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1" r:id="rId1"/>
  </p:sldMasterIdLst>
  <p:notesMasterIdLst>
    <p:notesMasterId r:id="rId126"/>
  </p:notesMasterIdLst>
  <p:handoutMasterIdLst>
    <p:handoutMasterId r:id="rId127"/>
  </p:handoutMasterIdLst>
  <p:sldIdLst>
    <p:sldId id="720" r:id="rId2"/>
    <p:sldId id="719" r:id="rId3"/>
    <p:sldId id="753" r:id="rId4"/>
    <p:sldId id="729" r:id="rId5"/>
    <p:sldId id="733" r:id="rId6"/>
    <p:sldId id="732" r:id="rId7"/>
    <p:sldId id="734" r:id="rId8"/>
    <p:sldId id="752" r:id="rId9"/>
    <p:sldId id="737" r:id="rId10"/>
    <p:sldId id="738" r:id="rId11"/>
    <p:sldId id="724" r:id="rId12"/>
    <p:sldId id="722" r:id="rId13"/>
    <p:sldId id="763" r:id="rId14"/>
    <p:sldId id="742" r:id="rId15"/>
    <p:sldId id="764" r:id="rId16"/>
    <p:sldId id="760" r:id="rId17"/>
    <p:sldId id="757" r:id="rId18"/>
    <p:sldId id="758" r:id="rId19"/>
    <p:sldId id="759" r:id="rId20"/>
    <p:sldId id="740" r:id="rId21"/>
    <p:sldId id="767" r:id="rId22"/>
    <p:sldId id="725" r:id="rId23"/>
    <p:sldId id="723" r:id="rId24"/>
    <p:sldId id="747" r:id="rId25"/>
    <p:sldId id="766" r:id="rId26"/>
    <p:sldId id="748" r:id="rId27"/>
    <p:sldId id="765" r:id="rId28"/>
    <p:sldId id="750" r:id="rId29"/>
    <p:sldId id="340" r:id="rId30"/>
    <p:sldId id="601" r:id="rId31"/>
    <p:sldId id="692" r:id="rId32"/>
    <p:sldId id="694" r:id="rId33"/>
    <p:sldId id="695" r:id="rId34"/>
    <p:sldId id="696" r:id="rId35"/>
    <p:sldId id="697" r:id="rId36"/>
    <p:sldId id="698" r:id="rId37"/>
    <p:sldId id="630" r:id="rId38"/>
    <p:sldId id="676" r:id="rId39"/>
    <p:sldId id="699" r:id="rId40"/>
    <p:sldId id="639" r:id="rId41"/>
    <p:sldId id="649" r:id="rId42"/>
    <p:sldId id="700" r:id="rId43"/>
    <p:sldId id="637" r:id="rId44"/>
    <p:sldId id="701" r:id="rId45"/>
    <p:sldId id="638" r:id="rId46"/>
    <p:sldId id="702" r:id="rId47"/>
    <p:sldId id="657" r:id="rId48"/>
    <p:sldId id="703" r:id="rId49"/>
    <p:sldId id="663" r:id="rId50"/>
    <p:sldId id="704" r:id="rId51"/>
    <p:sldId id="658" r:id="rId52"/>
    <p:sldId id="710" r:id="rId53"/>
    <p:sldId id="711" r:id="rId54"/>
    <p:sldId id="712" r:id="rId55"/>
    <p:sldId id="713" r:id="rId56"/>
    <p:sldId id="714" r:id="rId57"/>
    <p:sldId id="715" r:id="rId58"/>
    <p:sldId id="716" r:id="rId59"/>
    <p:sldId id="705" r:id="rId60"/>
    <p:sldId id="661" r:id="rId61"/>
    <p:sldId id="706" r:id="rId62"/>
    <p:sldId id="717" r:id="rId63"/>
    <p:sldId id="602" r:id="rId64"/>
    <p:sldId id="603" r:id="rId65"/>
    <p:sldId id="604" r:id="rId66"/>
    <p:sldId id="605" r:id="rId67"/>
    <p:sldId id="686" r:id="rId68"/>
    <p:sldId id="678" r:id="rId69"/>
    <p:sldId id="687" r:id="rId70"/>
    <p:sldId id="679" r:id="rId71"/>
    <p:sldId id="680" r:id="rId72"/>
    <p:sldId id="681" r:id="rId73"/>
    <p:sldId id="682" r:id="rId74"/>
    <p:sldId id="683" r:id="rId75"/>
    <p:sldId id="684" r:id="rId76"/>
    <p:sldId id="685" r:id="rId77"/>
    <p:sldId id="609" r:id="rId78"/>
    <p:sldId id="610" r:id="rId79"/>
    <p:sldId id="611" r:id="rId80"/>
    <p:sldId id="612" r:id="rId81"/>
    <p:sldId id="613" r:id="rId82"/>
    <p:sldId id="614" r:id="rId83"/>
    <p:sldId id="615" r:id="rId84"/>
    <p:sldId id="616" r:id="rId85"/>
    <p:sldId id="617" r:id="rId86"/>
    <p:sldId id="618" r:id="rId87"/>
    <p:sldId id="619" r:id="rId88"/>
    <p:sldId id="667" r:id="rId89"/>
    <p:sldId id="352" r:id="rId90"/>
    <p:sldId id="573" r:id="rId91"/>
    <p:sldId id="549" r:id="rId92"/>
    <p:sldId id="550" r:id="rId93"/>
    <p:sldId id="551" r:id="rId94"/>
    <p:sldId id="440" r:id="rId95"/>
    <p:sldId id="552" r:id="rId96"/>
    <p:sldId id="553" r:id="rId97"/>
    <p:sldId id="582" r:id="rId98"/>
    <p:sldId id="620" r:id="rId99"/>
    <p:sldId id="580" r:id="rId100"/>
    <p:sldId id="581" r:id="rId101"/>
    <p:sldId id="555" r:id="rId102"/>
    <p:sldId id="556" r:id="rId103"/>
    <p:sldId id="557" r:id="rId104"/>
    <p:sldId id="558" r:id="rId105"/>
    <p:sldId id="588" r:id="rId106"/>
    <p:sldId id="668" r:id="rId107"/>
    <p:sldId id="669" r:id="rId108"/>
    <p:sldId id="670" r:id="rId109"/>
    <p:sldId id="671" r:id="rId110"/>
    <p:sldId id="673" r:id="rId111"/>
    <p:sldId id="674" r:id="rId112"/>
    <p:sldId id="589" r:id="rId113"/>
    <p:sldId id="599" r:id="rId114"/>
    <p:sldId id="622" r:id="rId115"/>
    <p:sldId id="591" r:id="rId116"/>
    <p:sldId id="593" r:id="rId117"/>
    <p:sldId id="594" r:id="rId118"/>
    <p:sldId id="595" r:id="rId119"/>
    <p:sldId id="707" r:id="rId120"/>
    <p:sldId id="577" r:id="rId121"/>
    <p:sldId id="578" r:id="rId122"/>
    <p:sldId id="576" r:id="rId123"/>
    <p:sldId id="708" r:id="rId124"/>
    <p:sldId id="709" r:id="rId125"/>
  </p:sldIdLst>
  <p:sldSz cx="9144000" cy="6858000" type="screen4x3"/>
  <p:notesSz cx="6858000" cy="9144000"/>
  <p:embeddedFontLst>
    <p:embeddedFont>
      <p:font typeface="Open Sans Semibold" panose="020B0604020202020204" charset="0"/>
      <p:bold r:id="rId128"/>
      <p:boldItalic r:id="rId129"/>
    </p:embeddedFont>
    <p:embeddedFont>
      <p:font typeface="Open Sans Condensed" panose="020B0604020202020204" charset="0"/>
      <p:bold r:id="rId130"/>
    </p:embeddedFont>
    <p:embeddedFont>
      <p:font typeface="Sakkal Majalla" panose="020B0604020202020204" charset="-78"/>
      <p:regular r:id="rId131"/>
      <p:bold r:id="rId132"/>
    </p:embeddedFont>
    <p:embeddedFont>
      <p:font typeface="BentonSans Regular" panose="02000503000000020004" pitchFamily="2" charset="0"/>
      <p:regular r:id="rId133"/>
    </p:embeddedFont>
    <p:embeddedFont>
      <p:font typeface="BentonSans Bold" panose="02000803000000020004" pitchFamily="2" charset="0"/>
      <p:bold r:id="rId134"/>
    </p:embeddedFont>
    <p:embeddedFont>
      <p:font typeface="Open Sans" panose="020B0604020202020204" charset="0"/>
      <p:regular r:id="rId135"/>
      <p:bold r:id="rId136"/>
      <p:italic r:id="rId137"/>
      <p:boldItalic r:id="rId138"/>
    </p:embeddedFont>
    <p:embeddedFont>
      <p:font typeface="BentonSans Light" panose="02000503000000020004" pitchFamily="2" charset="0"/>
      <p:regular r:id="rId139"/>
    </p:embeddedFont>
    <p:embeddedFont>
      <p:font typeface="BentonSans Book" panose="02000503000000020004" pitchFamily="2" charset="0"/>
      <p:regular r:id="rId140"/>
    </p:embeddedFont>
    <p:embeddedFont>
      <p:font typeface="Calibri" panose="020F0502020204030204" pitchFamily="34" charset="0"/>
      <p:regular r:id="rId141"/>
      <p:bold r:id="rId142"/>
      <p:italic r:id="rId143"/>
      <p:boldItalic r:id="rId144"/>
    </p:embeddedFont>
    <p:embeddedFont>
      <p:font typeface="Arial Unicode MS" panose="020B0604020202020204" pitchFamily="34" charset="-128"/>
      <p:regular r:id="rId145"/>
    </p:embeddedFont>
    <p:embeddedFont>
      <p:font typeface="MS PGothic" panose="020B0600070205080204" pitchFamily="34" charset="-128"/>
      <p:regular r:id="rId146"/>
    </p:embeddedFont>
    <p:embeddedFont>
      <p:font typeface="Arial Narrow" panose="020B0606020202030204" pitchFamily="34" charset="0"/>
      <p:regular r:id="rId147"/>
      <p:bold r:id="rId148"/>
      <p:italic r:id="rId149"/>
      <p:boldItalic r:id="rId150"/>
    </p:embeddedFont>
    <p:embeddedFont>
      <p:font typeface="Open Sans" panose="020B0604020202020204" charset="0"/>
      <p:regular r:id="rId135"/>
      <p:bold r:id="rId136"/>
      <p:italic r:id="rId137"/>
      <p:boldItalic r:id="rId138"/>
    </p:embeddedFont>
    <p:embeddedFont>
      <p:font typeface="SAP-icons" panose="020B0604020202020204" charset="0"/>
      <p:regular r:id="rId151"/>
    </p:embeddedFont>
  </p:embeddedFontLst>
  <p:defaultTextStyle>
    <a:defPPr>
      <a:defRPr lang="de-DE"/>
    </a:defPPr>
    <a:lvl1pPr marL="0" algn="l" defTabSz="914345" rtl="0" eaLnBrk="1" latinLnBrk="0" hangingPunct="1">
      <a:defRPr lang="de-DE" sz="1800" kern="1200">
        <a:solidFill>
          <a:schemeClr val="tx1"/>
        </a:solidFill>
        <a:latin typeface="Arial"/>
        <a:ea typeface="+mn-ea"/>
        <a:cs typeface="+mn-cs"/>
      </a:defRPr>
    </a:lvl1pPr>
    <a:lvl2pPr marL="457172" algn="l" defTabSz="914345"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345" algn="l" defTabSz="914345"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517" algn="l" defTabSz="914345"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690" algn="l" defTabSz="914345"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5862" algn="l" defTabSz="914345" rtl="0" eaLnBrk="1" latinLnBrk="0" hangingPunct="1">
      <a:defRPr sz="1800" kern="1200">
        <a:solidFill>
          <a:schemeClr val="tx1"/>
        </a:solidFill>
        <a:latin typeface="+mn-lt"/>
        <a:ea typeface="+mn-ea"/>
        <a:cs typeface="+mn-cs"/>
      </a:defRPr>
    </a:lvl6pPr>
    <a:lvl7pPr marL="2743035" algn="l" defTabSz="914345" rtl="0" eaLnBrk="1" latinLnBrk="0" hangingPunct="1">
      <a:defRPr sz="1800" kern="1200">
        <a:solidFill>
          <a:schemeClr val="tx1"/>
        </a:solidFill>
        <a:latin typeface="+mn-lt"/>
        <a:ea typeface="+mn-ea"/>
        <a:cs typeface="+mn-cs"/>
      </a:defRPr>
    </a:lvl7pPr>
    <a:lvl8pPr marL="3200207" algn="l" defTabSz="914345" rtl="0" eaLnBrk="1" latinLnBrk="0" hangingPunct="1">
      <a:defRPr sz="1800" kern="1200">
        <a:solidFill>
          <a:schemeClr val="tx1"/>
        </a:solidFill>
        <a:latin typeface="+mn-lt"/>
        <a:ea typeface="+mn-ea"/>
        <a:cs typeface="+mn-cs"/>
      </a:defRPr>
    </a:lvl8pPr>
    <a:lvl9pPr marL="3657380" algn="l" defTabSz="91434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3">
          <p15:clr>
            <a:srgbClr val="A4A3A4"/>
          </p15:clr>
        </p15:guide>
        <p15:guide id="2" orient="horz" pos="433">
          <p15:clr>
            <a:srgbClr val="A4A3A4"/>
          </p15:clr>
        </p15:guide>
        <p15:guide id="3" orient="horz" pos="3390">
          <p15:clr>
            <a:srgbClr val="A4A3A4"/>
          </p15:clr>
        </p15:guide>
        <p15:guide id="4" orient="horz" pos="1065">
          <p15:clr>
            <a:srgbClr val="A4A3A4"/>
          </p15:clr>
        </p15:guide>
        <p15:guide id="5" orient="horz" pos="543">
          <p15:clr>
            <a:srgbClr val="A4A3A4"/>
          </p15:clr>
        </p15:guide>
        <p15:guide id="6">
          <p15:clr>
            <a:srgbClr val="A4A3A4"/>
          </p15:clr>
        </p15:guide>
        <p15:guide id="7" pos="267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2F9"/>
    <a:srgbClr val="F2F8FC"/>
    <a:srgbClr val="F2B00C"/>
    <a:srgbClr val="009DE0"/>
    <a:srgbClr val="000000"/>
    <a:srgbClr val="D14900"/>
    <a:srgbClr val="CCCCCC"/>
    <a:srgbClr val="666666"/>
    <a:srgbClr val="007CC0"/>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3" autoAdjust="0"/>
    <p:restoredTop sz="99899" autoAdjust="0"/>
  </p:normalViewPr>
  <p:slideViewPr>
    <p:cSldViewPr snapToGrid="0" showGuides="1">
      <p:cViewPr varScale="1">
        <p:scale>
          <a:sx n="90" d="100"/>
          <a:sy n="90" d="100"/>
        </p:scale>
        <p:origin x="858" y="90"/>
      </p:cViewPr>
      <p:guideLst>
        <p:guide orient="horz" pos="4123"/>
        <p:guide orient="horz" pos="433"/>
        <p:guide orient="horz" pos="3390"/>
        <p:guide orient="horz" pos="1065"/>
        <p:guide orient="horz" pos="543"/>
        <p:guide/>
        <p:guide pos="2674"/>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varScale="1">
        <p:scale>
          <a:sx n="77" d="100"/>
          <a:sy n="77" d="100"/>
        </p:scale>
        <p:origin x="-2046"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6.fntdata"/><Relationship Id="rId138" Type="http://schemas.openxmlformats.org/officeDocument/2006/relationships/font" Target="fonts/font11.fntdata"/><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1.fntdata"/><Relationship Id="rId144" Type="http://schemas.openxmlformats.org/officeDocument/2006/relationships/font" Target="fonts/font17.fntdata"/><Relationship Id="rId149"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7.fntdata"/><Relationship Id="rId139"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3.fntdata"/><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2.fntdata"/><Relationship Id="rId13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5.fntdata"/><Relationship Id="rId140" Type="http://schemas.openxmlformats.org/officeDocument/2006/relationships/font" Target="fonts/font13.fntdata"/><Relationship Id="rId145" Type="http://schemas.openxmlformats.org/officeDocument/2006/relationships/font" Target="fonts/font18.fntdata"/><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3.fntdata"/><Relationship Id="rId135" Type="http://schemas.openxmlformats.org/officeDocument/2006/relationships/font" Target="fonts/font8.fntdata"/><Relationship Id="rId143" Type="http://schemas.openxmlformats.org/officeDocument/2006/relationships/font" Target="fonts/font16.fntdata"/><Relationship Id="rId148" Type="http://schemas.openxmlformats.org/officeDocument/2006/relationships/font" Target="fonts/font21.fntdata"/><Relationship Id="rId15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4.fntdata"/><Relationship Id="rId14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14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5.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rgbClr val="92D05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2146-46A1-9824-EF3F70F584A9}"/>
              </c:ext>
            </c:extLst>
          </c:dPt>
          <c:dPt>
            <c:idx val="1"/>
            <c:bubble3D val="0"/>
            <c:spPr>
              <a:solidFill>
                <a:srgbClr val="FFC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2146-46A1-9824-EF3F70F584A9}"/>
              </c:ext>
            </c:extLst>
          </c:dPt>
          <c:dPt>
            <c:idx val="2"/>
            <c:bubble3D val="0"/>
            <c:spPr>
              <a:solidFill>
                <a:srgbClr val="FF0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2146-46A1-9824-EF3F70F584A9}"/>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de-DE"/>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Confirmed</c:v>
                </c:pt>
                <c:pt idx="1">
                  <c:v>Solution Provided</c:v>
                </c:pt>
                <c:pt idx="2">
                  <c:v>Open</c:v>
                </c:pt>
              </c:strCache>
            </c:strRef>
          </c:cat>
          <c:val>
            <c:numRef>
              <c:f>Sheet1!$B$2:$B$4</c:f>
              <c:numCache>
                <c:formatCode>General</c:formatCode>
                <c:ptCount val="3"/>
                <c:pt idx="0">
                  <c:v>30</c:v>
                </c:pt>
                <c:pt idx="1">
                  <c:v>10</c:v>
                </c:pt>
                <c:pt idx="2">
                  <c:v>60</c:v>
                </c:pt>
              </c:numCache>
            </c:numRef>
          </c:val>
          <c:extLst>
            <c:ext xmlns:c16="http://schemas.microsoft.com/office/drawing/2014/chart" uri="{C3380CC4-5D6E-409C-BE32-E72D297353CC}">
              <c16:uniqueId val="{00000000-2146-46A1-9824-EF3F70F584A9}"/>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Entry>
      <c:legendEntry>
        <c:idx val="1"/>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Entry>
      <c:legendEntry>
        <c:idx val="2"/>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de-DE"/>
          </a:p>
        </c:txPr>
      </c:legendEntry>
      <c:layout>
        <c:manualLayout>
          <c:xMode val="edge"/>
          <c:yMode val="edge"/>
          <c:x val="0.78695314556404594"/>
          <c:y val="0.2937249941921995"/>
          <c:w val="0.1992415021834979"/>
          <c:h val="0.346795797733667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de-DE"/>
        </a:p>
      </c:txPr>
    </c:legend>
    <c:plotVisOnly val="1"/>
    <c:dispBlanksAs val="gap"/>
    <c:showDLblsOverMax val="0"/>
  </c:chart>
  <c:spPr>
    <a:noFill/>
    <a:ln>
      <a:noFill/>
    </a:ln>
    <a:effectLst/>
  </c:spPr>
  <c:txPr>
    <a:bodyPr/>
    <a:lstStyle/>
    <a:p>
      <a:pPr>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345" rtl="0" eaLnBrk="1" latinLnBrk="0" hangingPunct="1">
      <a:defRPr sz="1200" kern="1200">
        <a:solidFill>
          <a:schemeClr val="tx1"/>
        </a:solidFill>
        <a:latin typeface="+mn-lt"/>
        <a:ea typeface="+mn-ea"/>
        <a:cs typeface="+mn-cs"/>
      </a:defRPr>
    </a:lvl1pPr>
    <a:lvl2pPr marL="269984" indent="-179989" algn="l" defTabSz="914345"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36" indent="-182552" algn="l" defTabSz="914345"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04" indent="-133342" algn="l" defTabSz="914345"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690" algn="l" defTabSz="914345" rtl="0" eaLnBrk="1" latinLnBrk="0" hangingPunct="1">
      <a:defRPr sz="1200" kern="1200">
        <a:solidFill>
          <a:schemeClr val="tx1"/>
        </a:solidFill>
        <a:latin typeface="+mn-lt"/>
        <a:ea typeface="+mn-ea"/>
        <a:cs typeface="+mn-cs"/>
      </a:defRPr>
    </a:lvl5pPr>
    <a:lvl6pPr marL="2285862" algn="l" defTabSz="914345" rtl="0" eaLnBrk="1" latinLnBrk="0" hangingPunct="1">
      <a:defRPr sz="1200" kern="1200">
        <a:solidFill>
          <a:schemeClr val="tx1"/>
        </a:solidFill>
        <a:latin typeface="+mn-lt"/>
        <a:ea typeface="+mn-ea"/>
        <a:cs typeface="+mn-cs"/>
      </a:defRPr>
    </a:lvl6pPr>
    <a:lvl7pPr marL="2743035" algn="l" defTabSz="914345" rtl="0" eaLnBrk="1" latinLnBrk="0" hangingPunct="1">
      <a:defRPr sz="1200" kern="1200">
        <a:solidFill>
          <a:schemeClr val="tx1"/>
        </a:solidFill>
        <a:latin typeface="+mn-lt"/>
        <a:ea typeface="+mn-ea"/>
        <a:cs typeface="+mn-cs"/>
      </a:defRPr>
    </a:lvl7pPr>
    <a:lvl8pPr marL="3200207" algn="l" defTabSz="914345" rtl="0" eaLnBrk="1" latinLnBrk="0" hangingPunct="1">
      <a:defRPr sz="1200" kern="1200">
        <a:solidFill>
          <a:schemeClr val="tx1"/>
        </a:solidFill>
        <a:latin typeface="+mn-lt"/>
        <a:ea typeface="+mn-ea"/>
        <a:cs typeface="+mn-cs"/>
      </a:defRPr>
    </a:lvl8pPr>
    <a:lvl9pPr marL="3657380" algn="l" defTabSz="9143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Fiori Launchpad</a:t>
            </a:r>
          </a:p>
        </p:txBody>
      </p:sp>
      <p:sp>
        <p:nvSpPr>
          <p:cNvPr id="4" name="Slide Number Placeholder 3"/>
          <p:cNvSpPr>
            <a:spLocks noGrp="1"/>
          </p:cNvSpPr>
          <p:nvPr>
            <p:ph type="sldNum" sz="quarter" idx="10"/>
          </p:nvPr>
        </p:nvSpPr>
        <p:spPr/>
        <p:txBody>
          <a:bodyPr/>
          <a:lstStyle/>
          <a:p>
            <a:fld id="{15981E6C-91D4-7343-B65D-179BEF482ADA}" type="slidenum">
              <a:rPr lang="en-US" smtClean="0"/>
              <a:t>2</a:t>
            </a:fld>
            <a:endParaRPr lang="en-US" dirty="0"/>
          </a:p>
        </p:txBody>
      </p:sp>
    </p:spTree>
    <p:extLst>
      <p:ext uri="{BB962C8B-B14F-4D97-AF65-F5344CB8AC3E}">
        <p14:creationId xmlns:p14="http://schemas.microsoft.com/office/powerpoint/2010/main" val="401360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Fiori Launchpad</a:t>
            </a:r>
          </a:p>
        </p:txBody>
      </p:sp>
      <p:sp>
        <p:nvSpPr>
          <p:cNvPr id="4" name="Slide Number Placeholder 3"/>
          <p:cNvSpPr>
            <a:spLocks noGrp="1"/>
          </p:cNvSpPr>
          <p:nvPr>
            <p:ph type="sldNum" sz="quarter" idx="10"/>
          </p:nvPr>
        </p:nvSpPr>
        <p:spPr/>
        <p:txBody>
          <a:bodyPr/>
          <a:lstStyle/>
          <a:p>
            <a:fld id="{15981E6C-91D4-7343-B65D-179BEF482ADA}" type="slidenum">
              <a:rPr lang="en-US" smtClean="0"/>
              <a:t>12</a:t>
            </a:fld>
            <a:endParaRPr lang="en-US" dirty="0"/>
          </a:p>
        </p:txBody>
      </p:sp>
    </p:spTree>
    <p:extLst>
      <p:ext uri="{BB962C8B-B14F-4D97-AF65-F5344CB8AC3E}">
        <p14:creationId xmlns:p14="http://schemas.microsoft.com/office/powerpoint/2010/main" val="3185097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Fiori Launchpad</a:t>
            </a:r>
          </a:p>
        </p:txBody>
      </p:sp>
      <p:sp>
        <p:nvSpPr>
          <p:cNvPr id="4" name="Slide Number Placeholder 3"/>
          <p:cNvSpPr>
            <a:spLocks noGrp="1"/>
          </p:cNvSpPr>
          <p:nvPr>
            <p:ph type="sldNum" sz="quarter" idx="10"/>
          </p:nvPr>
        </p:nvSpPr>
        <p:spPr/>
        <p:txBody>
          <a:bodyPr/>
          <a:lstStyle/>
          <a:p>
            <a:fld id="{15981E6C-91D4-7343-B65D-179BEF482ADA}" type="slidenum">
              <a:rPr lang="en-US" smtClean="0"/>
              <a:t>23</a:t>
            </a:fld>
            <a:endParaRPr lang="en-US" dirty="0"/>
          </a:p>
        </p:txBody>
      </p:sp>
    </p:spTree>
    <p:extLst>
      <p:ext uri="{BB962C8B-B14F-4D97-AF65-F5344CB8AC3E}">
        <p14:creationId xmlns:p14="http://schemas.microsoft.com/office/powerpoint/2010/main" val="1963854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90525"/>
            <a:ext cx="5359400" cy="40195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65281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Fiori</a:t>
            </a:r>
            <a:r>
              <a:rPr lang="en-US" sz="1200"/>
              <a:t> Launchpad</a:t>
            </a:r>
            <a:endParaRPr lang="en-US" sz="1200" dirty="0"/>
          </a:p>
        </p:txBody>
      </p:sp>
      <p:sp>
        <p:nvSpPr>
          <p:cNvPr id="4" name="Slide Number Placeholder 3"/>
          <p:cNvSpPr>
            <a:spLocks noGrp="1"/>
          </p:cNvSpPr>
          <p:nvPr>
            <p:ph type="sldNum" sz="quarter" idx="10"/>
          </p:nvPr>
        </p:nvSpPr>
        <p:spPr/>
        <p:txBody>
          <a:bodyPr/>
          <a:lstStyle/>
          <a:p>
            <a:fld id="{15981E6C-91D4-7343-B65D-179BEF482ADA}" type="slidenum">
              <a:rPr lang="en-US" smtClean="0"/>
              <a:t>62</a:t>
            </a:fld>
            <a:endParaRPr lang="en-US"/>
          </a:p>
        </p:txBody>
      </p:sp>
    </p:spTree>
    <p:extLst>
      <p:ext uri="{BB962C8B-B14F-4D97-AF65-F5344CB8AC3E}">
        <p14:creationId xmlns:p14="http://schemas.microsoft.com/office/powerpoint/2010/main" val="486656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mailto:fioridesign@sap.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https://wiki.wdf.sap.corp/wiki/display/fioridesign/Hom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Blank">
    <p:spTree>
      <p:nvGrpSpPr>
        <p:cNvPr id="1" name=""/>
        <p:cNvGrpSpPr/>
        <p:nvPr/>
      </p:nvGrpSpPr>
      <p:grpSpPr>
        <a:xfrm>
          <a:off x="0" y="0"/>
          <a:ext cx="0" cy="0"/>
          <a:chOff x="0" y="0"/>
          <a:chExt cx="0" cy="0"/>
        </a:xfrm>
      </p:grpSpPr>
      <p:pic>
        <p:nvPicPr>
          <p:cNvPr id="4" name="Picture 3" descr="\\dwdf029\UX\UI_Guidelines_Internal\People\Sabina\UCD Methods Applied\Template\Fiori_flower_FINAL.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4886" r="1043" b="12434"/>
          <a:stretch/>
        </p:blipFill>
        <p:spPr bwMode="auto">
          <a:xfrm rot="16200000">
            <a:off x="2141843" y="-144157"/>
            <a:ext cx="6859590" cy="7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245317" y="481975"/>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10</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p:cNvSpPr txBox="1"/>
          <p:nvPr userDrawn="1"/>
        </p:nvSpPr>
        <p:spPr>
          <a:xfrm>
            <a:off x="202466" y="183051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11</a:t>
            </a:r>
          </a:p>
        </p:txBody>
      </p:sp>
      <p:sp>
        <p:nvSpPr>
          <p:cNvPr id="13" name="TextBox 12"/>
          <p:cNvSpPr txBox="1"/>
          <p:nvPr userDrawn="1"/>
        </p:nvSpPr>
        <p:spPr>
          <a:xfrm>
            <a:off x="238175" y="3168003"/>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12</a:t>
            </a:r>
          </a:p>
        </p:txBody>
      </p:sp>
      <p:sp>
        <p:nvSpPr>
          <p:cNvPr id="18" name="TextBox 17"/>
          <p:cNvSpPr txBox="1"/>
          <p:nvPr userDrawn="1"/>
        </p:nvSpPr>
        <p:spPr>
          <a:xfrm>
            <a:off x="245317" y="4511317"/>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13</a:t>
            </a:r>
          </a:p>
        </p:txBody>
      </p:sp>
      <p:sp>
        <p:nvSpPr>
          <p:cNvPr id="19" name="TextBox 18"/>
          <p:cNvSpPr txBox="1"/>
          <p:nvPr userDrawn="1"/>
        </p:nvSpPr>
        <p:spPr>
          <a:xfrm>
            <a:off x="238175" y="5854419"/>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14</a:t>
            </a:r>
          </a:p>
        </p:txBody>
      </p:sp>
    </p:spTree>
    <p:extLst>
      <p:ext uri="{BB962C8B-B14F-4D97-AF65-F5344CB8AC3E}">
        <p14:creationId xmlns:p14="http://schemas.microsoft.com/office/powerpoint/2010/main" val="176622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algn="l" defTabSz="913936" rtl="0" eaLnBrk="1" latinLnBrk="0" hangingPunct="1">
              <a:spcBef>
                <a:spcPct val="0"/>
              </a:spcBef>
              <a:buNone/>
            </a:pPr>
            <a:r>
              <a:rPr lang="en-US" sz="2400" b="1" kern="1200" noProof="0" dirty="0">
                <a:solidFill>
                  <a:schemeClr val="accent2"/>
                </a:solidFill>
                <a:latin typeface="+mj-lt"/>
                <a:ea typeface="+mj-ea"/>
                <a:cs typeface="+mj-cs"/>
              </a:rPr>
              <a:t>© 2014 SAP SE or an SAP affiliate company.</a:t>
            </a:r>
            <a:r>
              <a:rPr lang="en-US" sz="2400" b="1" kern="1200" baseline="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All rights reserved.</a:t>
            </a:r>
          </a:p>
        </p:txBody>
      </p:sp>
      <p:sp>
        <p:nvSpPr>
          <p:cNvPr id="5" name="TextBox 4"/>
          <p:cNvSpPr txBox="1"/>
          <p:nvPr userDrawn="1"/>
        </p:nvSpPr>
        <p:spPr bwMode="gray">
          <a:xfrm>
            <a:off x="242939" y="1691610"/>
            <a:ext cx="8658239" cy="3538611"/>
          </a:xfrm>
          <a:prstGeom prst="rect">
            <a:avLst/>
          </a:prstGeom>
          <a:noFill/>
        </p:spPr>
        <p:txBody>
          <a:bodyPr wrap="square" lIns="0" tIns="0" rIns="0" bIns="0" rtlCol="0">
            <a:spAutoFit/>
          </a:bodyPr>
          <a:lstStyle/>
          <a:p>
            <a:r>
              <a:rPr lang="en-US" sz="10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008"/>
              </a:spcBef>
            </a:pPr>
            <a:r>
              <a:rPr lang="en-US" sz="10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a:solidFill>
                  <a:schemeClr val="tx1"/>
                </a:solidFill>
                <a:latin typeface="Arial"/>
                <a:ea typeface="MS PGothic" pitchFamily="34" charset="-128"/>
                <a:cs typeface="+mn-cs"/>
                <a:hlinkClick r:id="rId2"/>
              </a:rPr>
              <a:t>http://global12.sap.com/corporate-en/legal/copyright/index.epx</a:t>
            </a:r>
            <a:r>
              <a:rPr lang="en-US" sz="1000" kern="1200" dirty="0">
                <a:solidFill>
                  <a:schemeClr val="tx1"/>
                </a:solidFill>
                <a:latin typeface="Arial"/>
                <a:ea typeface="MS PGothic" pitchFamily="34" charset="-128"/>
                <a:cs typeface="+mn-cs"/>
              </a:rPr>
              <a:t> for additional trademark information and notices.</a:t>
            </a:r>
          </a:p>
          <a:p>
            <a:pPr>
              <a:spcBef>
                <a:spcPts val="1008"/>
              </a:spcBef>
            </a:pPr>
            <a:r>
              <a:rPr lang="en-US" sz="1000" kern="1200" dirty="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008"/>
              </a:spcBef>
            </a:pPr>
            <a:r>
              <a:rPr lang="en-US" sz="1000" kern="1200" dirty="0">
                <a:solidFill>
                  <a:schemeClr val="tx1"/>
                </a:solidFill>
                <a:latin typeface="Arial"/>
                <a:ea typeface="MS PGothic" pitchFamily="34" charset="-128"/>
                <a:cs typeface="+mn-cs"/>
              </a:rPr>
              <a:t>National product specifications may vary.</a:t>
            </a:r>
          </a:p>
          <a:p>
            <a:pPr>
              <a:spcBef>
                <a:spcPts val="1008"/>
              </a:spcBef>
            </a:pPr>
            <a:r>
              <a:rPr lang="en-US" sz="1000" kern="1200" dirty="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008"/>
              </a:spcBef>
            </a:pPr>
            <a:r>
              <a:rPr lang="en-US" sz="1000" kern="1200" dirty="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894486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marL="0" marR="0" indent="0" algn="l" defTabSz="913936" rtl="0" eaLnBrk="1" fontAlgn="auto" latinLnBrk="0" hangingPunct="1">
              <a:lnSpc>
                <a:spcPct val="100000"/>
              </a:lnSpc>
              <a:spcBef>
                <a:spcPct val="0"/>
              </a:spcBef>
              <a:spcAft>
                <a:spcPts val="0"/>
              </a:spcAft>
              <a:buClrTx/>
              <a:buSzTx/>
              <a:buFontTx/>
              <a:buNone/>
              <a:tabLst/>
              <a:defRPr/>
            </a:pPr>
            <a:r>
              <a:rPr lang="en-US" sz="2400" b="1" kern="1200" noProof="0" dirty="0">
                <a:solidFill>
                  <a:schemeClr val="accent2"/>
                </a:solidFill>
                <a:latin typeface="+mj-lt"/>
                <a:ea typeface="+mj-ea"/>
                <a:cs typeface="+mj-cs"/>
              </a:rPr>
              <a:t>© 2014 SAP SE </a:t>
            </a:r>
            <a:r>
              <a:rPr lang="en-US" sz="2400" b="1" kern="1200" noProof="0" dirty="0" err="1">
                <a:solidFill>
                  <a:schemeClr val="accent2"/>
                </a:solidFill>
                <a:latin typeface="+mj-lt"/>
                <a:ea typeface="+mj-ea"/>
                <a:cs typeface="+mj-cs"/>
              </a:rPr>
              <a:t>oder</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ein</a:t>
            </a:r>
            <a:r>
              <a:rPr lang="en-US" sz="2400" b="1" kern="1200" noProof="0" dirty="0">
                <a:solidFill>
                  <a:schemeClr val="accent2"/>
                </a:solidFill>
                <a:latin typeface="+mj-lt"/>
                <a:ea typeface="+mj-ea"/>
                <a:cs typeface="+mj-cs"/>
              </a:rPr>
              <a:t> SAP-</a:t>
            </a:r>
            <a:r>
              <a:rPr lang="en-US" sz="2400" b="1" kern="1200" noProof="0" dirty="0" err="1">
                <a:solidFill>
                  <a:schemeClr val="accent2"/>
                </a:solidFill>
                <a:latin typeface="+mj-lt"/>
                <a:ea typeface="+mj-ea"/>
                <a:cs typeface="+mj-cs"/>
              </a:rPr>
              <a:t>Konzernunternehmen</a:t>
            </a:r>
            <a:r>
              <a:rPr lang="en-US" sz="2400" b="1" kern="1200" noProof="0" dirty="0">
                <a:solidFill>
                  <a:schemeClr val="accent2"/>
                </a:solidFill>
                <a:latin typeface="+mj-lt"/>
                <a:ea typeface="+mj-ea"/>
                <a:cs typeface="+mj-cs"/>
              </a:rPr>
              <a:t>. </a:t>
            </a:r>
            <a:br>
              <a:rPr lang="en-US" sz="2400" b="1" kern="1200" noProof="0" dirty="0">
                <a:solidFill>
                  <a:schemeClr val="accent2"/>
                </a:solidFill>
                <a:latin typeface="+mj-lt"/>
                <a:ea typeface="+mj-ea"/>
                <a:cs typeface="+mj-cs"/>
              </a:rPr>
            </a:br>
            <a:r>
              <a:rPr lang="en-US" sz="2400" b="1" kern="1200" noProof="0" dirty="0" err="1">
                <a:solidFill>
                  <a:schemeClr val="accent2"/>
                </a:solidFill>
                <a:latin typeface="+mj-lt"/>
                <a:ea typeface="+mj-ea"/>
                <a:cs typeface="+mj-cs"/>
              </a:rPr>
              <a:t>Alle</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Rechte</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vorbehalten</a:t>
            </a:r>
            <a:r>
              <a:rPr lang="en-US" sz="2400" b="1" kern="1200" noProof="0" dirty="0">
                <a:solidFill>
                  <a:schemeClr val="accent2"/>
                </a:solidFill>
                <a:latin typeface="+mj-lt"/>
                <a:ea typeface="+mj-ea"/>
                <a:cs typeface="+mj-cs"/>
              </a:rPr>
              <a:t>.</a:t>
            </a:r>
          </a:p>
        </p:txBody>
      </p:sp>
      <p:sp>
        <p:nvSpPr>
          <p:cNvPr id="8" name="TextBox 7"/>
          <p:cNvSpPr txBox="1"/>
          <p:nvPr userDrawn="1"/>
        </p:nvSpPr>
        <p:spPr bwMode="gray">
          <a:xfrm>
            <a:off x="242939" y="1691608"/>
            <a:ext cx="8658239" cy="4334520"/>
          </a:xfrm>
          <a:prstGeom prst="rect">
            <a:avLst/>
          </a:prstGeom>
          <a:noFill/>
        </p:spPr>
        <p:txBody>
          <a:bodyPr wrap="square" lIns="0" tIns="0" rIns="0" bIns="0" rtlCol="0">
            <a:spAutoFit/>
          </a:bodyPr>
          <a:lstStyle/>
          <a:p>
            <a:r>
              <a:rPr lang="en-US" sz="1000" kern="1200" noProof="0" dirty="0" err="1">
                <a:solidFill>
                  <a:schemeClr val="tx1"/>
                </a:solidFill>
                <a:effectLst/>
                <a:latin typeface="Arial"/>
                <a:ea typeface="+mn-ea"/>
                <a:cs typeface="+mn-cs"/>
              </a:rPr>
              <a:t>Weitergabe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Vervielfältigung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Teilen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daraus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welchem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Zweck</a:t>
            </a:r>
            <a:r>
              <a:rPr lang="en-US" sz="1000" kern="1200" noProof="0" dirty="0">
                <a:solidFill>
                  <a:schemeClr val="tx1"/>
                </a:solidFill>
                <a:effectLst/>
                <a:latin typeface="Arial"/>
                <a:ea typeface="+mn-ea"/>
                <a:cs typeface="+mn-cs"/>
              </a:rPr>
              <a:t> und in </a:t>
            </a:r>
            <a:r>
              <a:rPr lang="en-US" sz="1000" kern="1200" noProof="0" dirty="0" err="1">
                <a:solidFill>
                  <a:schemeClr val="tx1"/>
                </a:solidFill>
                <a:effectLst/>
                <a:latin typeface="Arial"/>
                <a:ea typeface="+mn-ea"/>
                <a:cs typeface="+mn-cs"/>
              </a:rPr>
              <a:t>welcher</a:t>
            </a:r>
            <a:r>
              <a:rPr lang="en-US" sz="1000" kern="1200" noProof="0" dirty="0">
                <a:solidFill>
                  <a:schemeClr val="tx1"/>
                </a:solidFill>
                <a:effectLst/>
                <a:latin typeface="Arial"/>
                <a:ea typeface="+mn-ea"/>
                <a:cs typeface="+mn-cs"/>
              </a:rPr>
              <a:t> Form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immer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ausdrückliche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schriftliche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Genehmigung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gestattet</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SAP und </a:t>
            </a:r>
            <a:r>
              <a:rPr lang="en-US" sz="1000" kern="1200" noProof="0" dirty="0" err="1">
                <a:solidFill>
                  <a:schemeClr val="tx1"/>
                </a:solidFill>
                <a:effectLst/>
                <a:latin typeface="Arial"/>
                <a:ea typeface="+mn-ea"/>
                <a:cs typeface="+mn-cs"/>
              </a:rPr>
              <a:t>andere</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Dokument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erwähnte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von SAP </a:t>
            </a:r>
            <a:r>
              <a:rPr lang="en-US" sz="1000" kern="1200" noProof="0" dirty="0" err="1">
                <a:solidFill>
                  <a:schemeClr val="tx1"/>
                </a:solidFill>
                <a:effectLst/>
                <a:latin typeface="Arial"/>
                <a:ea typeface="+mn-ea"/>
                <a:cs typeface="+mn-cs"/>
              </a:rPr>
              <a:t>sowie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dazugehörigen</a:t>
            </a:r>
            <a:r>
              <a:rPr lang="en-US" sz="1000" kern="1200" noProof="0" dirty="0">
                <a:solidFill>
                  <a:schemeClr val="tx1"/>
                </a:solidFill>
                <a:effectLst/>
                <a:latin typeface="Arial"/>
                <a:ea typeface="+mn-ea"/>
                <a:cs typeface="+mn-cs"/>
              </a:rPr>
              <a:t> Logos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eingetragene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der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Deutschland und </a:t>
            </a:r>
            <a:r>
              <a:rPr lang="en-US" sz="1000" kern="1200" noProof="0" dirty="0" err="1">
                <a:solidFill>
                  <a:schemeClr val="tx1"/>
                </a:solidFill>
                <a:effectLst/>
                <a:latin typeface="Arial"/>
                <a:ea typeface="+mn-ea"/>
                <a:cs typeface="+mn-cs"/>
              </a:rPr>
              <a:t>verschiedenen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weltweit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Weitere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Hinweise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Markenrecht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finden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a:t>
            </a:r>
            <a:r>
              <a:rPr lang="en-US" sz="1000" kern="1200" noProof="0" dirty="0">
                <a:solidFill>
                  <a:schemeClr val="tx1"/>
                </a:solidFill>
                <a:effectLst/>
                <a:latin typeface="Arial"/>
                <a:ea typeface="+mn-ea"/>
                <a:cs typeface="+mn-cs"/>
              </a:rPr>
              <a:t> </a:t>
            </a:r>
            <a:r>
              <a:rPr lang="en-US" sz="1000" kern="1200" noProof="0" dirty="0">
                <a:solidFill>
                  <a:schemeClr val="tx1"/>
                </a:solidFill>
                <a:effectLst/>
                <a:latin typeface="Arial"/>
                <a:ea typeface="+mn-ea"/>
                <a:cs typeface="+mn-cs"/>
                <a:hlinkClick r:id="rId2"/>
              </a:rPr>
              <a:t>http://global.sap.com/corporate-de/legal/copyright/index.epx</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Die von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Vertriebsfirmen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angebotenen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Softwarekomponenten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Softwarehersteller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a:t>
            </a:r>
            <a:r>
              <a:rPr lang="en-US" sz="1000" kern="1200" noProof="0" dirty="0">
                <a:solidFill>
                  <a:schemeClr val="tx1"/>
                </a:solidFill>
                <a:effectLst/>
                <a:latin typeface="Arial"/>
                <a:ea typeface="+mn-ea"/>
                <a:cs typeface="+mn-cs"/>
              </a:rPr>
              <a:t>.</a:t>
            </a:r>
          </a:p>
          <a:p>
            <a:pPr>
              <a:spcBef>
                <a:spcPts val="1008"/>
              </a:spcBef>
            </a:pP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länderspezifische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aufweisen</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vorliegenden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bereitgestellt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ausschließlich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Informationszwecken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keinerlei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Haftung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Gewährleistung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Fehler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Unvollständigkeiten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Die SAP AG </a:t>
            </a:r>
            <a:br>
              <a:rPr lang="en-US" sz="1000" kern="1200" noProof="0" dirty="0">
                <a:solidFill>
                  <a:schemeClr val="tx1"/>
                </a:solidFill>
                <a:effectLst/>
                <a:latin typeface="Arial"/>
                <a:ea typeface="+mn-ea"/>
                <a:cs typeface="+mn-cs"/>
              </a:rPr>
            </a:b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lediglich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nach</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Maßgabe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die in der </a:t>
            </a:r>
            <a:r>
              <a:rPr lang="en-US" sz="1000" kern="1200" noProof="0" dirty="0" err="1">
                <a:solidFill>
                  <a:schemeClr val="tx1"/>
                </a:solidFill>
                <a:effectLst/>
                <a:latin typeface="Arial"/>
                <a:ea typeface="+mn-ea"/>
                <a:cs typeface="+mn-cs"/>
              </a:rPr>
              <a:t>Vereinbarung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jeweiligen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ausdrücklich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geregelt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als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zusätzliche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Garantie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interpretieren</a:t>
            </a:r>
            <a:r>
              <a:rPr lang="en-US" sz="1000" kern="1200" noProof="0" dirty="0">
                <a:solidFill>
                  <a:schemeClr val="tx1"/>
                </a:solidFill>
                <a:effectLst/>
                <a:latin typeface="Arial"/>
                <a:ea typeface="+mn-ea"/>
                <a:cs typeface="+mn-cs"/>
              </a:rPr>
              <a:t>. 	</a:t>
            </a:r>
          </a:p>
          <a:p>
            <a:pPr>
              <a:spcBef>
                <a:spcPts val="1008"/>
              </a:spcBef>
            </a:pPr>
            <a:r>
              <a:rPr lang="en-US" sz="1000" kern="1200" noProof="0" dirty="0" err="1">
                <a:solidFill>
                  <a:schemeClr val="tx1"/>
                </a:solidFill>
                <a:effectLst/>
                <a:latin typeface="Arial"/>
                <a:ea typeface="+mn-ea"/>
                <a:cs typeface="+mn-cs"/>
              </a:rPr>
              <a:t>Insbesondere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keiner</a:t>
            </a:r>
            <a:r>
              <a:rPr lang="en-US" sz="1000" kern="1200" noProof="0" dirty="0">
                <a:solidFill>
                  <a:schemeClr val="tx1"/>
                </a:solidFill>
                <a:effectLst/>
                <a:latin typeface="Arial"/>
                <a:ea typeface="+mn-ea"/>
                <a:cs typeface="+mn-cs"/>
              </a:rPr>
              <a:t> Weise </a:t>
            </a:r>
            <a:r>
              <a:rPr lang="en-US" sz="1000" kern="1200" noProof="0" dirty="0" err="1">
                <a:solidFill>
                  <a:schemeClr val="tx1"/>
                </a:solidFill>
                <a:effectLst/>
                <a:latin typeface="Arial"/>
                <a:ea typeface="+mn-ea"/>
                <a:cs typeface="+mn-cs"/>
              </a:rPr>
              <a:t>verpflichtet</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dargestellte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Geschäftsabläufe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verfolgen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wiedergegebene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entwickeln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veröffentlichen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Strategie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etwaige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künftige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Entwicklungen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Plattformen</a:t>
            </a:r>
            <a:r>
              <a:rPr lang="en-US" sz="1000" kern="1200" noProof="0" dirty="0">
                <a:solidFill>
                  <a:schemeClr val="tx1"/>
                </a:solidFill>
                <a:effectLst/>
                <a:latin typeface="Arial"/>
                <a:ea typeface="+mn-ea"/>
                <a:cs typeface="+mn-cs"/>
              </a:rPr>
              <a:t>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jederzeit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Angabe</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Gründen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unangekündigt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geändert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stellen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Zusage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Versprechen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rechtliche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Verpflichtung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Lieferung</a:t>
            </a:r>
            <a:r>
              <a:rPr lang="en-US" sz="1000" kern="1200" noProof="0" dirty="0">
                <a:solidFill>
                  <a:schemeClr val="tx1"/>
                </a:solidFill>
                <a:effectLst/>
                <a:latin typeface="Arial"/>
                <a:ea typeface="+mn-ea"/>
                <a:cs typeface="+mn-cs"/>
              </a:rPr>
              <a:t> von Material, Code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Sämtliche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unterliegen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Risiken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Unsicherheiten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tatsächlichen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Ergebnisse</a:t>
            </a:r>
            <a:r>
              <a:rPr lang="en-US" sz="1000" kern="1200" noProof="0" dirty="0">
                <a:solidFill>
                  <a:schemeClr val="tx1"/>
                </a:solidFill>
                <a:effectLst/>
                <a:latin typeface="Arial"/>
                <a:ea typeface="+mn-ea"/>
                <a:cs typeface="+mn-cs"/>
              </a:rPr>
              <a:t> von den </a:t>
            </a:r>
            <a:r>
              <a:rPr lang="en-US" sz="1000" kern="1200" noProof="0" dirty="0" err="1">
                <a:solidFill>
                  <a:schemeClr val="tx1"/>
                </a:solidFill>
                <a:effectLst/>
                <a:latin typeface="Arial"/>
                <a:ea typeface="+mn-ea"/>
                <a:cs typeface="+mn-cs"/>
              </a:rPr>
              <a:t>Erwartungen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abweichen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geben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Sicht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Zeitpunkt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getätigt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wurden</a:t>
            </a:r>
            <a:r>
              <a:rPr lang="en-US" sz="1000" kern="1200" noProof="0" dirty="0">
                <a:solidFill>
                  <a:schemeClr val="tx1"/>
                </a:solidFill>
                <a:effectLst/>
                <a:latin typeface="Arial"/>
                <a:ea typeface="+mn-ea"/>
                <a:cs typeface="+mn-cs"/>
              </a:rPr>
              <a:t>. Dem </a:t>
            </a:r>
            <a:r>
              <a:rPr lang="en-US" sz="1000" kern="1200" noProof="0" dirty="0" err="1">
                <a:solidFill>
                  <a:schemeClr val="tx1"/>
                </a:solidFill>
                <a:effectLst/>
                <a:latin typeface="Arial"/>
                <a:ea typeface="+mn-ea"/>
                <a:cs typeface="+mn-cs"/>
              </a:rPr>
              <a:t>Leser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wird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empfohlen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übertriebenes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Vertrauen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schenken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sich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Kaufentscheidungen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auf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stützen</a:t>
            </a:r>
            <a:r>
              <a:rPr lang="en-US" sz="1000" kern="1200" noProof="0" dirty="0">
                <a:solidFill>
                  <a:schemeClr val="tx1"/>
                </a:solidFill>
                <a:effectLst/>
                <a:latin typeface="Arial"/>
                <a:ea typeface="+mn-ea"/>
                <a:cs typeface="+mn-cs"/>
              </a:rPr>
              <a:t>.</a:t>
            </a:r>
          </a:p>
        </p:txBody>
      </p:sp>
    </p:spTree>
    <p:extLst>
      <p:ext uri="{BB962C8B-B14F-4D97-AF65-F5344CB8AC3E}">
        <p14:creationId xmlns:p14="http://schemas.microsoft.com/office/powerpoint/2010/main" val="18203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3" y="1690690"/>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7_Blank">
    <p:spTree>
      <p:nvGrpSpPr>
        <p:cNvPr id="1" name=""/>
        <p:cNvGrpSpPr/>
        <p:nvPr/>
      </p:nvGrpSpPr>
      <p:grpSpPr>
        <a:xfrm>
          <a:off x="0" y="0"/>
          <a:ext cx="0" cy="0"/>
          <a:chOff x="0" y="0"/>
          <a:chExt cx="0" cy="0"/>
        </a:xfrm>
      </p:grpSpPr>
      <p:sp>
        <p:nvSpPr>
          <p:cNvPr id="2" name="TextBox 1"/>
          <p:cNvSpPr txBox="1"/>
          <p:nvPr userDrawn="1"/>
        </p:nvSpPr>
        <p:spPr>
          <a:xfrm>
            <a:off x="550070" y="523959"/>
            <a:ext cx="2630895"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a:solidFill>
                  <a:srgbClr val="666666"/>
                </a:solidFill>
                <a:latin typeface="BentonSans Light" panose="02000503000000020004" pitchFamily="2" charset="0"/>
                <a:ea typeface="Arial Unicode MS" pitchFamily="34" charset="-128"/>
                <a:cs typeface="Arial Unicode MS" pitchFamily="34" charset="-128"/>
              </a:rPr>
              <a:t>PREFACE</a:t>
            </a:r>
          </a:p>
        </p:txBody>
      </p:sp>
      <p:sp>
        <p:nvSpPr>
          <p:cNvPr id="3" name="TextBox 2"/>
          <p:cNvSpPr txBox="1"/>
          <p:nvPr userDrawn="1"/>
        </p:nvSpPr>
        <p:spPr>
          <a:xfrm>
            <a:off x="592922" y="1571464"/>
            <a:ext cx="4874125" cy="434580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dirty="0">
                <a:solidFill>
                  <a:srgbClr val="666666"/>
                </a:solidFill>
                <a:latin typeface="BentonSans Light" panose="02000503000000020004" pitchFamily="2" charset="0"/>
                <a:ea typeface="Arial Unicode MS" pitchFamily="34" charset="-128"/>
                <a:cs typeface="Arial Unicode MS" pitchFamily="34" charset="-128"/>
              </a:rPr>
              <a:t>INTRODUCTION</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To allow for creating quick mock-ups, SAP </a:t>
            </a:r>
            <a:r>
              <a:rPr lang="en-US" sz="1200" kern="0" dirty="0" err="1">
                <a:solidFill>
                  <a:srgbClr val="666666"/>
                </a:solidFill>
                <a:latin typeface="BentonSans Light" panose="02000503000000020004" pitchFamily="2" charset="0"/>
                <a:ea typeface="Arial Unicode MS" pitchFamily="34" charset="-128"/>
                <a:cs typeface="Arial Unicode MS" pitchFamily="34" charset="-128"/>
              </a:rPr>
              <a:t>Fiori</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 provides a kit for Microsoft PowerPoint which includes all important UI elements. By using this prototyping kit, you can easily create mock-ups and create links between pages using PowerPoint's functionalities. When designing your prototype, keep the design principles in mind.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300" kern="0" dirty="0">
                <a:solidFill>
                  <a:srgbClr val="666666"/>
                </a:solidFill>
                <a:latin typeface="BentonSans Light" panose="02000503000000020004" pitchFamily="2" charset="0"/>
                <a:ea typeface="Arial Unicode MS" pitchFamily="34" charset="-128"/>
                <a:cs typeface="Arial Unicode MS" pitchFamily="34" charset="-128"/>
              </a:rPr>
              <a:t>SAP Icon Font</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To view the following slides correctly, please make sure you have the latest version of the SAP’s icon font (file: SAP-</a:t>
            </a:r>
            <a:r>
              <a:rPr lang="en-US" sz="1200" kern="0" dirty="0" err="1">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 installed. It comes</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with the Open UI5 SDK. For example for windows 7 installation, simply search the open UI5 library for string “.</a:t>
            </a:r>
            <a:r>
              <a:rPr lang="en-US" sz="1200" kern="0" baseline="0" dirty="0" err="1">
                <a:solidFill>
                  <a:srgbClr val="666666"/>
                </a:solidFill>
                <a:latin typeface="BentonSans Light" panose="02000503000000020004" pitchFamily="2" charset="0"/>
                <a:ea typeface="Arial Unicode MS" pitchFamily="34" charset="-128"/>
                <a:cs typeface="Arial Unicode MS" pitchFamily="34" charset="-128"/>
              </a:rPr>
              <a:t>ttf</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In the search results right-click on the sap-</a:t>
            </a:r>
            <a:r>
              <a:rPr lang="en-US" sz="1200" kern="0" baseline="0" dirty="0" err="1">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file and select install. You can then change and insert icons in Microsoft PowerPoint via “Insert-&gt; Symbol” and selecting font: “SAP-Icons”.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After the installation on Mac, you can open the font Book application and select the “user” from the navigation menu. Then choose the SAP-Icons to view all the icons. From here you can highlight any icon and copy it to your Microsoft PowerPoint slides.</a:t>
            </a: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Please</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address your design-related questions to </a:t>
            </a:r>
            <a:r>
              <a:rPr lang="en-US" sz="1200" kern="0" dirty="0">
                <a:solidFill>
                  <a:srgbClr val="666666"/>
                </a:solidFill>
                <a:latin typeface="BentonSans Light" panose="02000503000000020004" pitchFamily="2" charset="0"/>
                <a:ea typeface="Arial Unicode MS" pitchFamily="34" charset="-128"/>
                <a:cs typeface="Arial Unicode MS" pitchFamily="34" charset="-128"/>
                <a:hlinkClick r:id="rId2"/>
              </a:rPr>
              <a:t>fioridesign@sap.com </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a:t>
            </a: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4" name="TextBox 3"/>
          <p:cNvSpPr txBox="1"/>
          <p:nvPr userDrawn="1"/>
        </p:nvSpPr>
        <p:spPr>
          <a:xfrm>
            <a:off x="1914155" y="-662564"/>
            <a:ext cx="0"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90684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397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6081715"/>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4604387"/>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478632"/>
            <a:ext cx="1832305" cy="907257"/>
          </a:xfrm>
          <a:prstGeom prst="rect">
            <a:avLst/>
          </a:prstGeom>
        </p:spPr>
      </p:pic>
      <p:sp>
        <p:nvSpPr>
          <p:cNvPr id="6" name="TextBox 5"/>
          <p:cNvSpPr txBox="1"/>
          <p:nvPr userDrawn="1"/>
        </p:nvSpPr>
        <p:spPr bwMode="black">
          <a:xfrm>
            <a:off x="324003" y="6636186"/>
            <a:ext cx="2949525" cy="123111"/>
          </a:xfrm>
          <a:prstGeom prst="rect">
            <a:avLst/>
          </a:prstGeom>
          <a:noFill/>
        </p:spPr>
        <p:txBody>
          <a:bodyPr wrap="none" lIns="0" tIns="0" rIns="0" bIns="0" rtlCol="0">
            <a:spAutoFit/>
          </a:bodyPr>
          <a:lstStyle/>
          <a:p>
            <a:pPr marL="133342" indent="-133342" algn="l">
              <a:buClrTx/>
              <a:buFont typeface="Arial" pitchFamily="34" charset="0"/>
              <a:buChar char="©"/>
              <a:tabLst/>
            </a:pPr>
            <a:r>
              <a:rPr lang="en-US" sz="800" noProof="0" dirty="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3" y="1692001"/>
            <a:ext cx="8494713" cy="3831818"/>
          </a:xfrm>
        </p:spPr>
        <p:txBody>
          <a:bodyPr>
            <a:noAutofit/>
          </a:bodyPr>
          <a:lstStyle>
            <a:lvl1pPr marL="0" marR="0" indent="0" algn="l" defTabSz="914345" rtl="0" eaLnBrk="1" fontAlgn="auto" latinLnBrk="0" hangingPunct="1">
              <a:lnSpc>
                <a:spcPct val="100000"/>
              </a:lnSpc>
              <a:spcBef>
                <a:spcPts val="1200"/>
              </a:spcBef>
              <a:spcAft>
                <a:spcPts val="0"/>
              </a:spcAft>
              <a:buClr>
                <a:schemeClr val="accent1"/>
              </a:buClr>
              <a:buSzPct val="80000"/>
              <a:buFontTx/>
              <a:buNone/>
              <a:tabLst/>
              <a:defRPr b="0"/>
            </a:lvl1pPr>
            <a:lvl2pPr marL="179989" marR="0" indent="-179989" algn="l" defTabSz="914345"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59978" marR="0" indent="-180964"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368" marR="0" indent="-177790"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39968">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1"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1" y="3573493"/>
            <a:ext cx="4165200" cy="2508223"/>
          </a:xfrm>
          <a:solidFill>
            <a:schemeClr val="bg1">
              <a:lumMod val="95000"/>
            </a:schemeClr>
          </a:solidFill>
        </p:spPr>
        <p:txBody>
          <a:bodyPr tIns="50397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3"/>
            <a:ext cx="4165200" cy="2508223"/>
          </a:xfrm>
          <a:solidFill>
            <a:schemeClr val="bg1">
              <a:lumMod val="95000"/>
            </a:schemeClr>
          </a:solidFill>
        </p:spPr>
        <p:txBody>
          <a:bodyPr tIns="503970" anchor="t" anchorCtr="0"/>
          <a:lstStyle>
            <a:lvl1pPr algn="ctr">
              <a:defRPr b="0"/>
            </a:lvl1pPr>
          </a:lstStyle>
          <a:p>
            <a:r>
              <a:rPr lang="en-US"/>
              <a:t>Click icon to add picture</a:t>
            </a:r>
            <a:endParaRPr lang="de-DE"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5" y="1690690"/>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3" y="1692002"/>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400" b="1" kern="1200" noProof="0" dirty="0">
                <a:solidFill>
                  <a:schemeClr val="accent2"/>
                </a:solidFill>
                <a:latin typeface="Arial"/>
                <a:ea typeface="+mn-ea"/>
                <a:cs typeface="+mn-cs"/>
              </a:rPr>
              <a:t>© 2014 SAP SE or an SAP affiliate company.</a:t>
            </a:r>
          </a:p>
          <a:p>
            <a:pPr algn="l" defTabSz="1088776" rtl="0" eaLnBrk="1" latinLnBrk="0" hangingPunct="1">
              <a:spcBef>
                <a:spcPct val="0"/>
              </a:spcBef>
              <a:buNone/>
            </a:pPr>
            <a:r>
              <a:rPr lang="en-US" sz="2400" b="1" kern="1200" baseline="0" noProof="0" dirty="0">
                <a:solidFill>
                  <a:schemeClr val="accent2"/>
                </a:solidFill>
                <a:latin typeface="Arial"/>
                <a:ea typeface="+mn-ea"/>
                <a:cs typeface="+mn-cs"/>
              </a:rPr>
              <a:t> </a:t>
            </a:r>
            <a:r>
              <a:rPr lang="en-US" sz="2400" b="1" kern="1200" noProof="0" dirty="0">
                <a:solidFill>
                  <a:schemeClr val="accent2"/>
                </a:solidFill>
                <a:latin typeface="Arial"/>
                <a:ea typeface="+mn-ea"/>
                <a:cs typeface="+mn-cs"/>
              </a:rPr>
              <a:t>All rights reserved.</a:t>
            </a:r>
          </a:p>
        </p:txBody>
      </p:sp>
      <p:sp>
        <p:nvSpPr>
          <p:cNvPr id="5" name="TextBox 4"/>
          <p:cNvSpPr txBox="1"/>
          <p:nvPr userDrawn="1"/>
        </p:nvSpPr>
        <p:spPr bwMode="gray">
          <a:xfrm>
            <a:off x="324003" y="1692001"/>
            <a:ext cx="8404364" cy="3847207"/>
          </a:xfrm>
          <a:prstGeom prst="rect">
            <a:avLst/>
          </a:prstGeom>
          <a:noFill/>
        </p:spPr>
        <p:txBody>
          <a:bodyPr wrap="square" lIns="0" tIns="0" rIns="0" bIns="0" rtlCol="0">
            <a:spAutoFit/>
          </a:bodyPr>
          <a:lstStyle/>
          <a:p>
            <a:r>
              <a:rPr lang="en-US" sz="10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200"/>
              </a:spcBef>
            </a:pPr>
            <a:r>
              <a:rPr lang="en-US" sz="10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a:solidFill>
                  <a:schemeClr val="tx1"/>
                </a:solidFill>
                <a:latin typeface="Arial"/>
                <a:ea typeface="MS PGothic" pitchFamily="34" charset="-128"/>
                <a:cs typeface="+mn-cs"/>
                <a:hlinkClick r:id="rId2"/>
              </a:rPr>
              <a:t>http://global12.sap.com/corporate-en/legal/copyright/index.epx</a:t>
            </a:r>
            <a:r>
              <a:rPr lang="en-US" sz="1000" kern="1200" dirty="0">
                <a:solidFill>
                  <a:schemeClr val="tx1"/>
                </a:solidFill>
                <a:latin typeface="Arial"/>
                <a:ea typeface="MS PGothic" pitchFamily="34" charset="-128"/>
                <a:cs typeface="+mn-cs"/>
              </a:rPr>
              <a:t> for additional trademark information and notices.</a:t>
            </a:r>
          </a:p>
          <a:p>
            <a:pPr>
              <a:spcBef>
                <a:spcPts val="1200"/>
              </a:spcBef>
            </a:pPr>
            <a:r>
              <a:rPr lang="en-US" sz="1000" kern="1200" dirty="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a:solidFill>
                  <a:schemeClr val="tx1"/>
                </a:solidFill>
                <a:latin typeface="Arial"/>
                <a:ea typeface="MS PGothic" pitchFamily="34" charset="-128"/>
                <a:cs typeface="+mn-cs"/>
              </a:rPr>
              <a:t>National product specifications may vary.</a:t>
            </a:r>
          </a:p>
          <a:p>
            <a:pPr>
              <a:spcBef>
                <a:spcPts val="1200"/>
              </a:spcBef>
            </a:pPr>
            <a:r>
              <a:rPr lang="en-US" sz="1000" kern="1200" dirty="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000" kern="1200" dirty="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a:p>
            <a:pPr marL="0" indent="0" algn="l" defTabSz="914345" rtl="0" eaLnBrk="1" latinLnBrk="0" hangingPunct="1">
              <a:lnSpc>
                <a:spcPct val="100000"/>
              </a:lnSpc>
              <a:spcBef>
                <a:spcPts val="1200"/>
              </a:spcBef>
            </a:pPr>
            <a:endParaRPr lang="en-US" sz="1000" kern="1200" noProof="1">
              <a:solidFill>
                <a:schemeClr val="tx1"/>
              </a:solidFill>
              <a:latin typeface="Arial"/>
              <a:ea typeface="MS PGothic" pitchFamily="34" charset="-128"/>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400" b="1" kern="1200" noProof="0" dirty="0">
                <a:solidFill>
                  <a:schemeClr val="accent2"/>
                </a:solidFill>
                <a:latin typeface="Arial"/>
                <a:ea typeface="+mn-ea"/>
                <a:cs typeface="+mn-cs"/>
              </a:rPr>
              <a:t>© 2014 SAP SE </a:t>
            </a:r>
            <a:r>
              <a:rPr lang="en-US" sz="2400" b="1" kern="1200" noProof="0" dirty="0" err="1">
                <a:solidFill>
                  <a:schemeClr val="accent2"/>
                </a:solidFill>
                <a:latin typeface="Arial"/>
                <a:ea typeface="+mn-ea"/>
                <a:cs typeface="+mn-cs"/>
              </a:rPr>
              <a:t>oder</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ein</a:t>
            </a:r>
            <a:r>
              <a:rPr lang="en-US" sz="2400" b="1" kern="1200" noProof="0" dirty="0">
                <a:solidFill>
                  <a:schemeClr val="accent2"/>
                </a:solidFill>
                <a:latin typeface="Arial"/>
                <a:ea typeface="+mn-ea"/>
                <a:cs typeface="+mn-cs"/>
              </a:rPr>
              <a:t> SAP-</a:t>
            </a:r>
            <a:r>
              <a:rPr lang="en-US" sz="2400" b="1" kern="1200" noProof="0" dirty="0" err="1">
                <a:solidFill>
                  <a:schemeClr val="accent2"/>
                </a:solidFill>
                <a:latin typeface="Arial"/>
                <a:ea typeface="+mn-ea"/>
                <a:cs typeface="+mn-cs"/>
              </a:rPr>
              <a:t>Konzernunternehmen</a:t>
            </a:r>
            <a:r>
              <a:rPr lang="en-US" sz="2400" b="1" kern="1200" noProof="0" dirty="0">
                <a:solidFill>
                  <a:schemeClr val="accent2"/>
                </a:solidFill>
                <a:latin typeface="Arial"/>
                <a:ea typeface="+mn-ea"/>
                <a:cs typeface="+mn-cs"/>
              </a:rPr>
              <a:t>. </a:t>
            </a:r>
            <a:br>
              <a:rPr lang="en-US" sz="2400" b="1" kern="1200" noProof="0" dirty="0">
                <a:solidFill>
                  <a:schemeClr val="accent2"/>
                </a:solidFill>
                <a:latin typeface="Arial"/>
                <a:ea typeface="+mn-ea"/>
                <a:cs typeface="+mn-cs"/>
              </a:rPr>
            </a:br>
            <a:r>
              <a:rPr lang="en-US" sz="2400" b="1" kern="1200" noProof="0" dirty="0" err="1">
                <a:solidFill>
                  <a:schemeClr val="accent2"/>
                </a:solidFill>
                <a:latin typeface="Arial"/>
                <a:ea typeface="+mn-ea"/>
                <a:cs typeface="+mn-cs"/>
              </a:rPr>
              <a:t>Alle</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Rechte</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vorbehalten</a:t>
            </a:r>
            <a:r>
              <a:rPr lang="en-US" sz="2400" b="1" kern="1200" noProof="0" dirty="0">
                <a:solidFill>
                  <a:schemeClr val="accent2"/>
                </a:solidFill>
                <a:latin typeface="Arial"/>
                <a:ea typeface="+mn-ea"/>
                <a:cs typeface="+mn-cs"/>
              </a:rPr>
              <a:t>.</a:t>
            </a:r>
          </a:p>
        </p:txBody>
      </p:sp>
      <p:sp>
        <p:nvSpPr>
          <p:cNvPr id="6" name="TextBox 5"/>
          <p:cNvSpPr txBox="1"/>
          <p:nvPr userDrawn="1"/>
        </p:nvSpPr>
        <p:spPr bwMode="gray">
          <a:xfrm>
            <a:off x="324003" y="1692001"/>
            <a:ext cx="8404364" cy="4770537"/>
          </a:xfrm>
          <a:prstGeom prst="rect">
            <a:avLst/>
          </a:prstGeom>
          <a:noFill/>
        </p:spPr>
        <p:txBody>
          <a:bodyPr wrap="square" lIns="0" tIns="0" rIns="0" bIns="0" rtlCol="0">
            <a:spAutoFit/>
          </a:bodyPr>
          <a:lstStyle/>
          <a:p>
            <a:r>
              <a:rPr lang="en-US" sz="1000" kern="1200" noProof="0" dirty="0" err="1">
                <a:solidFill>
                  <a:schemeClr val="tx1"/>
                </a:solidFill>
                <a:effectLst/>
                <a:latin typeface="Arial"/>
                <a:ea typeface="+mn-ea"/>
                <a:cs typeface="+mn-cs"/>
              </a:rPr>
              <a:t>Weitergabe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Vervielfältigung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Teilen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daraus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welchem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Zweck</a:t>
            </a:r>
            <a:r>
              <a:rPr lang="en-US" sz="1000" kern="1200" noProof="0" dirty="0">
                <a:solidFill>
                  <a:schemeClr val="tx1"/>
                </a:solidFill>
                <a:effectLst/>
                <a:latin typeface="Arial"/>
                <a:ea typeface="+mn-ea"/>
                <a:cs typeface="+mn-cs"/>
              </a:rPr>
              <a:t> und in </a:t>
            </a:r>
            <a:r>
              <a:rPr lang="en-US" sz="1000" kern="1200" noProof="0" dirty="0" err="1">
                <a:solidFill>
                  <a:schemeClr val="tx1"/>
                </a:solidFill>
                <a:effectLst/>
                <a:latin typeface="Arial"/>
                <a:ea typeface="+mn-ea"/>
                <a:cs typeface="+mn-cs"/>
              </a:rPr>
              <a:t>welcher</a:t>
            </a:r>
            <a:r>
              <a:rPr lang="en-US" sz="1000" kern="1200" noProof="0" dirty="0">
                <a:solidFill>
                  <a:schemeClr val="tx1"/>
                </a:solidFill>
                <a:effectLst/>
                <a:latin typeface="Arial"/>
                <a:ea typeface="+mn-ea"/>
                <a:cs typeface="+mn-cs"/>
              </a:rPr>
              <a:t> Form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immer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ausdrückliche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schriftliche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Genehmigung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gestattet</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SAP und </a:t>
            </a:r>
            <a:r>
              <a:rPr lang="en-US" sz="1000" kern="1200" noProof="0" dirty="0" err="1">
                <a:solidFill>
                  <a:schemeClr val="tx1"/>
                </a:solidFill>
                <a:effectLst/>
                <a:latin typeface="Arial"/>
                <a:ea typeface="+mn-ea"/>
                <a:cs typeface="+mn-cs"/>
              </a:rPr>
              <a:t>andere</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Dokument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erwähnte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von SAP </a:t>
            </a:r>
            <a:r>
              <a:rPr lang="en-US" sz="1000" kern="1200" noProof="0" dirty="0" err="1">
                <a:solidFill>
                  <a:schemeClr val="tx1"/>
                </a:solidFill>
                <a:effectLst/>
                <a:latin typeface="Arial"/>
                <a:ea typeface="+mn-ea"/>
                <a:cs typeface="+mn-cs"/>
              </a:rPr>
              <a:t>sowie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dazugehörigen</a:t>
            </a:r>
            <a:r>
              <a:rPr lang="en-US" sz="1000" kern="1200" noProof="0" dirty="0">
                <a:solidFill>
                  <a:schemeClr val="tx1"/>
                </a:solidFill>
                <a:effectLst/>
                <a:latin typeface="Arial"/>
                <a:ea typeface="+mn-ea"/>
                <a:cs typeface="+mn-cs"/>
              </a:rPr>
              <a:t> Logos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eingetragene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der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Deutschland und </a:t>
            </a:r>
            <a:r>
              <a:rPr lang="en-US" sz="1000" kern="1200" noProof="0" dirty="0" err="1">
                <a:solidFill>
                  <a:schemeClr val="tx1"/>
                </a:solidFill>
                <a:effectLst/>
                <a:latin typeface="Arial"/>
                <a:ea typeface="+mn-ea"/>
                <a:cs typeface="+mn-cs"/>
              </a:rPr>
              <a:t>verschiedenen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weltweit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Weitere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Hinweise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Markenrecht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finden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a:t>
            </a:r>
            <a:r>
              <a:rPr lang="en-US" sz="1000" kern="1200" noProof="0" dirty="0">
                <a:solidFill>
                  <a:schemeClr val="tx1"/>
                </a:solidFill>
                <a:effectLst/>
                <a:latin typeface="Arial"/>
                <a:ea typeface="+mn-ea"/>
                <a:cs typeface="+mn-cs"/>
              </a:rPr>
              <a:t> </a:t>
            </a:r>
            <a:r>
              <a:rPr lang="en-US" sz="1000" kern="1200" noProof="0" dirty="0">
                <a:solidFill>
                  <a:schemeClr val="tx1"/>
                </a:solidFill>
                <a:effectLst/>
                <a:latin typeface="Arial"/>
                <a:ea typeface="+mn-ea"/>
                <a:cs typeface="+mn-cs"/>
                <a:hlinkClick r:id="rId2"/>
              </a:rPr>
              <a:t>http://global.sap.com/corporate-de/legal/copyright/index.epx</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Die von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Vertriebsfirmen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angebotenen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Softwarekomponenten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Softwarehersteller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a:t>
            </a:r>
            <a:r>
              <a:rPr lang="en-US" sz="1000" kern="1200" noProof="0" dirty="0">
                <a:solidFill>
                  <a:schemeClr val="tx1"/>
                </a:solidFill>
                <a:effectLst/>
                <a:latin typeface="Arial"/>
                <a:ea typeface="+mn-ea"/>
                <a:cs typeface="+mn-cs"/>
              </a:rPr>
              <a:t>.</a:t>
            </a:r>
          </a:p>
          <a:p>
            <a:pPr>
              <a:spcBef>
                <a:spcPts val="1200"/>
              </a:spcBef>
            </a:pP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länderspezifische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aufweisen</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vorliegenden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bereitgestellt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ausschließlich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Informationszwecken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keinerlei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Haftung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Gewährleistung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Fehler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Unvollständigkeiten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Die SAP AG </a:t>
            </a:r>
            <a:br>
              <a:rPr lang="en-US" sz="1000" kern="1200" noProof="0" dirty="0">
                <a:solidFill>
                  <a:schemeClr val="tx1"/>
                </a:solidFill>
                <a:effectLst/>
                <a:latin typeface="Arial"/>
                <a:ea typeface="+mn-ea"/>
                <a:cs typeface="+mn-cs"/>
              </a:rPr>
            </a:b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lediglich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nach</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Maßgabe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die in der </a:t>
            </a:r>
            <a:r>
              <a:rPr lang="en-US" sz="1000" kern="1200" noProof="0" dirty="0" err="1">
                <a:solidFill>
                  <a:schemeClr val="tx1"/>
                </a:solidFill>
                <a:effectLst/>
                <a:latin typeface="Arial"/>
                <a:ea typeface="+mn-ea"/>
                <a:cs typeface="+mn-cs"/>
              </a:rPr>
              <a:t>Vereinbarung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jeweiligen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ausdrücklich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geregelt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als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zusätzliche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Garantie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interpretieren</a:t>
            </a:r>
            <a:r>
              <a:rPr lang="en-US" sz="1000" kern="1200" noProof="0" dirty="0">
                <a:solidFill>
                  <a:schemeClr val="tx1"/>
                </a:solidFill>
                <a:effectLst/>
                <a:latin typeface="Arial"/>
                <a:ea typeface="+mn-ea"/>
                <a:cs typeface="+mn-cs"/>
              </a:rPr>
              <a:t>. 	</a:t>
            </a:r>
          </a:p>
          <a:p>
            <a:pPr>
              <a:spcBef>
                <a:spcPts val="1200"/>
              </a:spcBef>
            </a:pPr>
            <a:r>
              <a:rPr lang="en-US" sz="1000" kern="1200" noProof="0" dirty="0" err="1">
                <a:solidFill>
                  <a:schemeClr val="tx1"/>
                </a:solidFill>
                <a:effectLst/>
                <a:latin typeface="Arial"/>
                <a:ea typeface="+mn-ea"/>
                <a:cs typeface="+mn-cs"/>
              </a:rPr>
              <a:t>Insbesondere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keiner</a:t>
            </a:r>
            <a:r>
              <a:rPr lang="en-US" sz="1000" kern="1200" noProof="0" dirty="0">
                <a:solidFill>
                  <a:schemeClr val="tx1"/>
                </a:solidFill>
                <a:effectLst/>
                <a:latin typeface="Arial"/>
                <a:ea typeface="+mn-ea"/>
                <a:cs typeface="+mn-cs"/>
              </a:rPr>
              <a:t> Weise </a:t>
            </a:r>
            <a:r>
              <a:rPr lang="en-US" sz="1000" kern="1200" noProof="0" dirty="0" err="1">
                <a:solidFill>
                  <a:schemeClr val="tx1"/>
                </a:solidFill>
                <a:effectLst/>
                <a:latin typeface="Arial"/>
                <a:ea typeface="+mn-ea"/>
                <a:cs typeface="+mn-cs"/>
              </a:rPr>
              <a:t>verpflichtet</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dargestellte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Geschäftsabläufe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verfolgen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wiedergegebene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entwickeln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veröffentlichen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Strategie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etwaige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künftige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Entwicklungen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Plattformen</a:t>
            </a:r>
            <a:r>
              <a:rPr lang="en-US" sz="1000" kern="1200" noProof="0" dirty="0">
                <a:solidFill>
                  <a:schemeClr val="tx1"/>
                </a:solidFill>
                <a:effectLst/>
                <a:latin typeface="Arial"/>
                <a:ea typeface="+mn-ea"/>
                <a:cs typeface="+mn-cs"/>
              </a:rPr>
              <a:t>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jederzeit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Angabe</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Gründen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unangekündigt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geändert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stellen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Zusage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Versprechen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rechtliche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Verpflichtung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Lieferung</a:t>
            </a:r>
            <a:r>
              <a:rPr lang="en-US" sz="1000" kern="1200" noProof="0" dirty="0">
                <a:solidFill>
                  <a:schemeClr val="tx1"/>
                </a:solidFill>
                <a:effectLst/>
                <a:latin typeface="Arial"/>
                <a:ea typeface="+mn-ea"/>
                <a:cs typeface="+mn-cs"/>
              </a:rPr>
              <a:t> von Material, Code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Sämtliche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unterliegen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Risiken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Unsicherheiten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die die </a:t>
            </a:r>
            <a:r>
              <a:rPr lang="en-US" sz="1000" kern="1200" noProof="0" dirty="0" err="1">
                <a:solidFill>
                  <a:schemeClr val="tx1"/>
                </a:solidFill>
                <a:effectLst/>
                <a:latin typeface="Arial"/>
                <a:ea typeface="+mn-ea"/>
                <a:cs typeface="+mn-cs"/>
              </a:rPr>
              <a:t>tatsächlichen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Ergebnisse</a:t>
            </a:r>
            <a:r>
              <a:rPr lang="en-US" sz="1000" kern="1200" noProof="0" dirty="0">
                <a:solidFill>
                  <a:schemeClr val="tx1"/>
                </a:solidFill>
                <a:effectLst/>
                <a:latin typeface="Arial"/>
                <a:ea typeface="+mn-ea"/>
                <a:cs typeface="+mn-cs"/>
              </a:rPr>
              <a:t> von den </a:t>
            </a:r>
            <a:r>
              <a:rPr lang="en-US" sz="1000" kern="1200" noProof="0" dirty="0" err="1">
                <a:solidFill>
                  <a:schemeClr val="tx1"/>
                </a:solidFill>
                <a:effectLst/>
                <a:latin typeface="Arial"/>
                <a:ea typeface="+mn-ea"/>
                <a:cs typeface="+mn-cs"/>
              </a:rPr>
              <a:t>Erwartungen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abweichen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geben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Sicht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Zeitpunkt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getätigt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wurden</a:t>
            </a:r>
            <a:r>
              <a:rPr lang="en-US" sz="1000" kern="1200" noProof="0" dirty="0">
                <a:solidFill>
                  <a:schemeClr val="tx1"/>
                </a:solidFill>
                <a:effectLst/>
                <a:latin typeface="Arial"/>
                <a:ea typeface="+mn-ea"/>
                <a:cs typeface="+mn-cs"/>
              </a:rPr>
              <a:t>. Dem </a:t>
            </a:r>
            <a:r>
              <a:rPr lang="en-US" sz="1000" kern="1200" noProof="0" dirty="0" err="1">
                <a:solidFill>
                  <a:schemeClr val="tx1"/>
                </a:solidFill>
                <a:effectLst/>
                <a:latin typeface="Arial"/>
                <a:ea typeface="+mn-ea"/>
                <a:cs typeface="+mn-cs"/>
              </a:rPr>
              <a:t>Leser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wird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empfohlen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übertriebenes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Vertrauen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schenken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sich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Kaufentscheidungen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auf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stützen</a:t>
            </a:r>
            <a:r>
              <a:rPr lang="en-US" sz="1000" kern="1200" noProof="0" dirty="0">
                <a:solidFill>
                  <a:schemeClr val="tx1"/>
                </a:solidFill>
                <a:effectLst/>
                <a:latin typeface="Arial"/>
                <a:ea typeface="+mn-ea"/>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68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e-D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99E26F-E3E9-874C-B6DB-FC601EE4791A}" type="datetimeFigureOut">
              <a:rPr lang="en-US" smtClean="0"/>
              <a:t>4/11/2017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5A98E7D-9D05-C649-BDE2-A43A76ACB2C3}" type="slidenum">
              <a:rPr lang="en-US" smtClean="0"/>
              <a:t>‹#›</a:t>
            </a:fld>
            <a:endParaRPr lang="en-US"/>
          </a:p>
        </p:txBody>
      </p:sp>
    </p:spTree>
    <p:extLst>
      <p:ext uri="{BB962C8B-B14F-4D97-AF65-F5344CB8AC3E}">
        <p14:creationId xmlns:p14="http://schemas.microsoft.com/office/powerpoint/2010/main" val="116483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ivider Pag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a:t>Subtitle if needed</a:t>
            </a:r>
          </a:p>
        </p:txBody>
      </p:sp>
    </p:spTree>
    <p:extLst>
      <p:ext uri="{BB962C8B-B14F-4D97-AF65-F5344CB8AC3E}">
        <p14:creationId xmlns:p14="http://schemas.microsoft.com/office/powerpoint/2010/main" val="264008464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Blank">
    <p:spTree>
      <p:nvGrpSpPr>
        <p:cNvPr id="1" name=""/>
        <p:cNvGrpSpPr/>
        <p:nvPr/>
      </p:nvGrpSpPr>
      <p:grpSpPr>
        <a:xfrm>
          <a:off x="0" y="0"/>
          <a:ext cx="0" cy="0"/>
          <a:chOff x="0" y="0"/>
          <a:chExt cx="0" cy="0"/>
        </a:xfrm>
      </p:grpSpPr>
      <p:sp>
        <p:nvSpPr>
          <p:cNvPr id="184" name="Picture Placeholder 183"/>
          <p:cNvSpPr>
            <a:spLocks noGrp="1"/>
          </p:cNvSpPr>
          <p:nvPr>
            <p:ph type="pic" sz="quarter" idx="10"/>
          </p:nvPr>
        </p:nvSpPr>
        <p:spPr>
          <a:xfrm>
            <a:off x="427991" y="563104"/>
            <a:ext cx="1415175" cy="1889106"/>
          </a:xfrm>
        </p:spPr>
        <p:txBody>
          <a:bodyPr/>
          <a:lstStyle>
            <a:lvl1pPr>
              <a:defRPr b="0">
                <a:latin typeface="BentonSans Light" panose="02000503000000020004" pitchFamily="2" charset="0"/>
              </a:defRPr>
            </a:lvl1pPr>
          </a:lstStyle>
          <a:p>
            <a:endParaRPr lang="en-US" dirty="0"/>
          </a:p>
        </p:txBody>
      </p:sp>
      <p:sp>
        <p:nvSpPr>
          <p:cNvPr id="187" name="Text Placeholder 185"/>
          <p:cNvSpPr>
            <a:spLocks noGrp="1"/>
          </p:cNvSpPr>
          <p:nvPr>
            <p:ph type="body" sz="quarter" idx="12" hasCustomPrompt="1"/>
          </p:nvPr>
        </p:nvSpPr>
        <p:spPr>
          <a:xfrm>
            <a:off x="2486973" y="1453676"/>
            <a:ext cx="21577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00</a:t>
            </a:r>
          </a:p>
        </p:txBody>
      </p:sp>
      <p:sp>
        <p:nvSpPr>
          <p:cNvPr id="188" name="TextBox 187"/>
          <p:cNvSpPr txBox="1"/>
          <p:nvPr userDrawn="1"/>
        </p:nvSpPr>
        <p:spPr>
          <a:xfrm>
            <a:off x="2085440"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BACKGROUND</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191" name="TextBox 190"/>
          <p:cNvSpPr txBox="1"/>
          <p:nvPr userDrawn="1"/>
        </p:nvSpPr>
        <p:spPr>
          <a:xfrm>
            <a:off x="2095623" y="1453672"/>
            <a:ext cx="367325"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AGE: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2" name="TextBox 191"/>
          <p:cNvSpPr txBox="1"/>
          <p:nvPr userDrawn="1"/>
        </p:nvSpPr>
        <p:spPr>
          <a:xfrm>
            <a:off x="2091926" y="1715293"/>
            <a:ext cx="874300"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GENDER:</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3" name="TextBox 192"/>
          <p:cNvSpPr txBox="1"/>
          <p:nvPr userDrawn="1"/>
        </p:nvSpPr>
        <p:spPr>
          <a:xfrm>
            <a:off x="2092300" y="1982326"/>
            <a:ext cx="1245747"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Family status:</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4" name="Text Placeholder 185"/>
          <p:cNvSpPr>
            <a:spLocks noGrp="1"/>
          </p:cNvSpPr>
          <p:nvPr>
            <p:ph type="body" sz="quarter" idx="14" hasCustomPrompt="1"/>
          </p:nvPr>
        </p:nvSpPr>
        <p:spPr>
          <a:xfrm>
            <a:off x="2795650" y="1713787"/>
            <a:ext cx="2481502"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a:t>
            </a:r>
          </a:p>
        </p:txBody>
      </p:sp>
      <p:sp>
        <p:nvSpPr>
          <p:cNvPr id="195" name="Text Placeholder 185"/>
          <p:cNvSpPr>
            <a:spLocks noGrp="1"/>
          </p:cNvSpPr>
          <p:nvPr>
            <p:ph type="body" sz="quarter" idx="15" hasCustomPrompt="1"/>
          </p:nvPr>
        </p:nvSpPr>
        <p:spPr>
          <a:xfrm>
            <a:off x="2104577" y="2228492"/>
            <a:ext cx="3172577"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Example: married, two children</a:t>
            </a:r>
          </a:p>
        </p:txBody>
      </p:sp>
      <p:sp>
        <p:nvSpPr>
          <p:cNvPr id="196" name="TextBox 195"/>
          <p:cNvSpPr txBox="1"/>
          <p:nvPr userDrawn="1"/>
        </p:nvSpPr>
        <p:spPr>
          <a:xfrm>
            <a:off x="5533980" y="926571"/>
            <a:ext cx="2144873"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Job title / role: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7" name="Text Placeholder 185"/>
          <p:cNvSpPr>
            <a:spLocks noGrp="1"/>
          </p:cNvSpPr>
          <p:nvPr>
            <p:ph type="body" sz="quarter" idx="16" hasCustomPrompt="1"/>
          </p:nvPr>
        </p:nvSpPr>
        <p:spPr>
          <a:xfrm>
            <a:off x="5546256" y="1181789"/>
            <a:ext cx="3174715"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a:t>
            </a:r>
          </a:p>
        </p:txBody>
      </p:sp>
      <p:sp>
        <p:nvSpPr>
          <p:cNvPr id="198" name="TextBox 197"/>
          <p:cNvSpPr txBox="1"/>
          <p:nvPr userDrawn="1"/>
        </p:nvSpPr>
        <p:spPr>
          <a:xfrm>
            <a:off x="5536781" y="1456509"/>
            <a:ext cx="2144873"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Professional experience: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9" name="Text Placeholder 185"/>
          <p:cNvSpPr>
            <a:spLocks noGrp="1"/>
          </p:cNvSpPr>
          <p:nvPr>
            <p:ph type="body" sz="quarter" idx="17" hasCustomPrompt="1"/>
          </p:nvPr>
        </p:nvSpPr>
        <p:spPr>
          <a:xfrm>
            <a:off x="5545662" y="1711725"/>
            <a:ext cx="3169594" cy="729090"/>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Example: 5 years in accounting</a:t>
            </a:r>
          </a:p>
        </p:txBody>
      </p:sp>
      <p:sp>
        <p:nvSpPr>
          <p:cNvPr id="202" name="TextBox 201"/>
          <p:cNvSpPr txBox="1"/>
          <p:nvPr userDrawn="1"/>
        </p:nvSpPr>
        <p:spPr>
          <a:xfrm>
            <a:off x="2092300" y="929256"/>
            <a:ext cx="1245747"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name: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3" name="Text Placeholder 185"/>
          <p:cNvSpPr>
            <a:spLocks noGrp="1"/>
          </p:cNvSpPr>
          <p:nvPr>
            <p:ph type="body" sz="quarter" idx="19" hasCustomPrompt="1"/>
          </p:nvPr>
        </p:nvSpPr>
        <p:spPr>
          <a:xfrm>
            <a:off x="2087606" y="1175420"/>
            <a:ext cx="318954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Name of person</a:t>
            </a:r>
          </a:p>
        </p:txBody>
      </p:sp>
      <p:sp>
        <p:nvSpPr>
          <p:cNvPr id="208" name="TextBox 207"/>
          <p:cNvSpPr txBox="1"/>
          <p:nvPr userDrawn="1"/>
        </p:nvSpPr>
        <p:spPr>
          <a:xfrm>
            <a:off x="5541724" y="2664437"/>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Tasks &amp; frequency</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9" name="Text Placeholder 185"/>
          <p:cNvSpPr>
            <a:spLocks noGrp="1"/>
          </p:cNvSpPr>
          <p:nvPr>
            <p:ph type="body" sz="quarter" idx="20" hasCustomPrompt="1"/>
          </p:nvPr>
        </p:nvSpPr>
        <p:spPr>
          <a:xfrm>
            <a:off x="5550608" y="2979016"/>
            <a:ext cx="3171793" cy="3308223"/>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goal</a:t>
            </a:r>
          </a:p>
        </p:txBody>
      </p:sp>
      <p:sp>
        <p:nvSpPr>
          <p:cNvPr id="210" name="TextBox 209"/>
          <p:cNvSpPr txBox="1"/>
          <p:nvPr userDrawn="1"/>
        </p:nvSpPr>
        <p:spPr>
          <a:xfrm>
            <a:off x="2085442" y="2674616"/>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Main goals</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11" name="Text Placeholder 185"/>
          <p:cNvSpPr>
            <a:spLocks noGrp="1"/>
          </p:cNvSpPr>
          <p:nvPr>
            <p:ph type="body" sz="quarter" idx="21" hasCustomPrompt="1"/>
          </p:nvPr>
        </p:nvSpPr>
        <p:spPr>
          <a:xfrm>
            <a:off x="2094323" y="2989192"/>
            <a:ext cx="3176690" cy="3298047"/>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goal</a:t>
            </a:r>
          </a:p>
        </p:txBody>
      </p:sp>
      <p:sp>
        <p:nvSpPr>
          <p:cNvPr id="37" name="TextBox 36"/>
          <p:cNvSpPr txBox="1"/>
          <p:nvPr userDrawn="1"/>
        </p:nvSpPr>
        <p:spPr>
          <a:xfrm>
            <a:off x="427122" y="2678502"/>
            <a:ext cx="1318097"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quote</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Tree>
    <p:extLst>
      <p:ext uri="{BB962C8B-B14F-4D97-AF65-F5344CB8AC3E}">
        <p14:creationId xmlns:p14="http://schemas.microsoft.com/office/powerpoint/2010/main" val="2121204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Blank">
    <p:spTree>
      <p:nvGrpSpPr>
        <p:cNvPr id="1" name=""/>
        <p:cNvGrpSpPr/>
        <p:nvPr/>
      </p:nvGrpSpPr>
      <p:grpSpPr>
        <a:xfrm>
          <a:off x="0" y="0"/>
          <a:ext cx="0" cy="0"/>
          <a:chOff x="0" y="0"/>
          <a:chExt cx="0" cy="0"/>
        </a:xfrm>
      </p:grpSpPr>
      <p:sp>
        <p:nvSpPr>
          <p:cNvPr id="188" name="TextBox 187"/>
          <p:cNvSpPr txBox="1"/>
          <p:nvPr userDrawn="1"/>
        </p:nvSpPr>
        <p:spPr>
          <a:xfrm>
            <a:off x="430873"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NEEDS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11" name="Text Placeholder 185"/>
          <p:cNvSpPr>
            <a:spLocks noGrp="1"/>
          </p:cNvSpPr>
          <p:nvPr>
            <p:ph type="body" sz="quarter" idx="21" hasCustomPrompt="1"/>
          </p:nvPr>
        </p:nvSpPr>
        <p:spPr>
          <a:xfrm>
            <a:off x="439755" y="947164"/>
            <a:ext cx="3427170" cy="3030151"/>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need</a:t>
            </a:r>
          </a:p>
        </p:txBody>
      </p:sp>
      <p:sp>
        <p:nvSpPr>
          <p:cNvPr id="23" name="TextBox 22"/>
          <p:cNvSpPr txBox="1"/>
          <p:nvPr userDrawn="1"/>
        </p:nvSpPr>
        <p:spPr>
          <a:xfrm>
            <a:off x="4395911" y="566530"/>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PAIN</a:t>
            </a:r>
            <a:r>
              <a:rPr lang="en-US" sz="1500" kern="0" baseline="0" dirty="0">
                <a:solidFill>
                  <a:srgbClr val="666666"/>
                </a:solidFill>
                <a:latin typeface="BentonSans Light" panose="02000503000000020004" pitchFamily="2" charset="0"/>
                <a:ea typeface="Arial Unicode MS" pitchFamily="34" charset="-128"/>
                <a:cs typeface="Arial Unicode MS" pitchFamily="34" charset="-128"/>
              </a:rPr>
              <a:t> POINTS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4" name="Text Placeholder 185"/>
          <p:cNvSpPr>
            <a:spLocks noGrp="1"/>
          </p:cNvSpPr>
          <p:nvPr>
            <p:ph type="body" sz="quarter" idx="23" hasCustomPrompt="1"/>
          </p:nvPr>
        </p:nvSpPr>
        <p:spPr>
          <a:xfrm>
            <a:off x="4404795" y="952087"/>
            <a:ext cx="4293033" cy="3013355"/>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paint point</a:t>
            </a:r>
          </a:p>
        </p:txBody>
      </p:sp>
      <p:sp>
        <p:nvSpPr>
          <p:cNvPr id="25" name="TextBox 24"/>
          <p:cNvSpPr txBox="1"/>
          <p:nvPr userDrawn="1"/>
        </p:nvSpPr>
        <p:spPr>
          <a:xfrm>
            <a:off x="4395909" y="426879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STAKEHOLDERS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6" name="Text Placeholder 185"/>
          <p:cNvSpPr>
            <a:spLocks noGrp="1"/>
          </p:cNvSpPr>
          <p:nvPr>
            <p:ph type="body" sz="quarter" idx="24" hasCustomPrompt="1"/>
          </p:nvPr>
        </p:nvSpPr>
        <p:spPr>
          <a:xfrm>
            <a:off x="4404792" y="4654352"/>
            <a:ext cx="4277089" cy="1648009"/>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stakeholder</a:t>
            </a:r>
          </a:p>
        </p:txBody>
      </p:sp>
      <p:grpSp>
        <p:nvGrpSpPr>
          <p:cNvPr id="8" name="Group 7"/>
          <p:cNvGrpSpPr/>
          <p:nvPr userDrawn="1"/>
        </p:nvGrpSpPr>
        <p:grpSpPr>
          <a:xfrm>
            <a:off x="413648" y="4276667"/>
            <a:ext cx="3453277" cy="1871090"/>
            <a:chOff x="2453225" y="4277657"/>
            <a:chExt cx="4605568" cy="1871523"/>
          </a:xfrm>
        </p:grpSpPr>
        <p:sp>
          <p:nvSpPr>
            <p:cNvPr id="27" name="TextBox 26"/>
            <p:cNvSpPr txBox="1"/>
            <p:nvPr userDrawn="1"/>
          </p:nvSpPr>
          <p:spPr>
            <a:xfrm>
              <a:off x="2453225" y="4277657"/>
              <a:ext cx="3066857" cy="23088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COMPETENCIES</a:t>
              </a:r>
              <a:endParaRPr lang="en-US" sz="13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0" name="TextBox 29"/>
            <p:cNvSpPr txBox="1"/>
            <p:nvPr userDrawn="1"/>
          </p:nvSpPr>
          <p:spPr>
            <a:xfrm>
              <a:off x="2886358" y="4667571"/>
              <a:ext cx="642375"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casual</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1" name="TextBox 30"/>
            <p:cNvSpPr txBox="1"/>
            <p:nvPr userDrawn="1"/>
          </p:nvSpPr>
          <p:spPr>
            <a:xfrm>
              <a:off x="5770342" y="466757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power user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 name="Straight Connector 2"/>
            <p:cNvCxnSpPr/>
            <p:nvPr userDrawn="1"/>
          </p:nvCxnSpPr>
          <p:spPr>
            <a:xfrm>
              <a:off x="3455583" y="478592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2679997" y="4995531"/>
              <a:ext cx="942616"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proactive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8" name="TextBox 37"/>
            <p:cNvSpPr txBox="1"/>
            <p:nvPr userDrawn="1"/>
          </p:nvSpPr>
          <p:spPr>
            <a:xfrm>
              <a:off x="5549676" y="499553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reactive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9" name="Straight Connector 38"/>
            <p:cNvCxnSpPr/>
            <p:nvPr userDrawn="1"/>
          </p:nvCxnSpPr>
          <p:spPr>
            <a:xfrm>
              <a:off x="3454368" y="511388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1" name="TextBox 40"/>
            <p:cNvSpPr txBox="1"/>
            <p:nvPr userDrawn="1"/>
          </p:nvSpPr>
          <p:spPr>
            <a:xfrm>
              <a:off x="2453225" y="5332021"/>
              <a:ext cx="117670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work in team</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2" name="TextBox 41"/>
            <p:cNvSpPr txBox="1"/>
            <p:nvPr userDrawn="1"/>
          </p:nvSpPr>
          <p:spPr>
            <a:xfrm>
              <a:off x="5747181" y="533202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err="1">
                  <a:solidFill>
                    <a:srgbClr val="666666"/>
                  </a:solidFill>
                  <a:latin typeface="BentonSans Light" panose="02000503000000020004" pitchFamily="2" charset="0"/>
                  <a:ea typeface="Arial Unicode MS" pitchFamily="34" charset="-128"/>
                  <a:cs typeface="Arial Unicode MS" pitchFamily="34" charset="-128"/>
                </a:rPr>
                <a:t>lonefighter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3" name="Straight Connector 42"/>
            <p:cNvCxnSpPr/>
            <p:nvPr userDrawn="1"/>
          </p:nvCxnSpPr>
          <p:spPr>
            <a:xfrm>
              <a:off x="3454368" y="545037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5" name="TextBox 44"/>
            <p:cNvSpPr txBox="1"/>
            <p:nvPr userDrawn="1"/>
          </p:nvSpPr>
          <p:spPr>
            <a:xfrm>
              <a:off x="2497115" y="5659981"/>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global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6" name="TextBox 45"/>
            <p:cNvSpPr txBox="1"/>
            <p:nvPr userDrawn="1"/>
          </p:nvSpPr>
          <p:spPr>
            <a:xfrm>
              <a:off x="5738651" y="565998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local</a:t>
              </a:r>
              <a:r>
                <a:rPr lang="en-US" sz="1000" kern="0" baseline="0" dirty="0">
                  <a:solidFill>
                    <a:srgbClr val="666666"/>
                  </a:solidFill>
                  <a:latin typeface="BentonSans Light" panose="02000503000000020004" pitchFamily="2" charset="0"/>
                  <a:ea typeface="Arial Unicode MS" pitchFamily="34" charset="-128"/>
                  <a:cs typeface="Arial Unicode MS" pitchFamily="34" charset="-128"/>
                </a:rPr>
                <a:t>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7" name="Straight Connector 46"/>
            <p:cNvCxnSpPr/>
            <p:nvPr userDrawn="1"/>
          </p:nvCxnSpPr>
          <p:spPr>
            <a:xfrm>
              <a:off x="3453153" y="577833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9" name="TextBox 48"/>
            <p:cNvSpPr txBox="1"/>
            <p:nvPr userDrawn="1"/>
          </p:nvSpPr>
          <p:spPr>
            <a:xfrm>
              <a:off x="2612940" y="5995256"/>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innovative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50" name="TextBox 49"/>
            <p:cNvSpPr txBox="1"/>
            <p:nvPr userDrawn="1"/>
          </p:nvSpPr>
          <p:spPr>
            <a:xfrm>
              <a:off x="5883737" y="5995256"/>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conservative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51" name="Straight Connector 50"/>
            <p:cNvCxnSpPr/>
            <p:nvPr userDrawn="1"/>
          </p:nvCxnSpPr>
          <p:spPr>
            <a:xfrm>
              <a:off x="3451938" y="6113611"/>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2252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Blank">
    <p:spTree>
      <p:nvGrpSpPr>
        <p:cNvPr id="1" name=""/>
        <p:cNvGrpSpPr/>
        <p:nvPr/>
      </p:nvGrpSpPr>
      <p:grpSpPr>
        <a:xfrm>
          <a:off x="0" y="0"/>
          <a:ext cx="0" cy="0"/>
          <a:chOff x="0" y="0"/>
          <a:chExt cx="0" cy="0"/>
        </a:xfrm>
      </p:grpSpPr>
      <p:sp>
        <p:nvSpPr>
          <p:cNvPr id="2" name="TextBox 1"/>
          <p:cNvSpPr txBox="1"/>
          <p:nvPr userDrawn="1"/>
        </p:nvSpPr>
        <p:spPr>
          <a:xfrm>
            <a:off x="550072" y="523959"/>
            <a:ext cx="7103379"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a:solidFill>
                  <a:srgbClr val="666666"/>
                </a:solidFill>
                <a:latin typeface="BentonSans Light" panose="02000503000000020004" pitchFamily="2" charset="0"/>
                <a:ea typeface="Arial Unicode MS" pitchFamily="34" charset="-128"/>
                <a:cs typeface="Arial Unicode MS" pitchFamily="34" charset="-128"/>
              </a:rPr>
              <a:t>POINT</a:t>
            </a:r>
            <a:r>
              <a:rPr lang="en-US" sz="4500" kern="0" baseline="0" dirty="0">
                <a:solidFill>
                  <a:srgbClr val="666666"/>
                </a:solidFill>
                <a:latin typeface="BentonSans Light" panose="02000503000000020004" pitchFamily="2" charset="0"/>
                <a:ea typeface="Arial Unicode MS" pitchFamily="34" charset="-128"/>
                <a:cs typeface="Arial Unicode MS" pitchFamily="34" charset="-128"/>
              </a:rPr>
              <a:t> OF VIEW</a:t>
            </a:r>
            <a:endParaRPr lang="en-US" sz="45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6" name="Rectangle 5">
            <a:hlinkClick r:id="rId2"/>
          </p:cNvPr>
          <p:cNvSpPr/>
          <p:nvPr userDrawn="1"/>
        </p:nvSpPr>
        <p:spPr bwMode="gray">
          <a:xfrm>
            <a:off x="6235017" y="1977198"/>
            <a:ext cx="2112027" cy="382683"/>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9" name="Text Placeholder 8"/>
          <p:cNvSpPr>
            <a:spLocks noGrp="1"/>
          </p:cNvSpPr>
          <p:nvPr>
            <p:ph type="body" sz="quarter" idx="10" hasCustomPrompt="1"/>
          </p:nvPr>
        </p:nvSpPr>
        <p:spPr>
          <a:xfrm>
            <a:off x="592779" y="1560836"/>
            <a:ext cx="7921685" cy="2999477"/>
          </a:xfrm>
        </p:spPr>
        <p:txBody>
          <a:bodyPr/>
          <a:lstStyle>
            <a:lvl1pPr>
              <a:defRPr sz="3000">
                <a:solidFill>
                  <a:srgbClr val="666666"/>
                </a:solidFill>
                <a:latin typeface="BentonSans Light" panose="02000503000000020004" pitchFamily="2" charset="0"/>
              </a:defRPr>
            </a:lvl1pPr>
          </a:lstStyle>
          <a:p>
            <a:pPr lvl="0"/>
            <a:r>
              <a:rPr lang="en-US" dirty="0"/>
              <a:t>Type in your point of view.</a:t>
            </a:r>
          </a:p>
        </p:txBody>
      </p:sp>
    </p:spTree>
    <p:extLst>
      <p:ext uri="{BB962C8B-B14F-4D97-AF65-F5344CB8AC3E}">
        <p14:creationId xmlns:p14="http://schemas.microsoft.com/office/powerpoint/2010/main" val="812777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Rounded Rectangle 1"/>
          <p:cNvSpPr/>
          <p:nvPr userDrawn="1"/>
        </p:nvSpPr>
        <p:spPr bwMode="gray">
          <a:xfrm>
            <a:off x="236399" y="328539"/>
            <a:ext cx="4215698" cy="2949685"/>
          </a:xfrm>
          <a:prstGeom prst="roundRect">
            <a:avLst>
              <a:gd name="adj" fmla="val 781"/>
            </a:avLst>
          </a:prstGeom>
          <a:solidFill>
            <a:srgbClr val="009DE0"/>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extBox 2"/>
          <p:cNvSpPr txBox="1"/>
          <p:nvPr userDrawn="1"/>
        </p:nvSpPr>
        <p:spPr>
          <a:xfrm>
            <a:off x="459573" y="573183"/>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chemeClr val="bg1"/>
                </a:solidFill>
                <a:latin typeface="BentonSans Book" panose="02000503000000020004" pitchFamily="2" charset="0"/>
                <a:ea typeface="Arial Unicode MS" pitchFamily="34" charset="-128"/>
                <a:cs typeface="Arial Unicode MS" pitchFamily="34" charset="-128"/>
              </a:rPr>
              <a:t>USER‘S GOAL</a:t>
            </a:r>
          </a:p>
        </p:txBody>
      </p:sp>
      <p:sp>
        <p:nvSpPr>
          <p:cNvPr id="5" name="Rounded Rectangle 4"/>
          <p:cNvSpPr/>
          <p:nvPr userDrawn="1"/>
        </p:nvSpPr>
        <p:spPr bwMode="gray">
          <a:xfrm>
            <a:off x="246398" y="3606762"/>
            <a:ext cx="4213677" cy="2922704"/>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p:cNvSpPr txBox="1"/>
          <p:nvPr userDrawn="1"/>
        </p:nvSpPr>
        <p:spPr>
          <a:xfrm>
            <a:off x="459573" y="3887312"/>
            <a:ext cx="376842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TRIGGER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8" name="Rounded Rectangle 7"/>
          <p:cNvSpPr/>
          <p:nvPr userDrawn="1"/>
        </p:nvSpPr>
        <p:spPr bwMode="gray">
          <a:xfrm>
            <a:off x="4710626" y="328539"/>
            <a:ext cx="4213879" cy="294968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4948211" y="573183"/>
            <a:ext cx="3879167"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PRE-CONDITION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11" name="Rounded Rectangle 10"/>
          <p:cNvSpPr/>
          <p:nvPr userDrawn="1"/>
        </p:nvSpPr>
        <p:spPr bwMode="gray">
          <a:xfrm>
            <a:off x="4705558" y="3606760"/>
            <a:ext cx="4220134" cy="292270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p:cNvSpPr txBox="1"/>
          <p:nvPr userDrawn="1"/>
        </p:nvSpPr>
        <p:spPr>
          <a:xfrm>
            <a:off x="4953275" y="3887312"/>
            <a:ext cx="3226038"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POST-CONDITION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15" name="Text Placeholder 14"/>
          <p:cNvSpPr>
            <a:spLocks noGrp="1"/>
          </p:cNvSpPr>
          <p:nvPr>
            <p:ph type="body" sz="quarter" idx="10" hasCustomPrompt="1"/>
          </p:nvPr>
        </p:nvSpPr>
        <p:spPr>
          <a:xfrm>
            <a:off x="459573" y="1034117"/>
            <a:ext cx="3768426" cy="1975087"/>
          </a:xfrm>
        </p:spPr>
        <p:txBody>
          <a:bodyPr/>
          <a:lstStyle>
            <a:lvl1pPr indent="-392847">
              <a:lnSpc>
                <a:spcPts val="1679"/>
              </a:lnSpc>
              <a:defRPr sz="1000" b="0" baseline="0">
                <a:solidFill>
                  <a:schemeClr val="bg1"/>
                </a:solidFill>
                <a:latin typeface="BentonSans Regular" panose="02000503000000020004" pitchFamily="2" charset="0"/>
              </a:defRPr>
            </a:lvl1pPr>
          </a:lstStyle>
          <a:p>
            <a:pPr lvl="0"/>
            <a:r>
              <a:rPr lang="en-US" dirty="0">
                <a:latin typeface="BentonSans Book" panose="02000503000000020004" pitchFamily="2" charset="0"/>
              </a:rPr>
              <a:t>Type in your user‘s goal.</a:t>
            </a:r>
            <a:endParaRPr lang="en-US" dirty="0"/>
          </a:p>
        </p:txBody>
      </p:sp>
      <p:sp>
        <p:nvSpPr>
          <p:cNvPr id="16" name="Text Placeholder 14"/>
          <p:cNvSpPr>
            <a:spLocks noGrp="1"/>
          </p:cNvSpPr>
          <p:nvPr>
            <p:ph type="body" sz="quarter" idx="11" hasCustomPrompt="1"/>
          </p:nvPr>
        </p:nvSpPr>
        <p:spPr>
          <a:xfrm>
            <a:off x="4969059" y="1053165"/>
            <a:ext cx="3768426" cy="1975087"/>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pre-condition.</a:t>
            </a:r>
            <a:endParaRPr lang="en-US" dirty="0"/>
          </a:p>
        </p:txBody>
      </p:sp>
      <p:sp>
        <p:nvSpPr>
          <p:cNvPr id="17" name="Text Placeholder 14"/>
          <p:cNvSpPr>
            <a:spLocks noGrp="1"/>
          </p:cNvSpPr>
          <p:nvPr>
            <p:ph type="body" sz="quarter" idx="12" hasCustomPrompt="1"/>
          </p:nvPr>
        </p:nvSpPr>
        <p:spPr>
          <a:xfrm>
            <a:off x="4967558" y="4338527"/>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post-condition.</a:t>
            </a:r>
            <a:endParaRPr lang="en-US" dirty="0"/>
          </a:p>
        </p:txBody>
      </p:sp>
      <p:sp>
        <p:nvSpPr>
          <p:cNvPr id="18" name="Text Placeholder 14"/>
          <p:cNvSpPr>
            <a:spLocks noGrp="1"/>
          </p:cNvSpPr>
          <p:nvPr>
            <p:ph type="body" sz="quarter" idx="13" hasCustomPrompt="1"/>
          </p:nvPr>
        </p:nvSpPr>
        <p:spPr>
          <a:xfrm>
            <a:off x="470937" y="4332179"/>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trigger.</a:t>
            </a:r>
            <a:endParaRPr lang="en-US" dirty="0"/>
          </a:p>
        </p:txBody>
      </p:sp>
    </p:spTree>
    <p:extLst>
      <p:ext uri="{BB962C8B-B14F-4D97-AF65-F5344CB8AC3E}">
        <p14:creationId xmlns:p14="http://schemas.microsoft.com/office/powerpoint/2010/main" val="83457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TextBox 2"/>
          <p:cNvSpPr txBox="1"/>
          <p:nvPr userDrawn="1"/>
        </p:nvSpPr>
        <p:spPr>
          <a:xfrm>
            <a:off x="209608" y="491495"/>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USER‘S GOAL</a:t>
            </a:r>
          </a:p>
        </p:txBody>
      </p:sp>
      <p:sp>
        <p:nvSpPr>
          <p:cNvPr id="4" name="Rounded Rectangle 3"/>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ounded Rectangle 4"/>
          <p:cNvSpPr/>
          <p:nvPr userDrawn="1"/>
        </p:nvSpPr>
        <p:spPr bwMode="gray">
          <a:xfrm>
            <a:off x="0" y="2685279"/>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ounded Rectangle 5"/>
          <p:cNvSpPr/>
          <p:nvPr userDrawn="1"/>
        </p:nvSpPr>
        <p:spPr bwMode="gray">
          <a:xfrm>
            <a:off x="0" y="4027993"/>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ounded Rectangle 6"/>
          <p:cNvSpPr/>
          <p:nvPr userDrawn="1"/>
        </p:nvSpPr>
        <p:spPr bwMode="gray">
          <a:xfrm>
            <a:off x="-2" y="537071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252459" y="1824689"/>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a:t>
            </a:r>
          </a:p>
        </p:txBody>
      </p:sp>
      <p:sp>
        <p:nvSpPr>
          <p:cNvPr id="10" name="TextBox 9"/>
          <p:cNvSpPr txBox="1"/>
          <p:nvPr userDrawn="1"/>
        </p:nvSpPr>
        <p:spPr>
          <a:xfrm>
            <a:off x="245316" y="3176926"/>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2</a:t>
            </a:r>
          </a:p>
        </p:txBody>
      </p:sp>
      <p:sp>
        <p:nvSpPr>
          <p:cNvPr id="11" name="TextBox 10"/>
          <p:cNvSpPr txBox="1"/>
          <p:nvPr userDrawn="1"/>
        </p:nvSpPr>
        <p:spPr>
          <a:xfrm>
            <a:off x="238175" y="4519491"/>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3</a:t>
            </a:r>
          </a:p>
        </p:txBody>
      </p:sp>
      <p:sp>
        <p:nvSpPr>
          <p:cNvPr id="12" name="TextBox 11"/>
          <p:cNvSpPr txBox="1"/>
          <p:nvPr userDrawn="1"/>
        </p:nvSpPr>
        <p:spPr>
          <a:xfrm>
            <a:off x="238175" y="5871728"/>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4</a:t>
            </a:r>
          </a:p>
        </p:txBody>
      </p:sp>
    </p:spTree>
    <p:extLst>
      <p:ext uri="{BB962C8B-B14F-4D97-AF65-F5344CB8AC3E}">
        <p14:creationId xmlns:p14="http://schemas.microsoft.com/office/powerpoint/2010/main" val="77922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p:cNvSpPr txBox="1"/>
          <p:nvPr userDrawn="1"/>
        </p:nvSpPr>
        <p:spPr>
          <a:xfrm>
            <a:off x="123904" y="182468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6</a:t>
            </a:r>
          </a:p>
        </p:txBody>
      </p:sp>
      <p:sp>
        <p:nvSpPr>
          <p:cNvPr id="7" name="TextBox 6"/>
          <p:cNvSpPr txBox="1"/>
          <p:nvPr userDrawn="1"/>
        </p:nvSpPr>
        <p:spPr>
          <a:xfrm>
            <a:off x="109621" y="3176926"/>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7</a:t>
            </a:r>
          </a:p>
        </p:txBody>
      </p:sp>
      <p:sp>
        <p:nvSpPr>
          <p:cNvPr id="9" name="TextBox 8"/>
          <p:cNvSpPr txBox="1"/>
          <p:nvPr userDrawn="1"/>
        </p:nvSpPr>
        <p:spPr>
          <a:xfrm>
            <a:off x="109621" y="481975"/>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5</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TextBox 15"/>
          <p:cNvSpPr txBox="1"/>
          <p:nvPr userDrawn="1"/>
        </p:nvSpPr>
        <p:spPr>
          <a:xfrm>
            <a:off x="236929" y="4511317"/>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8</a:t>
            </a:r>
          </a:p>
        </p:txBody>
      </p:sp>
      <p:sp>
        <p:nvSpPr>
          <p:cNvPr id="17" name="TextBox 16"/>
          <p:cNvSpPr txBox="1"/>
          <p:nvPr userDrawn="1"/>
        </p:nvSpPr>
        <p:spPr>
          <a:xfrm>
            <a:off x="251212" y="5854419"/>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9</a:t>
            </a:r>
          </a:p>
        </p:txBody>
      </p:sp>
    </p:spTree>
    <p:extLst>
      <p:ext uri="{BB962C8B-B14F-4D97-AF65-F5344CB8AC3E}">
        <p14:creationId xmlns:p14="http://schemas.microsoft.com/office/powerpoint/2010/main" val="86591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42937" y="324004"/>
            <a:ext cx="8656646"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242937" y="1690689"/>
            <a:ext cx="8656646"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8" name="Straight Connector 7"/>
          <p:cNvCxnSpPr/>
          <p:nvPr/>
        </p:nvCxnSpPr>
        <p:spPr>
          <a:xfrm>
            <a:off x="242937" y="1231200"/>
            <a:ext cx="865664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242938" y="6620811"/>
            <a:ext cx="3065485" cy="123111"/>
          </a:xfrm>
          <a:prstGeom prst="rect">
            <a:avLst/>
          </a:prstGeom>
          <a:noFill/>
        </p:spPr>
        <p:txBody>
          <a:bodyPr wrap="none" lIns="71975" tIns="0" rIns="0" bIns="0" rtlCol="0">
            <a:spAutoFit/>
          </a:bodyPr>
          <a:lstStyle/>
          <a:p>
            <a:pPr marL="133306" indent="-133306" algn="l">
              <a:buClr>
                <a:schemeClr val="bg1"/>
              </a:buClr>
              <a:buFont typeface="Arial" pitchFamily="34" charset="0"/>
              <a:buChar char="©"/>
              <a:tabLst/>
            </a:pPr>
            <a:r>
              <a:rPr lang="en-US" sz="800" noProof="0" dirty="0">
                <a:solidFill>
                  <a:schemeClr val="bg1"/>
                </a:solidFill>
              </a:rPr>
              <a:t>2014 SAP AG or an SAP affiliate company. All rights reserved.</a:t>
            </a:r>
          </a:p>
        </p:txBody>
      </p:sp>
      <p:sp>
        <p:nvSpPr>
          <p:cNvPr id="34" name="TextBox 33"/>
          <p:cNvSpPr txBox="1"/>
          <p:nvPr/>
        </p:nvSpPr>
        <p:spPr bwMode="black">
          <a:xfrm>
            <a:off x="8701085" y="6620811"/>
            <a:ext cx="197712" cy="123111"/>
          </a:xfrm>
          <a:prstGeom prst="rect">
            <a:avLst/>
          </a:prstGeom>
          <a:noFill/>
        </p:spPr>
        <p:txBody>
          <a:bodyPr wrap="none" lIns="0" tIns="0" rIns="71975" bIns="0" rtlCol="0">
            <a:spAutoFit/>
          </a:bodyPr>
          <a:lstStyle/>
          <a:p>
            <a:pPr marL="93632" indent="-93632" algn="r">
              <a:buClr>
                <a:schemeClr val="accent2"/>
              </a:buClr>
              <a:buFont typeface="Arial" pitchFamily="34" charset="0"/>
              <a:buNone/>
            </a:pPr>
            <a:fld id="{0BDC132A-5C91-4078-9777-31DA19A62E0A}" type="slidenum">
              <a:rPr lang="en-US" sz="800" baseline="0" noProof="0" smtClean="0">
                <a:solidFill>
                  <a:srgbClr val="666666"/>
                </a:solidFill>
              </a:rPr>
              <a:pPr marL="93632" indent="-93632" algn="r">
                <a:buClr>
                  <a:schemeClr val="accent2"/>
                </a:buClr>
                <a:buFont typeface="Arial" pitchFamily="34" charset="0"/>
                <a:buNone/>
              </a:pPr>
              <a:t>‹#›</a:t>
            </a:fld>
            <a:endParaRPr lang="en-US" sz="800" noProof="0" dirty="0">
              <a:solidFill>
                <a:srgbClr val="666666"/>
              </a:solidFill>
            </a:endParaRPr>
          </a:p>
        </p:txBody>
      </p:sp>
    </p:spTree>
    <p:extLst>
      <p:ext uri="{BB962C8B-B14F-4D97-AF65-F5344CB8AC3E}">
        <p14:creationId xmlns:p14="http://schemas.microsoft.com/office/powerpoint/2010/main" val="3530883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07" r:id="rId17"/>
    <p:sldLayoutId id="2147483709" r:id="rId18"/>
    <p:sldLayoutId id="2147483708" r:id="rId19"/>
    <p:sldLayoutId id="2147483689" r:id="rId20"/>
    <p:sldLayoutId id="2147483702" r:id="rId21"/>
    <p:sldLayoutId id="2147483684" r:id="rId22"/>
    <p:sldLayoutId id="2147483687" r:id="rId23"/>
    <p:sldLayoutId id="2147483710" r:id="rId24"/>
    <p:sldLayoutId id="2147483688" r:id="rId25"/>
    <p:sldLayoutId id="2147483703" r:id="rId26"/>
    <p:sldLayoutId id="2147483685" r:id="rId27"/>
    <p:sldLayoutId id="2147483674" r:id="rId28"/>
    <p:sldLayoutId id="2147483705" r:id="rId29"/>
    <p:sldLayoutId id="2147483729" r:id="rId30"/>
    <p:sldLayoutId id="2147483730" r:id="rId31"/>
  </p:sldLayoutIdLst>
  <p:hf hdr="0" ftr="0" dt="0"/>
  <p:txStyles>
    <p:titleStyle>
      <a:lvl1pPr algn="l" defTabSz="914091"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091" rtl="0" eaLnBrk="1" latinLnBrk="0" hangingPunct="1">
        <a:defRPr sz="1800" kern="1200">
          <a:solidFill>
            <a:schemeClr val="tx1"/>
          </a:solidFill>
          <a:latin typeface="+mn-lt"/>
          <a:ea typeface="+mn-ea"/>
          <a:cs typeface="+mn-cs"/>
        </a:defRPr>
      </a:lvl1pPr>
      <a:lvl2pPr marL="457045" algn="l" defTabSz="914091" rtl="0" eaLnBrk="1" latinLnBrk="0" hangingPunct="1">
        <a:defRPr sz="1800" kern="1200">
          <a:solidFill>
            <a:schemeClr val="tx1"/>
          </a:solidFill>
          <a:latin typeface="+mn-lt"/>
          <a:ea typeface="+mn-ea"/>
          <a:cs typeface="+mn-cs"/>
        </a:defRPr>
      </a:lvl2pPr>
      <a:lvl3pPr marL="914091" algn="l" defTabSz="914091" rtl="0" eaLnBrk="1" latinLnBrk="0" hangingPunct="1">
        <a:defRPr sz="1800" kern="1200">
          <a:solidFill>
            <a:schemeClr val="tx1"/>
          </a:solidFill>
          <a:latin typeface="+mn-lt"/>
          <a:ea typeface="+mn-ea"/>
          <a:cs typeface="+mn-cs"/>
        </a:defRPr>
      </a:lvl3pPr>
      <a:lvl4pPr marL="1371136" algn="l" defTabSz="914091" rtl="0" eaLnBrk="1" latinLnBrk="0" hangingPunct="1">
        <a:defRPr sz="1800" kern="1200">
          <a:solidFill>
            <a:schemeClr val="tx1"/>
          </a:solidFill>
          <a:latin typeface="+mn-lt"/>
          <a:ea typeface="+mn-ea"/>
          <a:cs typeface="+mn-cs"/>
        </a:defRPr>
      </a:lvl4pPr>
      <a:lvl5pPr marL="1828181" algn="l" defTabSz="914091" rtl="0" eaLnBrk="1" latinLnBrk="0" hangingPunct="1">
        <a:defRPr sz="1800" kern="1200">
          <a:solidFill>
            <a:schemeClr val="tx1"/>
          </a:solidFill>
          <a:latin typeface="+mn-lt"/>
          <a:ea typeface="+mn-ea"/>
          <a:cs typeface="+mn-cs"/>
        </a:defRPr>
      </a:lvl5pPr>
      <a:lvl6pPr marL="2285226" algn="l" defTabSz="914091" rtl="0" eaLnBrk="1" latinLnBrk="0" hangingPunct="1">
        <a:defRPr sz="1800" kern="1200">
          <a:solidFill>
            <a:schemeClr val="tx1"/>
          </a:solidFill>
          <a:latin typeface="+mn-lt"/>
          <a:ea typeface="+mn-ea"/>
          <a:cs typeface="+mn-cs"/>
        </a:defRPr>
      </a:lvl6pPr>
      <a:lvl7pPr marL="2742272" algn="l" defTabSz="914091" rtl="0" eaLnBrk="1" latinLnBrk="0" hangingPunct="1">
        <a:defRPr sz="1800" kern="1200">
          <a:solidFill>
            <a:schemeClr val="tx1"/>
          </a:solidFill>
          <a:latin typeface="+mn-lt"/>
          <a:ea typeface="+mn-ea"/>
          <a:cs typeface="+mn-cs"/>
        </a:defRPr>
      </a:lvl7pPr>
      <a:lvl8pPr marL="3199317" algn="l" defTabSz="914091" rtl="0" eaLnBrk="1" latinLnBrk="0" hangingPunct="1">
        <a:defRPr sz="1800" kern="1200">
          <a:solidFill>
            <a:schemeClr val="tx1"/>
          </a:solidFill>
          <a:latin typeface="+mn-lt"/>
          <a:ea typeface="+mn-ea"/>
          <a:cs typeface="+mn-cs"/>
        </a:defRPr>
      </a:lvl8pPr>
      <a:lvl9pPr marL="3656362" algn="l" defTabSz="9140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hyperlink" Target="http://www.office.com/signin" TargetMode="External"/><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9.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40.xml"/><Relationship Id="rId7" Type="http://schemas.openxmlformats.org/officeDocument/2006/relationships/slide" Target="slide49.xml"/><Relationship Id="rId2" Type="http://schemas.openxmlformats.org/officeDocument/2006/relationships/slide" Target="slide37.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45.xml"/><Relationship Id="rId10" Type="http://schemas.openxmlformats.org/officeDocument/2006/relationships/slide" Target="slide53.xml"/><Relationship Id="rId4" Type="http://schemas.openxmlformats.org/officeDocument/2006/relationships/slide" Target="slide43.xml"/><Relationship Id="rId9" Type="http://schemas.openxmlformats.org/officeDocument/2006/relationships/slide" Target="slide54.xml"/></Relationships>
</file>

<file path=ppt/slides/_rels/slide32.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slide" Target="slide63.xml"/><Relationship Id="rId7" Type="http://schemas.openxmlformats.org/officeDocument/2006/relationships/slide" Target="slide67.xml"/><Relationship Id="rId12" Type="http://schemas.openxmlformats.org/officeDocument/2006/relationships/slide" Target="slide81.xml"/><Relationship Id="rId2" Type="http://schemas.openxmlformats.org/officeDocument/2006/relationships/slide" Target="slide60.xml"/><Relationship Id="rId1" Type="http://schemas.openxmlformats.org/officeDocument/2006/relationships/slideLayout" Target="../slideLayouts/slideLayout3.xml"/><Relationship Id="rId6" Type="http://schemas.openxmlformats.org/officeDocument/2006/relationships/slide" Target="slide66.xml"/><Relationship Id="rId11" Type="http://schemas.openxmlformats.org/officeDocument/2006/relationships/slide" Target="slide80.xml"/><Relationship Id="rId5" Type="http://schemas.openxmlformats.org/officeDocument/2006/relationships/slide" Target="slide64.xml"/><Relationship Id="rId10" Type="http://schemas.openxmlformats.org/officeDocument/2006/relationships/slide" Target="slide79.xml"/><Relationship Id="rId4" Type="http://schemas.openxmlformats.org/officeDocument/2006/relationships/slide" Target="slide55.xml"/><Relationship Id="rId9" Type="http://schemas.openxmlformats.org/officeDocument/2006/relationships/slide" Target="slide76.xml"/></Relationships>
</file>

<file path=ppt/slides/_rels/slide33.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slide" Target="slide94.xml"/><Relationship Id="rId7" Type="http://schemas.openxmlformats.org/officeDocument/2006/relationships/slide" Target="slide103.xml"/><Relationship Id="rId12" Type="http://schemas.openxmlformats.org/officeDocument/2006/relationships/slide" Target="slide114.xml"/><Relationship Id="rId2" Type="http://schemas.openxmlformats.org/officeDocument/2006/relationships/slide" Target="slide87.xml"/><Relationship Id="rId1" Type="http://schemas.openxmlformats.org/officeDocument/2006/relationships/slideLayout" Target="../slideLayouts/slideLayout3.xml"/><Relationship Id="rId6" Type="http://schemas.openxmlformats.org/officeDocument/2006/relationships/slide" Target="slide92.xml"/><Relationship Id="rId11" Type="http://schemas.openxmlformats.org/officeDocument/2006/relationships/slide" Target="slide113.xml"/><Relationship Id="rId5" Type="http://schemas.openxmlformats.org/officeDocument/2006/relationships/slide" Target="slide91.xml"/><Relationship Id="rId10" Type="http://schemas.openxmlformats.org/officeDocument/2006/relationships/slide" Target="slide110.xml"/><Relationship Id="rId4" Type="http://schemas.openxmlformats.org/officeDocument/2006/relationships/slide" Target="slide93.xml"/><Relationship Id="rId9" Type="http://schemas.openxmlformats.org/officeDocument/2006/relationships/slide" Target="slide109.xml"/></Relationships>
</file>

<file path=ppt/slides/_rels/slide34.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86.xml"/><Relationship Id="rId1" Type="http://schemas.openxmlformats.org/officeDocument/2006/relationships/slideLayout" Target="../slideLayouts/slideLayout3.xml"/><Relationship Id="rId5" Type="http://schemas.openxmlformats.org/officeDocument/2006/relationships/slide" Target="slide117.xml"/><Relationship Id="rId4" Type="http://schemas.openxmlformats.org/officeDocument/2006/relationships/slide" Target="slide1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www.office.com/signin" TargetMode="External"/><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15.png"/></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8.png"/></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pn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2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ampus.hochschule-heidelberg.de/"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178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My Tickets (2)</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Block Password</a:t>
            </a: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cs typeface="Arial"/>
              </a:rPr>
              <a:t>*</a:t>
            </a: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High</a:t>
            </a: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New</a:t>
            </a: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IT</a:t>
            </a: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524437"/>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I'm not able to access to any app, because my password has been expired and I didn’t set up one before. Unfortunately, also my password is blocked. </a:t>
            </a:r>
          </a:p>
          <a:p>
            <a:pPr>
              <a:tabLst>
                <a:tab pos="88900" algn="l"/>
              </a:tabLst>
            </a:pPr>
            <a:endParaRPr lang="en-US" sz="1100" dirty="0">
              <a:solidFill>
                <a:schemeClr val="tx1">
                  <a:lumMod val="65000"/>
                  <a:lumOff val="35000"/>
                </a:schemeClr>
              </a:solidFill>
              <a:cs typeface="Arial"/>
            </a:endParaRPr>
          </a:p>
          <a:p>
            <a:pPr>
              <a:tabLst>
                <a:tab pos="88900" algn="l"/>
              </a:tabLst>
            </a:pPr>
            <a:r>
              <a:rPr lang="en-US" sz="1100" dirty="0">
                <a:solidFill>
                  <a:schemeClr val="tx1">
                    <a:lumMod val="65000"/>
                    <a:lumOff val="35000"/>
                  </a:schemeClr>
                </a:solidFill>
                <a:cs typeface="Arial"/>
              </a:rPr>
              <a:t>Could you please support?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Create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Rectangle 1"/>
          <p:cNvSpPr/>
          <p:nvPr/>
        </p:nvSpPr>
        <p:spPr bwMode="gray">
          <a:xfrm>
            <a:off x="6869" y="1575440"/>
            <a:ext cx="2699648" cy="9532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66" name="TextBox 65"/>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
        <p:nvSpPr>
          <p:cNvPr id="68" name="TextBox 67"/>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67" name="TextBox 66"/>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Confirmed</a:t>
            </a:r>
          </a:p>
        </p:txBody>
      </p:sp>
      <p:sp>
        <p:nvSpPr>
          <p:cNvPr id="70" name="TextBox 69"/>
          <p:cNvSpPr txBox="1"/>
          <p:nvPr/>
        </p:nvSpPr>
        <p:spPr>
          <a:xfrm>
            <a:off x="2947592" y="3126023"/>
            <a:ext cx="1635864" cy="430887"/>
          </a:xfrm>
          <a:prstGeom prst="rect">
            <a:avLst/>
          </a:prstGeom>
          <a:noFill/>
        </p:spPr>
        <p:txBody>
          <a:bodyPr wrap="square" rtlCol="0">
            <a:spAutoFit/>
          </a:bodyPr>
          <a:lstStyle/>
          <a:p>
            <a:pPr algn="r"/>
            <a:r>
              <a:rPr lang="en-US" sz="1100" dirty="0">
                <a:solidFill>
                  <a:srgbClr val="666666"/>
                </a:solidFill>
                <a:cs typeface="Arial"/>
              </a:rPr>
              <a:t>*Issue Detail Description</a:t>
            </a:r>
            <a:r>
              <a:rPr lang="en-US" sz="1100" dirty="0">
                <a:solidFill>
                  <a:srgbClr val="666666"/>
                </a:solidFill>
                <a:latin typeface="Arial"/>
                <a:cs typeface="Arial"/>
              </a:rPr>
              <a:t>:</a:t>
            </a:r>
          </a:p>
        </p:txBody>
      </p:sp>
      <p:sp>
        <p:nvSpPr>
          <p:cNvPr id="71" name="Rectangle 70"/>
          <p:cNvSpPr/>
          <p:nvPr/>
        </p:nvSpPr>
        <p:spPr>
          <a:xfrm>
            <a:off x="2913326" y="863875"/>
            <a:ext cx="6101641" cy="377213"/>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72" name="TextBox 71"/>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Create New Ticket</a:t>
            </a:r>
          </a:p>
        </p:txBody>
      </p:sp>
      <p:sp>
        <p:nvSpPr>
          <p:cNvPr id="73" name="TextBox 72"/>
          <p:cNvSpPr txBox="1"/>
          <p:nvPr/>
        </p:nvSpPr>
        <p:spPr>
          <a:xfrm>
            <a:off x="3045996" y="566844"/>
            <a:ext cx="5968971"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New Ticket</a:t>
            </a:r>
          </a:p>
        </p:txBody>
      </p:sp>
    </p:spTree>
    <p:extLst>
      <p:ext uri="{BB962C8B-B14F-4D97-AF65-F5344CB8AC3E}">
        <p14:creationId xmlns:p14="http://schemas.microsoft.com/office/powerpoint/2010/main" val="19646143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Multi </a:t>
            </a:r>
            <a:r>
              <a:rPr lang="en-US" dirty="0" err="1">
                <a:latin typeface="BentonSans Light" panose="02000503000000020004" pitchFamily="2" charset="0"/>
              </a:rPr>
              <a:t>ComboBox</a:t>
            </a:r>
            <a:endParaRPr lang="en-US" dirty="0">
              <a:latin typeface="BentonSans Light" panose="02000503000000020004" pitchFamily="2" charset="0"/>
            </a:endParaRPr>
          </a:p>
        </p:txBody>
      </p:sp>
      <p:sp>
        <p:nvSpPr>
          <p:cNvPr id="46" name="Rectangle 362"/>
          <p:cNvSpPr>
            <a:spLocks noChangeArrowheads="1"/>
          </p:cNvSpPr>
          <p:nvPr/>
        </p:nvSpPr>
        <p:spPr bwMode="auto">
          <a:xfrm>
            <a:off x="5458872" y="1604957"/>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47" name="Rectangle 350"/>
          <p:cNvSpPr>
            <a:spLocks noChangeArrowheads="1"/>
          </p:cNvSpPr>
          <p:nvPr/>
        </p:nvSpPr>
        <p:spPr bwMode="auto">
          <a:xfrm>
            <a:off x="3229928" y="1510115"/>
            <a:ext cx="2525165" cy="41699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5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778" y="4964967"/>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350"/>
          <p:cNvSpPr>
            <a:spLocks noChangeArrowheads="1"/>
          </p:cNvSpPr>
          <p:nvPr/>
        </p:nvSpPr>
        <p:spPr bwMode="auto">
          <a:xfrm>
            <a:off x="3229928" y="2788460"/>
            <a:ext cx="2525165" cy="41778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53" name="Rectangle 52"/>
          <p:cNvSpPr/>
          <p:nvPr/>
        </p:nvSpPr>
        <p:spPr bwMode="gray">
          <a:xfrm>
            <a:off x="5371192" y="2773859"/>
            <a:ext cx="379794" cy="4323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4" name="Rectangle 362"/>
          <p:cNvSpPr>
            <a:spLocks noChangeArrowheads="1"/>
          </p:cNvSpPr>
          <p:nvPr/>
        </p:nvSpPr>
        <p:spPr bwMode="auto">
          <a:xfrm>
            <a:off x="5458872" y="2893089"/>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55" name="Rectangle 54"/>
          <p:cNvSpPr/>
          <p:nvPr/>
        </p:nvSpPr>
        <p:spPr bwMode="gray">
          <a:xfrm>
            <a:off x="3229930" y="3207142"/>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56" name="Rectangle 55"/>
          <p:cNvSpPr/>
          <p:nvPr/>
        </p:nvSpPr>
        <p:spPr>
          <a:xfrm>
            <a:off x="3504395" y="3231090"/>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57" name="Rectangle 56"/>
          <p:cNvSpPr/>
          <p:nvPr/>
        </p:nvSpPr>
        <p:spPr bwMode="gray">
          <a:xfrm>
            <a:off x="5561089" y="3214639"/>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8" name="Rectangle 57"/>
          <p:cNvSpPr/>
          <p:nvPr/>
        </p:nvSpPr>
        <p:spPr bwMode="gray">
          <a:xfrm>
            <a:off x="5563563" y="3511821"/>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pic>
        <p:nvPicPr>
          <p:cNvPr id="5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597" y="300501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59"/>
          <p:cNvSpPr/>
          <p:nvPr/>
        </p:nvSpPr>
        <p:spPr bwMode="gray">
          <a:xfrm>
            <a:off x="3301583" y="328856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1" name="Rounded Rectangle 60"/>
          <p:cNvSpPr/>
          <p:nvPr/>
        </p:nvSpPr>
        <p:spPr bwMode="gray">
          <a:xfrm>
            <a:off x="3301583" y="362644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2" name="Rounded Rectangle 61"/>
          <p:cNvSpPr/>
          <p:nvPr/>
        </p:nvSpPr>
        <p:spPr bwMode="gray">
          <a:xfrm>
            <a:off x="3301583" y="392318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3" name="Rounded Rectangle 62"/>
          <p:cNvSpPr/>
          <p:nvPr/>
        </p:nvSpPr>
        <p:spPr bwMode="gray">
          <a:xfrm>
            <a:off x="3301583" y="426105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ounded Rectangle 63"/>
          <p:cNvSpPr/>
          <p:nvPr/>
        </p:nvSpPr>
        <p:spPr bwMode="gray">
          <a:xfrm>
            <a:off x="3301583" y="484770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5" name="Rounded Rectangle 64"/>
          <p:cNvSpPr/>
          <p:nvPr/>
        </p:nvSpPr>
        <p:spPr bwMode="gray">
          <a:xfrm>
            <a:off x="3301583" y="511068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6" name="Rounded Rectangle 65"/>
          <p:cNvSpPr/>
          <p:nvPr/>
        </p:nvSpPr>
        <p:spPr bwMode="gray">
          <a:xfrm>
            <a:off x="3301583" y="5448559"/>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Rounded Rectangle 66"/>
          <p:cNvSpPr/>
          <p:nvPr/>
        </p:nvSpPr>
        <p:spPr bwMode="gray">
          <a:xfrm>
            <a:off x="3301583" y="57424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8" name="Rounded Rectangle 67"/>
          <p:cNvSpPr/>
          <p:nvPr/>
        </p:nvSpPr>
        <p:spPr bwMode="gray">
          <a:xfrm>
            <a:off x="3301583" y="60802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9" name="Rounded Rectangle 68"/>
          <p:cNvSpPr/>
          <p:nvPr/>
        </p:nvSpPr>
        <p:spPr bwMode="gray">
          <a:xfrm>
            <a:off x="3301583" y="454850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 name="Rectangle 3"/>
          <p:cNvSpPr/>
          <p:nvPr/>
        </p:nvSpPr>
        <p:spPr>
          <a:xfrm>
            <a:off x="3228966" y="2862484"/>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grpSp>
        <p:nvGrpSpPr>
          <p:cNvPr id="72" name="Group 71"/>
          <p:cNvGrpSpPr/>
          <p:nvPr/>
        </p:nvGrpSpPr>
        <p:grpSpPr>
          <a:xfrm>
            <a:off x="6216746" y="2788460"/>
            <a:ext cx="2525166" cy="3535784"/>
            <a:chOff x="7638394" y="1166777"/>
            <a:chExt cx="2525166" cy="3535784"/>
          </a:xfrm>
        </p:grpSpPr>
        <p:pic>
          <p:nvPicPr>
            <p:cNvPr id="76"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244" y="334328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350"/>
            <p:cNvSpPr>
              <a:spLocks noChangeArrowheads="1"/>
            </p:cNvSpPr>
            <p:nvPr/>
          </p:nvSpPr>
          <p:spPr bwMode="auto">
            <a:xfrm>
              <a:off x="7638394" y="1166777"/>
              <a:ext cx="2525165" cy="417781"/>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78" name="Rectangle 77"/>
            <p:cNvSpPr/>
            <p:nvPr/>
          </p:nvSpPr>
          <p:spPr bwMode="gray">
            <a:xfrm>
              <a:off x="9779658" y="1166777"/>
              <a:ext cx="379794" cy="4177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79" name="Rectangle 362"/>
            <p:cNvSpPr>
              <a:spLocks noChangeArrowheads="1"/>
            </p:cNvSpPr>
            <p:nvPr/>
          </p:nvSpPr>
          <p:spPr bwMode="auto">
            <a:xfrm>
              <a:off x="9867338" y="127140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80" name="Rectangle 79"/>
            <p:cNvSpPr/>
            <p:nvPr/>
          </p:nvSpPr>
          <p:spPr bwMode="gray">
            <a:xfrm>
              <a:off x="7638396" y="1585459"/>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81" name="Rectangle 80"/>
            <p:cNvSpPr/>
            <p:nvPr/>
          </p:nvSpPr>
          <p:spPr>
            <a:xfrm>
              <a:off x="7912861" y="1609407"/>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82" name="Rectangle 81"/>
            <p:cNvSpPr/>
            <p:nvPr/>
          </p:nvSpPr>
          <p:spPr bwMode="gray">
            <a:xfrm>
              <a:off x="9969555" y="1592956"/>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3" name="Rectangle 82"/>
            <p:cNvSpPr/>
            <p:nvPr/>
          </p:nvSpPr>
          <p:spPr bwMode="gray">
            <a:xfrm>
              <a:off x="9972029" y="1890138"/>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5" name="Rounded Rectangle 84"/>
            <p:cNvSpPr/>
            <p:nvPr/>
          </p:nvSpPr>
          <p:spPr bwMode="gray">
            <a:xfrm>
              <a:off x="7710049" y="166688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6" name="Rounded Rectangle 85"/>
            <p:cNvSpPr/>
            <p:nvPr/>
          </p:nvSpPr>
          <p:spPr bwMode="gray">
            <a:xfrm>
              <a:off x="7710049" y="200475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7" name="Rounded Rectangle 86"/>
            <p:cNvSpPr/>
            <p:nvPr/>
          </p:nvSpPr>
          <p:spPr bwMode="gray">
            <a:xfrm>
              <a:off x="7710049" y="23015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8" name="Rounded Rectangle 87"/>
            <p:cNvSpPr/>
            <p:nvPr/>
          </p:nvSpPr>
          <p:spPr bwMode="gray">
            <a:xfrm>
              <a:off x="7710049" y="26393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9" name="Rounded Rectangle 88"/>
            <p:cNvSpPr/>
            <p:nvPr/>
          </p:nvSpPr>
          <p:spPr bwMode="gray">
            <a:xfrm>
              <a:off x="7710049" y="322602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0" name="Rounded Rectangle 89"/>
            <p:cNvSpPr/>
            <p:nvPr/>
          </p:nvSpPr>
          <p:spPr bwMode="gray">
            <a:xfrm>
              <a:off x="7710049" y="348900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1" name="Rounded Rectangle 90"/>
            <p:cNvSpPr/>
            <p:nvPr/>
          </p:nvSpPr>
          <p:spPr bwMode="gray">
            <a:xfrm>
              <a:off x="7710049" y="382687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2" name="Rounded Rectangle 91"/>
            <p:cNvSpPr/>
            <p:nvPr/>
          </p:nvSpPr>
          <p:spPr bwMode="gray">
            <a:xfrm>
              <a:off x="7710049" y="412071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3" name="Rounded Rectangle 92"/>
            <p:cNvSpPr/>
            <p:nvPr/>
          </p:nvSpPr>
          <p:spPr bwMode="gray">
            <a:xfrm>
              <a:off x="7710049" y="445859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4" name="Rounded Rectangle 93"/>
            <p:cNvSpPr/>
            <p:nvPr/>
          </p:nvSpPr>
          <p:spPr bwMode="gray">
            <a:xfrm>
              <a:off x="7710049" y="2926821"/>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grpSp>
      <p:sp>
        <p:nvSpPr>
          <p:cNvPr id="5" name="Rectangle 4"/>
          <p:cNvSpPr/>
          <p:nvPr/>
        </p:nvSpPr>
        <p:spPr>
          <a:xfrm>
            <a:off x="6223752" y="5761882"/>
            <a:ext cx="165101" cy="369328"/>
          </a:xfrm>
          <a:prstGeom prst="rect">
            <a:avLst/>
          </a:prstGeom>
        </p:spPr>
        <p:txBody>
          <a:bodyPr wrap="square" lIns="91434" tIns="45718" rIns="91434" bIns="45718">
            <a:spAutoFit/>
          </a:bodyPr>
          <a:lstStyle/>
          <a:p>
            <a:pPr algn="ctr" fontAlgn="base">
              <a:spcBef>
                <a:spcPct val="50000"/>
              </a:spcBef>
              <a:spcAft>
                <a:spcPct val="0"/>
              </a:spcAft>
              <a:buClr>
                <a:srgbClr val="F0AB00"/>
              </a:buClr>
              <a:buSzPct val="80000"/>
            </a:pPr>
            <a:r>
              <a:rPr lang="en-US" dirty="0">
                <a:solidFill>
                  <a:srgbClr val="007CC0"/>
                </a:solidFill>
                <a:latin typeface="SAP-icons"/>
              </a:rPr>
              <a:t></a:t>
            </a:r>
            <a:endParaRPr lang="en-US" kern="0" dirty="0">
              <a:solidFill>
                <a:srgbClr val="007CC0"/>
              </a:solidFill>
              <a:ea typeface="Arial Unicode MS" pitchFamily="34" charset="-128"/>
              <a:cs typeface="Arial Unicode MS" pitchFamily="34" charset="-128"/>
            </a:endParaRPr>
          </a:p>
        </p:txBody>
      </p:sp>
      <p:sp>
        <p:nvSpPr>
          <p:cNvPr id="6" name="Rectangle 5"/>
          <p:cNvSpPr/>
          <p:nvPr/>
        </p:nvSpPr>
        <p:spPr>
          <a:xfrm>
            <a:off x="6236452" y="5698380"/>
            <a:ext cx="271693" cy="261606"/>
          </a:xfrm>
          <a:prstGeom prst="rect">
            <a:avLst/>
          </a:prstGeom>
        </p:spPr>
        <p:txBody>
          <a:bodyPr wrap="square" lIns="91434" tIns="45718" rIns="91434" bIns="45718">
            <a:spAutoFit/>
          </a:bodyPr>
          <a:lstStyle/>
          <a:p>
            <a:r>
              <a:rPr lang="en-US" sz="1100" dirty="0">
                <a:solidFill>
                  <a:srgbClr val="007CC0"/>
                </a:solidFill>
                <a:latin typeface="SAP-icons"/>
              </a:rPr>
              <a:t></a:t>
            </a:r>
            <a:endParaRPr lang="en-US" sz="1100" dirty="0">
              <a:solidFill>
                <a:srgbClr val="007CC0"/>
              </a:solidFill>
            </a:endParaRPr>
          </a:p>
        </p:txBody>
      </p:sp>
      <p:sp>
        <p:nvSpPr>
          <p:cNvPr id="52" name="Rounded Rectangle 51"/>
          <p:cNvSpPr/>
          <p:nvPr/>
        </p:nvSpPr>
        <p:spPr bwMode="gray">
          <a:xfrm>
            <a:off x="6306302" y="2913284"/>
            <a:ext cx="1060450" cy="215900"/>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0" name="TextBox 69"/>
          <p:cNvSpPr txBox="1"/>
          <p:nvPr/>
        </p:nvSpPr>
        <p:spPr>
          <a:xfrm>
            <a:off x="6980593" y="2901969"/>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71" name="Rectangle 70"/>
          <p:cNvSpPr/>
          <p:nvPr/>
        </p:nvSpPr>
        <p:spPr bwMode="gray">
          <a:xfrm>
            <a:off x="6316861" y="2821293"/>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Germany               | </a:t>
            </a:r>
            <a:endParaRPr lang="en-US" sz="1000" kern="0" dirty="0">
              <a:latin typeface="HelveticaNeueLT Std Med Ext" pitchFamily="34" charset="0"/>
              <a:ea typeface="Arial Unicode MS" pitchFamily="34" charset="-128"/>
              <a:cs typeface="Arial Unicode MS" pitchFamily="34" charset="-128"/>
            </a:endParaRPr>
          </a:p>
        </p:txBody>
      </p:sp>
      <p:sp>
        <p:nvSpPr>
          <p:cNvPr id="75" name="Rectangle 74"/>
          <p:cNvSpPr/>
          <p:nvPr/>
        </p:nvSpPr>
        <p:spPr>
          <a:xfrm>
            <a:off x="3293776" y="1554955"/>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84" name="Rectangle 362"/>
          <p:cNvSpPr>
            <a:spLocks noChangeArrowheads="1"/>
          </p:cNvSpPr>
          <p:nvPr/>
        </p:nvSpPr>
        <p:spPr bwMode="auto">
          <a:xfrm>
            <a:off x="2428846" y="159676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95" name="Rectangle 350"/>
          <p:cNvSpPr>
            <a:spLocks noChangeArrowheads="1"/>
          </p:cNvSpPr>
          <p:nvPr/>
        </p:nvSpPr>
        <p:spPr bwMode="auto">
          <a:xfrm>
            <a:off x="199902" y="1501924"/>
            <a:ext cx="2525165" cy="416990"/>
          </a:xfrm>
          <a:prstGeom prst="rect">
            <a:avLst/>
          </a:prstGeom>
          <a:noFill/>
          <a:ln w="9525">
            <a:solidFill>
              <a:srgbClr val="BFBFBF"/>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96" name="Rectangle 95"/>
          <p:cNvSpPr/>
          <p:nvPr/>
        </p:nvSpPr>
        <p:spPr>
          <a:xfrm>
            <a:off x="263750" y="1546764"/>
            <a:ext cx="1925668" cy="261606"/>
          </a:xfrm>
          <a:prstGeom prst="rect">
            <a:avLst/>
          </a:prstGeom>
        </p:spPr>
        <p:txBody>
          <a:bodyPr wrap="square" lIns="91434" tIns="45718" rIns="91434" bIns="45718">
            <a:spAutoFit/>
          </a:bodyPr>
          <a:lstStyle/>
          <a:p>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73"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507" y="1692094"/>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67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rPr>
              <a:t>Slider</a:t>
            </a: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			Disabled</a:t>
            </a:r>
          </a:p>
        </p:txBody>
      </p:sp>
      <p:grpSp>
        <p:nvGrpSpPr>
          <p:cNvPr id="4" name="Group 3"/>
          <p:cNvGrpSpPr/>
          <p:nvPr/>
        </p:nvGrpSpPr>
        <p:grpSpPr>
          <a:xfrm>
            <a:off x="451002" y="2192212"/>
            <a:ext cx="1661070" cy="266596"/>
            <a:chOff x="451002" y="2192212"/>
            <a:chExt cx="1661070" cy="266596"/>
          </a:xfrm>
        </p:grpSpPr>
        <p:cxnSp>
          <p:nvCxnSpPr>
            <p:cNvPr id="6" name="Straight Connector 5"/>
            <p:cNvCxnSpPr/>
            <p:nvPr/>
          </p:nvCxnSpPr>
          <p:spPr>
            <a:xfrm>
              <a:off x="451002" y="2325510"/>
              <a:ext cx="110738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58382" y="2325510"/>
              <a:ext cx="55369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gray">
            <a:xfrm>
              <a:off x="1425084" y="219221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451002" y="2710042"/>
            <a:ext cx="1661070" cy="266596"/>
            <a:chOff x="451002" y="2710042"/>
            <a:chExt cx="1661070" cy="266596"/>
          </a:xfrm>
        </p:grpSpPr>
        <p:cxnSp>
          <p:nvCxnSpPr>
            <p:cNvPr id="26" name="Straight Connector 25"/>
            <p:cNvCxnSpPr/>
            <p:nvPr/>
          </p:nvCxnSpPr>
          <p:spPr>
            <a:xfrm>
              <a:off x="451002" y="2843340"/>
              <a:ext cx="276845"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7847" y="2843340"/>
              <a:ext cx="138422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gray">
            <a:xfrm>
              <a:off x="594549" y="271004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7" name="Group 6"/>
          <p:cNvGrpSpPr/>
          <p:nvPr/>
        </p:nvGrpSpPr>
        <p:grpSpPr>
          <a:xfrm>
            <a:off x="322828" y="3227872"/>
            <a:ext cx="1789244" cy="266596"/>
            <a:chOff x="322828" y="3227872"/>
            <a:chExt cx="1789244" cy="266596"/>
          </a:xfrm>
        </p:grpSpPr>
        <p:cxnSp>
          <p:nvCxnSpPr>
            <p:cNvPr id="34" name="Straight Connector 33"/>
            <p:cNvCxnSpPr/>
            <p:nvPr/>
          </p:nvCxnSpPr>
          <p:spPr>
            <a:xfrm>
              <a:off x="451002" y="3361170"/>
              <a:ext cx="166107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gray">
            <a:xfrm>
              <a:off x="322828" y="322787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 name="Group 7"/>
          <p:cNvGrpSpPr/>
          <p:nvPr/>
        </p:nvGrpSpPr>
        <p:grpSpPr>
          <a:xfrm>
            <a:off x="451002" y="3745525"/>
            <a:ext cx="1794368" cy="266596"/>
            <a:chOff x="451002" y="3745525"/>
            <a:chExt cx="1794368" cy="266596"/>
          </a:xfrm>
        </p:grpSpPr>
        <p:cxnSp>
          <p:nvCxnSpPr>
            <p:cNvPr id="39" name="Straight Connector 38"/>
            <p:cNvCxnSpPr/>
            <p:nvPr/>
          </p:nvCxnSpPr>
          <p:spPr>
            <a:xfrm>
              <a:off x="451002" y="3878823"/>
              <a:ext cx="166107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gray">
            <a:xfrm>
              <a:off x="1978774" y="3745525"/>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2" name="Group 11"/>
          <p:cNvGrpSpPr/>
          <p:nvPr/>
        </p:nvGrpSpPr>
        <p:grpSpPr>
          <a:xfrm>
            <a:off x="3247939" y="2192212"/>
            <a:ext cx="1661070" cy="266596"/>
            <a:chOff x="3247939" y="2192212"/>
            <a:chExt cx="1661070" cy="266596"/>
          </a:xfrm>
        </p:grpSpPr>
        <p:cxnSp>
          <p:nvCxnSpPr>
            <p:cNvPr id="56" name="Straight Connector 55"/>
            <p:cNvCxnSpPr/>
            <p:nvPr/>
          </p:nvCxnSpPr>
          <p:spPr>
            <a:xfrm>
              <a:off x="3247939" y="232551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bwMode="gray">
            <a:xfrm>
              <a:off x="4222021" y="219221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3253063" y="2710042"/>
            <a:ext cx="1655946" cy="266596"/>
            <a:chOff x="3253063" y="2710042"/>
            <a:chExt cx="1655946" cy="266596"/>
          </a:xfrm>
        </p:grpSpPr>
        <p:cxnSp>
          <p:nvCxnSpPr>
            <p:cNvPr id="70" name="Straight Connector 69"/>
            <p:cNvCxnSpPr/>
            <p:nvPr/>
          </p:nvCxnSpPr>
          <p:spPr>
            <a:xfrm>
              <a:off x="3253063" y="2843340"/>
              <a:ext cx="1655946"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bwMode="gray">
            <a:xfrm>
              <a:off x="3391486" y="271004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3119765" y="3227872"/>
            <a:ext cx="1789244" cy="266596"/>
            <a:chOff x="3119765" y="3227872"/>
            <a:chExt cx="1789244" cy="266596"/>
          </a:xfrm>
        </p:grpSpPr>
        <p:cxnSp>
          <p:nvCxnSpPr>
            <p:cNvPr id="71" name="Straight Connector 70"/>
            <p:cNvCxnSpPr/>
            <p:nvPr/>
          </p:nvCxnSpPr>
          <p:spPr>
            <a:xfrm>
              <a:off x="3247939" y="336117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bwMode="gray">
            <a:xfrm>
              <a:off x="3119765" y="322787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3247939" y="3745525"/>
            <a:ext cx="1794368" cy="266596"/>
            <a:chOff x="3247939" y="3745525"/>
            <a:chExt cx="1794368" cy="266596"/>
          </a:xfrm>
        </p:grpSpPr>
        <p:cxnSp>
          <p:nvCxnSpPr>
            <p:cNvPr id="72" name="Straight Connector 71"/>
            <p:cNvCxnSpPr/>
            <p:nvPr/>
          </p:nvCxnSpPr>
          <p:spPr>
            <a:xfrm>
              <a:off x="3247939" y="3878823"/>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bwMode="gray">
            <a:xfrm>
              <a:off x="4775711" y="3745525"/>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388654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Switch</a:t>
            </a:r>
          </a:p>
        </p:txBody>
      </p:sp>
      <p:sp>
        <p:nvSpPr>
          <p:cNvPr id="3"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Enabled			Disabled</a:t>
            </a:r>
          </a:p>
        </p:txBody>
      </p:sp>
      <p:grpSp>
        <p:nvGrpSpPr>
          <p:cNvPr id="12" name="Group 11"/>
          <p:cNvGrpSpPr/>
          <p:nvPr/>
        </p:nvGrpSpPr>
        <p:grpSpPr>
          <a:xfrm>
            <a:off x="350102" y="2102205"/>
            <a:ext cx="724852" cy="286056"/>
            <a:chOff x="389940" y="4250226"/>
            <a:chExt cx="724852" cy="286056"/>
          </a:xfrm>
        </p:grpSpPr>
        <p:sp>
          <p:nvSpPr>
            <p:cNvPr id="7" name="Rounded Rectangle 6"/>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11" name="Oval 10"/>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21" name="Group 20"/>
          <p:cNvGrpSpPr/>
          <p:nvPr/>
        </p:nvGrpSpPr>
        <p:grpSpPr>
          <a:xfrm>
            <a:off x="1176554" y="2106038"/>
            <a:ext cx="705435" cy="278393"/>
            <a:chOff x="1170990" y="4254057"/>
            <a:chExt cx="705435" cy="278393"/>
          </a:xfrm>
        </p:grpSpPr>
        <p:sp>
          <p:nvSpPr>
            <p:cNvPr id="23" name="Rounded Rectangle 22"/>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OFF</a:t>
              </a:r>
            </a:p>
          </p:txBody>
        </p:sp>
        <p:sp>
          <p:nvSpPr>
            <p:cNvPr id="24" name="Oval 23"/>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2" name="Group 31"/>
          <p:cNvGrpSpPr/>
          <p:nvPr/>
        </p:nvGrpSpPr>
        <p:grpSpPr>
          <a:xfrm>
            <a:off x="350102" y="2652421"/>
            <a:ext cx="724852" cy="286056"/>
            <a:chOff x="389940" y="4250226"/>
            <a:chExt cx="724852" cy="286056"/>
          </a:xfrm>
        </p:grpSpPr>
        <p:sp>
          <p:nvSpPr>
            <p:cNvPr id="33" name="Rounded Rectangle 32"/>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34" name="Oval 33"/>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5" name="Group 34"/>
          <p:cNvGrpSpPr/>
          <p:nvPr/>
        </p:nvGrpSpPr>
        <p:grpSpPr>
          <a:xfrm>
            <a:off x="1176554" y="2656253"/>
            <a:ext cx="705435" cy="278393"/>
            <a:chOff x="1170990" y="4254057"/>
            <a:chExt cx="705435" cy="278393"/>
          </a:xfrm>
        </p:grpSpPr>
        <p:sp>
          <p:nvSpPr>
            <p:cNvPr id="36" name="Rounded Rectangle 35"/>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a:t>
              </a:r>
            </a:p>
          </p:txBody>
        </p:sp>
        <p:sp>
          <p:nvSpPr>
            <p:cNvPr id="37" name="Oval 36"/>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1" name="Group 40"/>
          <p:cNvGrpSpPr/>
          <p:nvPr/>
        </p:nvGrpSpPr>
        <p:grpSpPr>
          <a:xfrm>
            <a:off x="1176554" y="3202638"/>
            <a:ext cx="705435" cy="278393"/>
            <a:chOff x="1170990" y="4254057"/>
            <a:chExt cx="705435" cy="278393"/>
          </a:xfrm>
        </p:grpSpPr>
        <p:sp>
          <p:nvSpPr>
            <p:cNvPr id="42" name="Rounded Rectangle 41"/>
            <p:cNvSpPr/>
            <p:nvPr/>
          </p:nvSpPr>
          <p:spPr bwMode="gray">
            <a:xfrm>
              <a:off x="1170990" y="4254057"/>
              <a:ext cx="705435" cy="278393"/>
            </a:xfrm>
            <a:prstGeom prst="roundRect">
              <a:avLst>
                <a:gd name="adj" fmla="val 50000"/>
              </a:avLst>
            </a:prstGeom>
            <a:solidFill>
              <a:schemeClr val="bg1"/>
            </a:solidFill>
            <a:ln w="12700" algn="ctr">
              <a:solidFill>
                <a:srgbClr val="CC1919"/>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CC1919"/>
                  </a:solidFill>
                  <a:latin typeface="SAP-icons"/>
                </a:rPr>
                <a:t></a:t>
              </a:r>
              <a:endParaRPr lang="en-US" sz="1000" kern="0" dirty="0">
                <a:solidFill>
                  <a:srgbClr val="CC1919"/>
                </a:solidFill>
                <a:latin typeface="Open Sans Semibold" pitchFamily="34" charset="0"/>
                <a:ea typeface="Open Sans Semibold" pitchFamily="34" charset="0"/>
                <a:cs typeface="Open Sans Semibold" pitchFamily="34" charset="0"/>
              </a:endParaRPr>
            </a:p>
          </p:txBody>
        </p:sp>
        <p:sp>
          <p:nvSpPr>
            <p:cNvPr id="43" name="Oval 42"/>
            <p:cNvSpPr/>
            <p:nvPr/>
          </p:nvSpPr>
          <p:spPr bwMode="gray">
            <a:xfrm>
              <a:off x="1202306" y="4278802"/>
              <a:ext cx="228904" cy="228904"/>
            </a:xfrm>
            <a:prstGeom prst="ellipse">
              <a:avLst/>
            </a:prstGeom>
            <a:solidFill>
              <a:srgbClr val="CC191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44" name="Group 43"/>
          <p:cNvGrpSpPr/>
          <p:nvPr/>
        </p:nvGrpSpPr>
        <p:grpSpPr>
          <a:xfrm>
            <a:off x="359810" y="3202638"/>
            <a:ext cx="705435" cy="278393"/>
            <a:chOff x="1170990" y="4254057"/>
            <a:chExt cx="705435" cy="278393"/>
          </a:xfrm>
        </p:grpSpPr>
        <p:sp>
          <p:nvSpPr>
            <p:cNvPr id="45" name="Rounded Rectangle 44"/>
            <p:cNvSpPr/>
            <p:nvPr/>
          </p:nvSpPr>
          <p:spPr bwMode="gray">
            <a:xfrm>
              <a:off x="1170990" y="4254057"/>
              <a:ext cx="705435" cy="278393"/>
            </a:xfrm>
            <a:prstGeom prst="roundRect">
              <a:avLst>
                <a:gd name="adj" fmla="val 50000"/>
              </a:avLst>
            </a:prstGeom>
            <a:solidFill>
              <a:schemeClr val="bg1"/>
            </a:solidFill>
            <a:ln w="12700" algn="ctr">
              <a:solidFill>
                <a:srgbClr val="007833"/>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007833"/>
                  </a:solidFill>
                  <a:latin typeface="SAP-icons"/>
                </a:rPr>
                <a:t></a:t>
              </a:r>
              <a:endParaRPr lang="en-US" sz="1000" kern="0" dirty="0">
                <a:solidFill>
                  <a:srgbClr val="007833"/>
                </a:solidFill>
                <a:latin typeface="Open Sans Semibold" pitchFamily="34" charset="0"/>
                <a:ea typeface="Open Sans Semibold" pitchFamily="34" charset="0"/>
                <a:cs typeface="Open Sans Semibold" pitchFamily="34" charset="0"/>
              </a:endParaRPr>
            </a:p>
          </p:txBody>
        </p:sp>
        <p:sp>
          <p:nvSpPr>
            <p:cNvPr id="46" name="Oval 45"/>
            <p:cNvSpPr/>
            <p:nvPr/>
          </p:nvSpPr>
          <p:spPr bwMode="gray">
            <a:xfrm>
              <a:off x="1622409" y="4278802"/>
              <a:ext cx="228904" cy="228904"/>
            </a:xfrm>
            <a:prstGeom prst="ellipse">
              <a:avLst/>
            </a:prstGeom>
            <a:solidFill>
              <a:srgbClr val="007833"/>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39" name="Group 38"/>
          <p:cNvGrpSpPr/>
          <p:nvPr/>
        </p:nvGrpSpPr>
        <p:grpSpPr>
          <a:xfrm>
            <a:off x="3085518" y="2102205"/>
            <a:ext cx="724852" cy="286056"/>
            <a:chOff x="389940" y="4250226"/>
            <a:chExt cx="724852" cy="286056"/>
          </a:xfrm>
        </p:grpSpPr>
        <p:sp>
          <p:nvSpPr>
            <p:cNvPr id="40" name="Rounded Rectangle 39"/>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47" name="Oval 46"/>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8" name="Group 47"/>
          <p:cNvGrpSpPr/>
          <p:nvPr/>
        </p:nvGrpSpPr>
        <p:grpSpPr>
          <a:xfrm>
            <a:off x="3911969" y="2106038"/>
            <a:ext cx="705435" cy="278393"/>
            <a:chOff x="1170990" y="4254057"/>
            <a:chExt cx="705435" cy="278393"/>
          </a:xfrm>
        </p:grpSpPr>
        <p:sp>
          <p:nvSpPr>
            <p:cNvPr id="49" name="Rounded Rectangle 48"/>
            <p:cNvSpPr/>
            <p:nvPr/>
          </p:nvSpPr>
          <p:spPr bwMode="gray">
            <a:xfrm>
              <a:off x="1170990" y="4254057"/>
              <a:ext cx="705435" cy="278393"/>
            </a:xfrm>
            <a:prstGeom prst="roundRect">
              <a:avLst>
                <a:gd name="adj" fmla="val 50000"/>
              </a:avLst>
            </a:prstGeom>
            <a:solidFill>
              <a:schemeClr val="bg1">
                <a:alpha val="20000"/>
              </a:schemeClr>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OFF</a:t>
              </a:r>
              <a:endPar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endParaRPr>
            </a:p>
          </p:txBody>
        </p:sp>
        <p:sp>
          <p:nvSpPr>
            <p:cNvPr id="50" name="Oval 49"/>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1" name="Group 50"/>
          <p:cNvGrpSpPr/>
          <p:nvPr/>
        </p:nvGrpSpPr>
        <p:grpSpPr>
          <a:xfrm>
            <a:off x="3085518" y="2652421"/>
            <a:ext cx="724852" cy="286056"/>
            <a:chOff x="389940" y="4250226"/>
            <a:chExt cx="724852" cy="286056"/>
          </a:xfrm>
        </p:grpSpPr>
        <p:sp>
          <p:nvSpPr>
            <p:cNvPr id="52" name="Rounded Rectangle 51"/>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53" name="Oval 52"/>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4" name="Group 53"/>
          <p:cNvGrpSpPr/>
          <p:nvPr/>
        </p:nvGrpSpPr>
        <p:grpSpPr>
          <a:xfrm>
            <a:off x="3911969" y="2656253"/>
            <a:ext cx="705435" cy="278393"/>
            <a:chOff x="1170990" y="4254057"/>
            <a:chExt cx="705435" cy="278393"/>
          </a:xfrm>
        </p:grpSpPr>
        <p:sp>
          <p:nvSpPr>
            <p:cNvPr id="55" name="Rounded Rectangle 54"/>
            <p:cNvSpPr/>
            <p:nvPr/>
          </p:nvSpPr>
          <p:spPr bwMode="gray">
            <a:xfrm>
              <a:off x="1170990" y="4254057"/>
              <a:ext cx="705435" cy="278393"/>
            </a:xfrm>
            <a:prstGeom prst="roundRect">
              <a:avLst>
                <a:gd name="adj" fmla="val 50000"/>
              </a:avLst>
            </a:prstGeom>
            <a:solidFill>
              <a:schemeClr val="bg1"/>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a:t>
              </a:r>
            </a:p>
          </p:txBody>
        </p:sp>
        <p:sp>
          <p:nvSpPr>
            <p:cNvPr id="56" name="Oval 55"/>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7" name="Group 56"/>
          <p:cNvGrpSpPr/>
          <p:nvPr/>
        </p:nvGrpSpPr>
        <p:grpSpPr>
          <a:xfrm>
            <a:off x="3911969" y="3202638"/>
            <a:ext cx="705435" cy="278393"/>
            <a:chOff x="1170990" y="4254057"/>
            <a:chExt cx="705435" cy="278393"/>
          </a:xfrm>
        </p:grpSpPr>
        <p:sp>
          <p:nvSpPr>
            <p:cNvPr id="58" name="Rounded Rectangle 57"/>
            <p:cNvSpPr/>
            <p:nvPr/>
          </p:nvSpPr>
          <p:spPr bwMode="gray">
            <a:xfrm>
              <a:off x="1170990" y="4254057"/>
              <a:ext cx="705435" cy="278393"/>
            </a:xfrm>
            <a:prstGeom prst="roundRect">
              <a:avLst>
                <a:gd name="adj" fmla="val 50000"/>
              </a:avLst>
            </a:prstGeom>
            <a:solidFill>
              <a:schemeClr val="bg1"/>
            </a:solidFill>
            <a:ln w="12700" algn="ctr">
              <a:solidFill>
                <a:srgbClr val="CC1919">
                  <a:alpha val="20000"/>
                </a:srgbClr>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FED1D1"/>
                  </a:solidFill>
                  <a:latin typeface="SAP-icons"/>
                </a:rPr>
                <a:t></a:t>
              </a:r>
              <a:endParaRPr lang="en-US" sz="1000" kern="0" dirty="0">
                <a:solidFill>
                  <a:srgbClr val="FED1D1"/>
                </a:solidFill>
                <a:latin typeface="Open Sans Semibold" pitchFamily="34" charset="0"/>
                <a:ea typeface="Open Sans Semibold" pitchFamily="34" charset="0"/>
                <a:cs typeface="Open Sans Semibold" pitchFamily="34" charset="0"/>
              </a:endParaRPr>
            </a:p>
          </p:txBody>
        </p:sp>
        <p:sp>
          <p:nvSpPr>
            <p:cNvPr id="59" name="Oval 58"/>
            <p:cNvSpPr/>
            <p:nvPr/>
          </p:nvSpPr>
          <p:spPr bwMode="gray">
            <a:xfrm>
              <a:off x="1202306" y="4278802"/>
              <a:ext cx="228904" cy="228904"/>
            </a:xfrm>
            <a:prstGeom prst="ellipse">
              <a:avLst/>
            </a:prstGeom>
            <a:solidFill>
              <a:srgbClr val="CC1919">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60" name="Group 59"/>
          <p:cNvGrpSpPr/>
          <p:nvPr/>
        </p:nvGrpSpPr>
        <p:grpSpPr>
          <a:xfrm>
            <a:off x="3095225" y="3202638"/>
            <a:ext cx="705435" cy="278393"/>
            <a:chOff x="1170990" y="4254057"/>
            <a:chExt cx="705435" cy="278393"/>
          </a:xfrm>
        </p:grpSpPr>
        <p:sp>
          <p:nvSpPr>
            <p:cNvPr id="61" name="Rounded Rectangle 60"/>
            <p:cNvSpPr/>
            <p:nvPr/>
          </p:nvSpPr>
          <p:spPr bwMode="gray">
            <a:xfrm>
              <a:off x="1170990" y="4254057"/>
              <a:ext cx="705435" cy="278393"/>
            </a:xfrm>
            <a:prstGeom prst="roundRect">
              <a:avLst>
                <a:gd name="adj" fmla="val 50000"/>
              </a:avLst>
            </a:prstGeom>
            <a:solidFill>
              <a:schemeClr val="bg1"/>
            </a:solidFill>
            <a:ln w="12700" algn="ctr">
              <a:solidFill>
                <a:srgbClr val="007833">
                  <a:alpha val="20000"/>
                </a:srgbClr>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CCE4D6"/>
                  </a:solidFill>
                  <a:latin typeface="SAP-icons"/>
                </a:rPr>
                <a:t></a:t>
              </a:r>
              <a:endParaRPr lang="en-US" sz="1000" kern="0" dirty="0">
                <a:solidFill>
                  <a:srgbClr val="CCE4D6"/>
                </a:solidFill>
                <a:latin typeface="Open Sans Semibold" pitchFamily="34" charset="0"/>
                <a:ea typeface="Open Sans Semibold" pitchFamily="34" charset="0"/>
                <a:cs typeface="Open Sans Semibold" pitchFamily="34" charset="0"/>
              </a:endParaRPr>
            </a:p>
          </p:txBody>
        </p:sp>
        <p:sp>
          <p:nvSpPr>
            <p:cNvPr id="62" name="Oval 61"/>
            <p:cNvSpPr/>
            <p:nvPr/>
          </p:nvSpPr>
          <p:spPr bwMode="gray">
            <a:xfrm>
              <a:off x="1622409" y="4278802"/>
              <a:ext cx="228904" cy="228904"/>
            </a:xfrm>
            <a:prstGeom prst="ellipse">
              <a:avLst/>
            </a:prstGeom>
            <a:solidFill>
              <a:srgbClr val="007833">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9748513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latin typeface="BentonSans Light" panose="02000503000000020004" pitchFamily="2" charset="0"/>
                <a:ea typeface="Arial Unicode MS" pitchFamily="34" charset="-128"/>
                <a:cs typeface="Arial Unicode MS" pitchFamily="34" charset="-128"/>
              </a:rPr>
              <a:t>TextArea</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90"/>
            <a:ext cx="8494713" cy="4659310"/>
          </a:xfrm>
        </p:spPr>
        <p:txBody>
          <a:bodyPr/>
          <a:lstStyle/>
          <a:p>
            <a:r>
              <a:rPr lang="en-US" dirty="0">
                <a:solidFill>
                  <a:srgbClr val="006CA7"/>
                </a:solidFill>
                <a:latin typeface="BentonSans Light" panose="02000503000000020004" pitchFamily="2" charset="0"/>
              </a:rPr>
              <a:t>Standard</a:t>
            </a: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a:solidFill>
                  <a:srgbClr val="006CA7"/>
                </a:solidFill>
                <a:latin typeface="BentonSans Light" panose="02000503000000020004" pitchFamily="2" charset="0"/>
                <a:ea typeface="Arial Unicode MS" pitchFamily="34" charset="-128"/>
                <a:cs typeface="Arial Unicode MS" pitchFamily="34" charset="-128"/>
              </a:rPr>
              <a:t>Inactive</a:t>
            </a:r>
          </a:p>
          <a:p>
            <a:endParaRPr lang="en-US" kern="0" dirty="0">
              <a:solidFill>
                <a:srgbClr val="006CA7"/>
              </a:solidFill>
              <a:ea typeface="Arial Unicode MS" pitchFamily="34" charset="-128"/>
              <a:cs typeface="Arial Unicode MS" pitchFamily="34" charset="-128"/>
            </a:endParaRP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a:ea typeface="Arial Unicode MS" pitchFamily="34" charset="-128"/>
                <a:cs typeface="BentonSans Light"/>
              </a:rPr>
              <a:t>Semantic</a:t>
            </a:r>
            <a:endParaRPr lang="en-US" kern="0" dirty="0">
              <a:latin typeface="BentonSans Light"/>
              <a:ea typeface="Arial Unicode MS" pitchFamily="34" charset="-128"/>
              <a:cs typeface="BentonSans Light"/>
            </a:endParaRPr>
          </a:p>
        </p:txBody>
      </p:sp>
      <p:sp>
        <p:nvSpPr>
          <p:cNvPr id="5" name="Rectangle 364"/>
          <p:cNvSpPr>
            <a:spLocks noChangeArrowheads="1"/>
          </p:cNvSpPr>
          <p:nvPr/>
        </p:nvSpPr>
        <p:spPr bwMode="auto">
          <a:xfrm>
            <a:off x="3219535" y="2047029"/>
            <a:ext cx="2704933" cy="718548"/>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rgbClr val="000000"/>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9" name="Rectangle 364"/>
          <p:cNvSpPr>
            <a:spLocks noChangeArrowheads="1"/>
          </p:cNvSpPr>
          <p:nvPr/>
        </p:nvSpPr>
        <p:spPr bwMode="auto">
          <a:xfrm>
            <a:off x="335447" y="2047029"/>
            <a:ext cx="2704934" cy="723676"/>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r>
              <a:rPr lang="en-US" sz="900" i="1" dirty="0">
                <a:solidFill>
                  <a:srgbClr val="707070"/>
                </a:solidFill>
                <a:latin typeface="Arial" panose="020B0604020202020204" pitchFamily="34" charset="0"/>
                <a:ea typeface="Open Sans" pitchFamily="34" charset="0"/>
                <a:cs typeface="Arial" panose="020B0604020202020204" pitchFamily="34" charset="0"/>
              </a:rPr>
              <a:t>Add note</a:t>
            </a:r>
          </a:p>
        </p:txBody>
      </p:sp>
      <p:sp>
        <p:nvSpPr>
          <p:cNvPr id="10" name="Rectangle 364"/>
          <p:cNvSpPr>
            <a:spLocks noChangeArrowheads="1"/>
          </p:cNvSpPr>
          <p:nvPr/>
        </p:nvSpPr>
        <p:spPr bwMode="auto">
          <a:xfrm>
            <a:off x="335447" y="5199305"/>
            <a:ext cx="2704934" cy="718548"/>
          </a:xfrm>
          <a:prstGeom prst="rect">
            <a:avLst/>
          </a:prstGeom>
          <a:solidFill>
            <a:srgbClr val="FFFFFF"/>
          </a:solidFill>
          <a:ln w="15875">
            <a:solidFill>
              <a:srgbClr val="E52929"/>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1" name="Rectangle 364"/>
          <p:cNvSpPr>
            <a:spLocks noChangeArrowheads="1"/>
          </p:cNvSpPr>
          <p:nvPr/>
        </p:nvSpPr>
        <p:spPr bwMode="auto">
          <a:xfrm>
            <a:off x="3219533" y="5199305"/>
            <a:ext cx="2704934" cy="718548"/>
          </a:xfrm>
          <a:prstGeom prst="rect">
            <a:avLst/>
          </a:prstGeom>
          <a:solidFill>
            <a:srgbClr val="FFFFFF"/>
          </a:solidFill>
          <a:ln w="15875">
            <a:solidFill>
              <a:srgbClr val="F0AB00"/>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3" name="Rectangle 364"/>
          <p:cNvSpPr>
            <a:spLocks noChangeArrowheads="1"/>
          </p:cNvSpPr>
          <p:nvPr/>
        </p:nvSpPr>
        <p:spPr bwMode="auto">
          <a:xfrm>
            <a:off x="6103620" y="5199305"/>
            <a:ext cx="2704934" cy="718548"/>
          </a:xfrm>
          <a:prstGeom prst="rect">
            <a:avLst/>
          </a:prstGeom>
          <a:solidFill>
            <a:srgbClr val="FFFFFF"/>
          </a:solidFill>
          <a:ln w="15875">
            <a:solidFill>
              <a:srgbClr val="008A3B"/>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4" name="Rectangle 364"/>
          <p:cNvSpPr>
            <a:spLocks noChangeArrowheads="1"/>
          </p:cNvSpPr>
          <p:nvPr/>
        </p:nvSpPr>
        <p:spPr bwMode="auto">
          <a:xfrm>
            <a:off x="335447" y="3539277"/>
            <a:ext cx="2704933" cy="718548"/>
          </a:xfrm>
          <a:prstGeom prst="rect">
            <a:avLst/>
          </a:prstGeom>
          <a:solidFill>
            <a:srgbClr val="FFFFFF"/>
          </a:solidFill>
          <a:ln w="9525">
            <a:solidFill>
              <a:schemeClr val="bg1">
                <a:lumMod val="75000"/>
                <a:alpha val="30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chemeClr val="bg1">
                    <a:lumMod val="65000"/>
                  </a:schemeClr>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Tree>
    <p:extLst>
      <p:ext uri="{BB962C8B-B14F-4D97-AF65-F5344CB8AC3E}">
        <p14:creationId xmlns:p14="http://schemas.microsoft.com/office/powerpoint/2010/main" val="15048851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latin typeface="BentonSans Light" panose="02000503000000020004" pitchFamily="2" charset="0"/>
                <a:ea typeface="Arial Unicode MS" pitchFamily="34" charset="-128"/>
                <a:cs typeface="Arial Unicode MS" pitchFamily="34" charset="-128"/>
              </a:rPr>
              <a:t>Date picker</a:t>
            </a:r>
            <a:endParaRPr lang="en-US" dirty="0">
              <a:latin typeface="BentonSans Light" panose="02000503000000020004" pitchFamily="2" charset="0"/>
            </a:endParaRPr>
          </a:p>
        </p:txBody>
      </p:sp>
      <p:sp>
        <p:nvSpPr>
          <p:cNvPr id="210" name="Rectangle 145"/>
          <p:cNvSpPr>
            <a:spLocks noChangeArrowheads="1"/>
          </p:cNvSpPr>
          <p:nvPr/>
        </p:nvSpPr>
        <p:spPr bwMode="auto">
          <a:xfrm>
            <a:off x="958045"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1" name="Rectangle 146"/>
          <p:cNvSpPr>
            <a:spLocks noChangeArrowheads="1"/>
          </p:cNvSpPr>
          <p:nvPr/>
        </p:nvSpPr>
        <p:spPr bwMode="auto">
          <a:xfrm>
            <a:off x="1326384"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2" name="Rectangle 147"/>
          <p:cNvSpPr>
            <a:spLocks noChangeArrowheads="1"/>
          </p:cNvSpPr>
          <p:nvPr/>
        </p:nvSpPr>
        <p:spPr bwMode="auto">
          <a:xfrm>
            <a:off x="1690119"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3" name="Rectangle 148"/>
          <p:cNvSpPr>
            <a:spLocks noChangeArrowheads="1"/>
          </p:cNvSpPr>
          <p:nvPr/>
        </p:nvSpPr>
        <p:spPr bwMode="auto">
          <a:xfrm>
            <a:off x="2058457"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4" name="Rectangle 149"/>
          <p:cNvSpPr>
            <a:spLocks noChangeArrowheads="1"/>
          </p:cNvSpPr>
          <p:nvPr/>
        </p:nvSpPr>
        <p:spPr bwMode="auto">
          <a:xfrm>
            <a:off x="2422190" y="4017796"/>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5" name="Rectangle 150"/>
          <p:cNvSpPr>
            <a:spLocks noChangeArrowheads="1"/>
          </p:cNvSpPr>
          <p:nvPr/>
        </p:nvSpPr>
        <p:spPr bwMode="auto">
          <a:xfrm>
            <a:off x="2790528" y="4017796"/>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6" name="Rectangle 151"/>
          <p:cNvSpPr>
            <a:spLocks noChangeArrowheads="1"/>
          </p:cNvSpPr>
          <p:nvPr/>
        </p:nvSpPr>
        <p:spPr bwMode="auto">
          <a:xfrm>
            <a:off x="3154264" y="4017796"/>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7" name="Rectangle 152"/>
          <p:cNvSpPr>
            <a:spLocks noChangeArrowheads="1"/>
          </p:cNvSpPr>
          <p:nvPr/>
        </p:nvSpPr>
        <p:spPr bwMode="auto">
          <a:xfrm>
            <a:off x="958045"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8" name="Rectangle 153"/>
          <p:cNvSpPr>
            <a:spLocks noChangeArrowheads="1"/>
          </p:cNvSpPr>
          <p:nvPr/>
        </p:nvSpPr>
        <p:spPr bwMode="auto">
          <a:xfrm>
            <a:off x="1326384"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9" name="Rectangle 154"/>
          <p:cNvSpPr>
            <a:spLocks noChangeArrowheads="1"/>
          </p:cNvSpPr>
          <p:nvPr/>
        </p:nvSpPr>
        <p:spPr bwMode="auto">
          <a:xfrm>
            <a:off x="1683179" y="4439051"/>
            <a:ext cx="359130" cy="423589"/>
          </a:xfrm>
          <a:prstGeom prst="rect">
            <a:avLst/>
          </a:prstGeom>
          <a:solidFill>
            <a:srgbClr val="F2F2F2"/>
          </a:solidFill>
          <a:ln w="9525">
            <a:solidFill>
              <a:srgbClr val="AB218E"/>
            </a:solidFill>
            <a:miter lim="800000"/>
            <a:headEnd/>
            <a:tailEnd/>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0" name="Rectangle 155"/>
          <p:cNvSpPr>
            <a:spLocks noChangeArrowheads="1"/>
          </p:cNvSpPr>
          <p:nvPr/>
        </p:nvSpPr>
        <p:spPr bwMode="auto">
          <a:xfrm>
            <a:off x="2058457"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1" name="Rectangle 156"/>
          <p:cNvSpPr>
            <a:spLocks noChangeArrowheads="1"/>
          </p:cNvSpPr>
          <p:nvPr/>
        </p:nvSpPr>
        <p:spPr bwMode="auto">
          <a:xfrm>
            <a:off x="2422190"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2" name="Rectangle 157"/>
          <p:cNvSpPr>
            <a:spLocks noChangeArrowheads="1"/>
          </p:cNvSpPr>
          <p:nvPr/>
        </p:nvSpPr>
        <p:spPr bwMode="auto">
          <a:xfrm>
            <a:off x="2790528" y="4445991"/>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3" name="Rectangle 158"/>
          <p:cNvSpPr>
            <a:spLocks noChangeArrowheads="1"/>
          </p:cNvSpPr>
          <p:nvPr/>
        </p:nvSpPr>
        <p:spPr bwMode="auto">
          <a:xfrm>
            <a:off x="3154264" y="4445991"/>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4" name="Rectangle 159"/>
          <p:cNvSpPr>
            <a:spLocks noChangeArrowheads="1"/>
          </p:cNvSpPr>
          <p:nvPr/>
        </p:nvSpPr>
        <p:spPr bwMode="auto">
          <a:xfrm>
            <a:off x="958045"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5" name="Rectangle 160"/>
          <p:cNvSpPr>
            <a:spLocks noChangeArrowheads="1"/>
          </p:cNvSpPr>
          <p:nvPr/>
        </p:nvSpPr>
        <p:spPr bwMode="auto">
          <a:xfrm>
            <a:off x="1326384"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6" name="Rectangle 161"/>
          <p:cNvSpPr>
            <a:spLocks noChangeArrowheads="1"/>
          </p:cNvSpPr>
          <p:nvPr/>
        </p:nvSpPr>
        <p:spPr bwMode="auto">
          <a:xfrm>
            <a:off x="1690119"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7" name="Rectangle 162"/>
          <p:cNvSpPr>
            <a:spLocks noChangeArrowheads="1"/>
          </p:cNvSpPr>
          <p:nvPr/>
        </p:nvSpPr>
        <p:spPr bwMode="auto">
          <a:xfrm>
            <a:off x="2058457"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8" name="Rectangle 163"/>
          <p:cNvSpPr>
            <a:spLocks noChangeArrowheads="1"/>
          </p:cNvSpPr>
          <p:nvPr/>
        </p:nvSpPr>
        <p:spPr bwMode="auto">
          <a:xfrm>
            <a:off x="2422190"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9" name="Rectangle 164"/>
          <p:cNvSpPr>
            <a:spLocks noChangeArrowheads="1"/>
          </p:cNvSpPr>
          <p:nvPr/>
        </p:nvSpPr>
        <p:spPr bwMode="auto">
          <a:xfrm>
            <a:off x="2790528" y="4874183"/>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0" name="Rectangle 165"/>
          <p:cNvSpPr>
            <a:spLocks noChangeArrowheads="1"/>
          </p:cNvSpPr>
          <p:nvPr/>
        </p:nvSpPr>
        <p:spPr bwMode="auto">
          <a:xfrm>
            <a:off x="3154264" y="4874183"/>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1" name="Rectangle 166"/>
          <p:cNvSpPr>
            <a:spLocks noChangeArrowheads="1"/>
          </p:cNvSpPr>
          <p:nvPr/>
        </p:nvSpPr>
        <p:spPr bwMode="auto">
          <a:xfrm>
            <a:off x="958045"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2" name="Rectangle 167"/>
          <p:cNvSpPr>
            <a:spLocks noChangeArrowheads="1"/>
          </p:cNvSpPr>
          <p:nvPr/>
        </p:nvSpPr>
        <p:spPr bwMode="auto">
          <a:xfrm>
            <a:off x="1326384"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3" name="Rectangle 168"/>
          <p:cNvSpPr>
            <a:spLocks noChangeArrowheads="1"/>
          </p:cNvSpPr>
          <p:nvPr/>
        </p:nvSpPr>
        <p:spPr bwMode="auto">
          <a:xfrm>
            <a:off x="1690119"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4" name="Rectangle 169"/>
          <p:cNvSpPr>
            <a:spLocks noChangeArrowheads="1"/>
          </p:cNvSpPr>
          <p:nvPr/>
        </p:nvSpPr>
        <p:spPr bwMode="auto">
          <a:xfrm>
            <a:off x="2058457"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5" name="Rectangle 170"/>
          <p:cNvSpPr>
            <a:spLocks noChangeArrowheads="1"/>
          </p:cNvSpPr>
          <p:nvPr/>
        </p:nvSpPr>
        <p:spPr bwMode="auto">
          <a:xfrm>
            <a:off x="2422190"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6" name="Rectangle 171"/>
          <p:cNvSpPr>
            <a:spLocks noChangeArrowheads="1"/>
          </p:cNvSpPr>
          <p:nvPr/>
        </p:nvSpPr>
        <p:spPr bwMode="auto">
          <a:xfrm>
            <a:off x="2790528" y="5306980"/>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7" name="Rectangle 172"/>
          <p:cNvSpPr>
            <a:spLocks noChangeArrowheads="1"/>
          </p:cNvSpPr>
          <p:nvPr/>
        </p:nvSpPr>
        <p:spPr bwMode="auto">
          <a:xfrm>
            <a:off x="3154264" y="5306980"/>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8" name="Rectangle 173"/>
          <p:cNvSpPr>
            <a:spLocks noChangeArrowheads="1"/>
          </p:cNvSpPr>
          <p:nvPr/>
        </p:nvSpPr>
        <p:spPr bwMode="auto">
          <a:xfrm>
            <a:off x="958045"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9" name="Rectangle 174"/>
          <p:cNvSpPr>
            <a:spLocks noChangeArrowheads="1"/>
          </p:cNvSpPr>
          <p:nvPr/>
        </p:nvSpPr>
        <p:spPr bwMode="auto">
          <a:xfrm>
            <a:off x="1326384" y="5735175"/>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0" name="Rectangle 175"/>
          <p:cNvSpPr>
            <a:spLocks noChangeArrowheads="1"/>
          </p:cNvSpPr>
          <p:nvPr/>
        </p:nvSpPr>
        <p:spPr bwMode="auto">
          <a:xfrm>
            <a:off x="1690119"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1" name="Rectangle 176"/>
          <p:cNvSpPr>
            <a:spLocks noChangeArrowheads="1"/>
          </p:cNvSpPr>
          <p:nvPr/>
        </p:nvSpPr>
        <p:spPr bwMode="auto">
          <a:xfrm>
            <a:off x="2058457" y="5735175"/>
            <a:ext cx="354527" cy="418986"/>
          </a:xfrm>
          <a:prstGeom prst="rect">
            <a:avLst/>
          </a:prstGeom>
          <a:solidFill>
            <a:srgbClr val="007CC0"/>
          </a:solidFill>
          <a:ln>
            <a:noFill/>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2" name="Rectangle 177"/>
          <p:cNvSpPr>
            <a:spLocks noChangeArrowheads="1"/>
          </p:cNvSpPr>
          <p:nvPr/>
        </p:nvSpPr>
        <p:spPr bwMode="auto">
          <a:xfrm>
            <a:off x="2422190" y="5735175"/>
            <a:ext cx="359130" cy="418986"/>
          </a:xfrm>
          <a:prstGeom prst="rect">
            <a:avLst/>
          </a:prstGeom>
          <a:solidFill>
            <a:srgbClr val="007C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3" name="Rectangle 178"/>
          <p:cNvSpPr>
            <a:spLocks noChangeArrowheads="1"/>
          </p:cNvSpPr>
          <p:nvPr/>
        </p:nvSpPr>
        <p:spPr bwMode="auto">
          <a:xfrm>
            <a:off x="2790528" y="5735175"/>
            <a:ext cx="354527" cy="41898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4" name="Rectangle 179"/>
          <p:cNvSpPr>
            <a:spLocks noChangeArrowheads="1"/>
          </p:cNvSpPr>
          <p:nvPr/>
        </p:nvSpPr>
        <p:spPr bwMode="auto">
          <a:xfrm>
            <a:off x="3154264" y="5735175"/>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5" name="Rectangle 180"/>
          <p:cNvSpPr>
            <a:spLocks noChangeArrowheads="1"/>
          </p:cNvSpPr>
          <p:nvPr/>
        </p:nvSpPr>
        <p:spPr bwMode="auto">
          <a:xfrm>
            <a:off x="958045"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6" name="Rectangle 181"/>
          <p:cNvSpPr>
            <a:spLocks noChangeArrowheads="1"/>
          </p:cNvSpPr>
          <p:nvPr/>
        </p:nvSpPr>
        <p:spPr bwMode="auto">
          <a:xfrm>
            <a:off x="1326384"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7" name="Rectangle 182"/>
          <p:cNvSpPr>
            <a:spLocks noChangeArrowheads="1"/>
          </p:cNvSpPr>
          <p:nvPr/>
        </p:nvSpPr>
        <p:spPr bwMode="auto">
          <a:xfrm>
            <a:off x="1690119"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8" name="Rectangle 183"/>
          <p:cNvSpPr>
            <a:spLocks noChangeArrowheads="1"/>
          </p:cNvSpPr>
          <p:nvPr/>
        </p:nvSpPr>
        <p:spPr bwMode="auto">
          <a:xfrm>
            <a:off x="2058457"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9" name="Rectangle 184"/>
          <p:cNvSpPr>
            <a:spLocks noChangeArrowheads="1"/>
          </p:cNvSpPr>
          <p:nvPr/>
        </p:nvSpPr>
        <p:spPr bwMode="auto">
          <a:xfrm>
            <a:off x="2422190"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0" name="Rectangle 185"/>
          <p:cNvSpPr>
            <a:spLocks noChangeArrowheads="1"/>
          </p:cNvSpPr>
          <p:nvPr/>
        </p:nvSpPr>
        <p:spPr bwMode="auto">
          <a:xfrm>
            <a:off x="2790528"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1" name="Rectangle 186"/>
          <p:cNvSpPr>
            <a:spLocks noChangeArrowheads="1"/>
          </p:cNvSpPr>
          <p:nvPr/>
        </p:nvSpPr>
        <p:spPr bwMode="auto">
          <a:xfrm>
            <a:off x="3154264"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94" name="Freeform 230"/>
          <p:cNvSpPr>
            <a:spLocks/>
          </p:cNvSpPr>
          <p:nvPr/>
        </p:nvSpPr>
        <p:spPr bwMode="auto">
          <a:xfrm>
            <a:off x="948837"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5" name="Line 231"/>
          <p:cNvSpPr>
            <a:spLocks noChangeShapeType="1"/>
          </p:cNvSpPr>
          <p:nvPr/>
        </p:nvSpPr>
        <p:spPr bwMode="auto">
          <a:xfrm flipH="1">
            <a:off x="948837"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6" name="Freeform 232"/>
          <p:cNvSpPr>
            <a:spLocks/>
          </p:cNvSpPr>
          <p:nvPr/>
        </p:nvSpPr>
        <p:spPr bwMode="auto">
          <a:xfrm>
            <a:off x="1317175"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7" name="Line 233"/>
          <p:cNvSpPr>
            <a:spLocks noChangeShapeType="1"/>
          </p:cNvSpPr>
          <p:nvPr/>
        </p:nvSpPr>
        <p:spPr bwMode="auto">
          <a:xfrm flipH="1">
            <a:off x="1317175"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8" name="Freeform 234"/>
          <p:cNvSpPr>
            <a:spLocks/>
          </p:cNvSpPr>
          <p:nvPr/>
        </p:nvSpPr>
        <p:spPr bwMode="auto">
          <a:xfrm>
            <a:off x="1680908"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9" name="Line 235"/>
          <p:cNvSpPr>
            <a:spLocks noChangeShapeType="1"/>
          </p:cNvSpPr>
          <p:nvPr/>
        </p:nvSpPr>
        <p:spPr bwMode="auto">
          <a:xfrm flipH="1">
            <a:off x="1680908"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0" name="Freeform 236"/>
          <p:cNvSpPr>
            <a:spLocks/>
          </p:cNvSpPr>
          <p:nvPr/>
        </p:nvSpPr>
        <p:spPr bwMode="auto">
          <a:xfrm>
            <a:off x="2049246"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1" name="Line 237"/>
          <p:cNvSpPr>
            <a:spLocks noChangeShapeType="1"/>
          </p:cNvSpPr>
          <p:nvPr/>
        </p:nvSpPr>
        <p:spPr bwMode="auto">
          <a:xfrm flipH="1">
            <a:off x="2049246"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2" name="Freeform 238"/>
          <p:cNvSpPr>
            <a:spLocks/>
          </p:cNvSpPr>
          <p:nvPr/>
        </p:nvSpPr>
        <p:spPr bwMode="auto">
          <a:xfrm>
            <a:off x="2412982"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3" name="Line 239"/>
          <p:cNvSpPr>
            <a:spLocks noChangeShapeType="1"/>
          </p:cNvSpPr>
          <p:nvPr/>
        </p:nvSpPr>
        <p:spPr bwMode="auto">
          <a:xfrm flipH="1">
            <a:off x="2412982"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4" name="Freeform 240"/>
          <p:cNvSpPr>
            <a:spLocks/>
          </p:cNvSpPr>
          <p:nvPr/>
        </p:nvSpPr>
        <p:spPr bwMode="auto">
          <a:xfrm>
            <a:off x="2781320"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5" name="Line 241"/>
          <p:cNvSpPr>
            <a:spLocks noChangeShapeType="1"/>
          </p:cNvSpPr>
          <p:nvPr/>
        </p:nvSpPr>
        <p:spPr bwMode="auto">
          <a:xfrm flipH="1">
            <a:off x="2781320"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6" name="Freeform 242"/>
          <p:cNvSpPr>
            <a:spLocks/>
          </p:cNvSpPr>
          <p:nvPr/>
        </p:nvSpPr>
        <p:spPr bwMode="auto">
          <a:xfrm>
            <a:off x="3145053"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7" name="Line 243"/>
          <p:cNvSpPr>
            <a:spLocks noChangeShapeType="1"/>
          </p:cNvSpPr>
          <p:nvPr/>
        </p:nvSpPr>
        <p:spPr bwMode="auto">
          <a:xfrm flipH="1">
            <a:off x="3145053"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9" name="Rectangle 245"/>
          <p:cNvSpPr>
            <a:spLocks noChangeArrowheads="1"/>
          </p:cNvSpPr>
          <p:nvPr/>
        </p:nvSpPr>
        <p:spPr bwMode="auto">
          <a:xfrm>
            <a:off x="1059337"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DDDDDD"/>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0" name="Rectangle 246"/>
          <p:cNvSpPr>
            <a:spLocks noChangeArrowheads="1"/>
          </p:cNvSpPr>
          <p:nvPr/>
        </p:nvSpPr>
        <p:spPr bwMode="auto">
          <a:xfrm>
            <a:off x="1423071"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11" name="Rectangle 247"/>
          <p:cNvSpPr>
            <a:spLocks noChangeArrowheads="1"/>
          </p:cNvSpPr>
          <p:nvPr/>
        </p:nvSpPr>
        <p:spPr bwMode="auto">
          <a:xfrm>
            <a:off x="1791409"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12" name="Rectangle 248"/>
          <p:cNvSpPr>
            <a:spLocks noChangeArrowheads="1"/>
          </p:cNvSpPr>
          <p:nvPr/>
        </p:nvSpPr>
        <p:spPr bwMode="auto">
          <a:xfrm>
            <a:off x="2155145"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31</a:t>
            </a:r>
            <a:endParaRPr lang="en-US" sz="4000">
              <a:latin typeface="Arial" panose="020B0604020202020204" pitchFamily="34" charset="0"/>
              <a:ea typeface="Open Sans Semibold" pitchFamily="34" charset="0"/>
              <a:cs typeface="Arial" panose="020B0604020202020204" pitchFamily="34" charset="0"/>
            </a:endParaRPr>
          </a:p>
        </p:txBody>
      </p:sp>
      <p:sp>
        <p:nvSpPr>
          <p:cNvPr id="313" name="Rectangle 249"/>
          <p:cNvSpPr>
            <a:spLocks noChangeArrowheads="1"/>
          </p:cNvSpPr>
          <p:nvPr/>
        </p:nvSpPr>
        <p:spPr bwMode="auto">
          <a:xfrm>
            <a:off x="2560317"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4" name="Rectangle 250"/>
          <p:cNvSpPr>
            <a:spLocks noChangeArrowheads="1"/>
          </p:cNvSpPr>
          <p:nvPr/>
        </p:nvSpPr>
        <p:spPr bwMode="auto">
          <a:xfrm>
            <a:off x="2928655"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15" name="Rectangle 251"/>
          <p:cNvSpPr>
            <a:spLocks noChangeArrowheads="1"/>
          </p:cNvSpPr>
          <p:nvPr/>
        </p:nvSpPr>
        <p:spPr bwMode="auto">
          <a:xfrm>
            <a:off x="3292388"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16" name="Rectangle 252"/>
          <p:cNvSpPr>
            <a:spLocks noChangeArrowheads="1"/>
          </p:cNvSpPr>
          <p:nvPr/>
        </p:nvSpPr>
        <p:spPr bwMode="auto">
          <a:xfrm>
            <a:off x="1096172"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4</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7" name="Rectangle 253"/>
          <p:cNvSpPr>
            <a:spLocks noChangeArrowheads="1"/>
          </p:cNvSpPr>
          <p:nvPr/>
        </p:nvSpPr>
        <p:spPr bwMode="auto">
          <a:xfrm>
            <a:off x="1464509"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18" name="Rectangle 254"/>
          <p:cNvSpPr>
            <a:spLocks noChangeArrowheads="1"/>
          </p:cNvSpPr>
          <p:nvPr/>
        </p:nvSpPr>
        <p:spPr bwMode="auto">
          <a:xfrm>
            <a:off x="1828243"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6</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9" name="Rectangle 255"/>
          <p:cNvSpPr>
            <a:spLocks noChangeArrowheads="1"/>
          </p:cNvSpPr>
          <p:nvPr/>
        </p:nvSpPr>
        <p:spPr bwMode="auto">
          <a:xfrm>
            <a:off x="2196581"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20" name="Rectangle 256"/>
          <p:cNvSpPr>
            <a:spLocks noChangeArrowheads="1"/>
          </p:cNvSpPr>
          <p:nvPr/>
        </p:nvSpPr>
        <p:spPr bwMode="auto">
          <a:xfrm>
            <a:off x="2560317"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21" name="Rectangle 257"/>
          <p:cNvSpPr>
            <a:spLocks noChangeArrowheads="1"/>
          </p:cNvSpPr>
          <p:nvPr/>
        </p:nvSpPr>
        <p:spPr bwMode="auto">
          <a:xfrm>
            <a:off x="2928655"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9</a:t>
            </a:r>
            <a:endParaRPr lang="en-US" sz="4000">
              <a:latin typeface="Arial" panose="020B0604020202020204" pitchFamily="34" charset="0"/>
              <a:ea typeface="Open Sans Semibold" pitchFamily="34" charset="0"/>
              <a:cs typeface="Arial" panose="020B0604020202020204" pitchFamily="34" charset="0"/>
            </a:endParaRPr>
          </a:p>
        </p:txBody>
      </p:sp>
      <p:sp>
        <p:nvSpPr>
          <p:cNvPr id="322" name="Rectangle 258"/>
          <p:cNvSpPr>
            <a:spLocks noChangeArrowheads="1"/>
          </p:cNvSpPr>
          <p:nvPr/>
        </p:nvSpPr>
        <p:spPr bwMode="auto">
          <a:xfrm>
            <a:off x="3255553" y="455934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10</a:t>
            </a:r>
            <a:endParaRPr lang="en-US" sz="4000">
              <a:latin typeface="Arial" panose="020B0604020202020204" pitchFamily="34" charset="0"/>
              <a:ea typeface="Open Sans Semibold" pitchFamily="34" charset="0"/>
              <a:cs typeface="Arial" panose="020B0604020202020204" pitchFamily="34" charset="0"/>
            </a:endParaRPr>
          </a:p>
        </p:txBody>
      </p:sp>
      <p:sp>
        <p:nvSpPr>
          <p:cNvPr id="323" name="Rectangle 259"/>
          <p:cNvSpPr>
            <a:spLocks noChangeArrowheads="1"/>
          </p:cNvSpPr>
          <p:nvPr/>
        </p:nvSpPr>
        <p:spPr bwMode="auto">
          <a:xfrm>
            <a:off x="1059337" y="4996750"/>
            <a:ext cx="14912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24" name="Rectangle 260"/>
          <p:cNvSpPr>
            <a:spLocks noChangeArrowheads="1"/>
          </p:cNvSpPr>
          <p:nvPr/>
        </p:nvSpPr>
        <p:spPr bwMode="auto">
          <a:xfrm>
            <a:off x="1423071"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12</a:t>
            </a:r>
            <a:endParaRPr lang="en-US" sz="4000">
              <a:latin typeface="Arial" panose="020B0604020202020204" pitchFamily="34" charset="0"/>
              <a:ea typeface="Open Sans Semibold" pitchFamily="34" charset="0"/>
              <a:cs typeface="Arial" panose="020B0604020202020204" pitchFamily="34" charset="0"/>
            </a:endParaRPr>
          </a:p>
        </p:txBody>
      </p:sp>
      <p:sp>
        <p:nvSpPr>
          <p:cNvPr id="325" name="Rectangle 261"/>
          <p:cNvSpPr>
            <a:spLocks noChangeArrowheads="1"/>
          </p:cNvSpPr>
          <p:nvPr/>
        </p:nvSpPr>
        <p:spPr bwMode="auto">
          <a:xfrm>
            <a:off x="1791409"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13</a:t>
            </a:r>
            <a:endParaRPr lang="en-US" sz="4000">
              <a:latin typeface="Arial" panose="020B0604020202020204" pitchFamily="34" charset="0"/>
              <a:ea typeface="Open Sans Semibold" pitchFamily="34" charset="0"/>
              <a:cs typeface="Arial" panose="020B0604020202020204" pitchFamily="34" charset="0"/>
            </a:endParaRPr>
          </a:p>
        </p:txBody>
      </p:sp>
      <p:sp>
        <p:nvSpPr>
          <p:cNvPr id="326" name="Rectangle 262"/>
          <p:cNvSpPr>
            <a:spLocks noChangeArrowheads="1"/>
          </p:cNvSpPr>
          <p:nvPr/>
        </p:nvSpPr>
        <p:spPr bwMode="auto">
          <a:xfrm>
            <a:off x="2155145"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14</a:t>
            </a:r>
            <a:endParaRPr lang="en-US" sz="4000">
              <a:latin typeface="Arial" panose="020B0604020202020204" pitchFamily="34" charset="0"/>
              <a:ea typeface="Open Sans Semibold" pitchFamily="34" charset="0"/>
              <a:cs typeface="Arial" panose="020B0604020202020204" pitchFamily="34" charset="0"/>
            </a:endParaRPr>
          </a:p>
        </p:txBody>
      </p:sp>
      <p:sp>
        <p:nvSpPr>
          <p:cNvPr id="327" name="Rectangle 263"/>
          <p:cNvSpPr>
            <a:spLocks noChangeArrowheads="1"/>
          </p:cNvSpPr>
          <p:nvPr/>
        </p:nvSpPr>
        <p:spPr bwMode="auto">
          <a:xfrm>
            <a:off x="252348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15</a:t>
            </a:r>
            <a:endParaRPr lang="en-US" sz="4000">
              <a:latin typeface="Arial" panose="020B0604020202020204" pitchFamily="34" charset="0"/>
              <a:ea typeface="Open Sans Semibold" pitchFamily="34" charset="0"/>
              <a:cs typeface="Arial" panose="020B0604020202020204" pitchFamily="34" charset="0"/>
            </a:endParaRPr>
          </a:p>
        </p:txBody>
      </p:sp>
      <p:sp>
        <p:nvSpPr>
          <p:cNvPr id="328" name="Rectangle 264"/>
          <p:cNvSpPr>
            <a:spLocks noChangeArrowheads="1"/>
          </p:cNvSpPr>
          <p:nvPr/>
        </p:nvSpPr>
        <p:spPr bwMode="auto">
          <a:xfrm>
            <a:off x="2887216"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16</a:t>
            </a:r>
            <a:endParaRPr lang="en-US" sz="4000">
              <a:latin typeface="Arial" panose="020B0604020202020204" pitchFamily="34" charset="0"/>
              <a:ea typeface="Open Sans Semibold" pitchFamily="34" charset="0"/>
              <a:cs typeface="Arial" panose="020B0604020202020204" pitchFamily="34" charset="0"/>
            </a:endParaRPr>
          </a:p>
        </p:txBody>
      </p:sp>
      <p:sp>
        <p:nvSpPr>
          <p:cNvPr id="329" name="Rectangle 265"/>
          <p:cNvSpPr>
            <a:spLocks noChangeArrowheads="1"/>
          </p:cNvSpPr>
          <p:nvPr/>
        </p:nvSpPr>
        <p:spPr bwMode="auto">
          <a:xfrm>
            <a:off x="325555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17</a:t>
            </a:r>
            <a:endParaRPr lang="en-US" sz="4000">
              <a:latin typeface="Arial" panose="020B0604020202020204" pitchFamily="34" charset="0"/>
              <a:ea typeface="Open Sans Semibold" pitchFamily="34" charset="0"/>
              <a:cs typeface="Arial" panose="020B0604020202020204" pitchFamily="34" charset="0"/>
            </a:endParaRPr>
          </a:p>
        </p:txBody>
      </p:sp>
      <p:sp>
        <p:nvSpPr>
          <p:cNvPr id="330" name="Rectangle 266"/>
          <p:cNvSpPr>
            <a:spLocks noChangeArrowheads="1"/>
          </p:cNvSpPr>
          <p:nvPr/>
        </p:nvSpPr>
        <p:spPr bwMode="auto">
          <a:xfrm>
            <a:off x="1059337"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18</a:t>
            </a:r>
            <a:endParaRPr lang="en-US" sz="4000">
              <a:latin typeface="Arial" panose="020B0604020202020204" pitchFamily="34" charset="0"/>
              <a:ea typeface="Open Sans Semibold" pitchFamily="34" charset="0"/>
              <a:cs typeface="Arial" panose="020B0604020202020204" pitchFamily="34" charset="0"/>
            </a:endParaRPr>
          </a:p>
        </p:txBody>
      </p:sp>
      <p:sp>
        <p:nvSpPr>
          <p:cNvPr id="331" name="Rectangle 267"/>
          <p:cNvSpPr>
            <a:spLocks noChangeArrowheads="1"/>
          </p:cNvSpPr>
          <p:nvPr/>
        </p:nvSpPr>
        <p:spPr bwMode="auto">
          <a:xfrm>
            <a:off x="1423071"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19</a:t>
            </a:r>
            <a:endParaRPr lang="en-US" sz="4000">
              <a:latin typeface="Arial" panose="020B0604020202020204" pitchFamily="34" charset="0"/>
              <a:ea typeface="Open Sans Semibold" pitchFamily="34" charset="0"/>
              <a:cs typeface="Arial" panose="020B0604020202020204" pitchFamily="34" charset="0"/>
            </a:endParaRPr>
          </a:p>
        </p:txBody>
      </p:sp>
      <p:sp>
        <p:nvSpPr>
          <p:cNvPr id="332" name="Rectangle 268"/>
          <p:cNvSpPr>
            <a:spLocks noChangeArrowheads="1"/>
          </p:cNvSpPr>
          <p:nvPr/>
        </p:nvSpPr>
        <p:spPr bwMode="auto">
          <a:xfrm>
            <a:off x="1791409"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20</a:t>
            </a:r>
            <a:endParaRPr lang="en-US" sz="4000">
              <a:latin typeface="Arial" panose="020B0604020202020204" pitchFamily="34" charset="0"/>
              <a:ea typeface="Open Sans Semibold" pitchFamily="34" charset="0"/>
              <a:cs typeface="Arial" panose="020B0604020202020204" pitchFamily="34" charset="0"/>
            </a:endParaRPr>
          </a:p>
        </p:txBody>
      </p:sp>
      <p:sp>
        <p:nvSpPr>
          <p:cNvPr id="333" name="Rectangle 269"/>
          <p:cNvSpPr>
            <a:spLocks noChangeArrowheads="1"/>
          </p:cNvSpPr>
          <p:nvPr/>
        </p:nvSpPr>
        <p:spPr bwMode="auto">
          <a:xfrm>
            <a:off x="2155145"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21</a:t>
            </a:r>
            <a:endParaRPr lang="en-US" sz="4000">
              <a:latin typeface="Arial" panose="020B0604020202020204" pitchFamily="34" charset="0"/>
              <a:ea typeface="Open Sans Semibold" pitchFamily="34" charset="0"/>
              <a:cs typeface="Arial" panose="020B0604020202020204" pitchFamily="34" charset="0"/>
            </a:endParaRPr>
          </a:p>
        </p:txBody>
      </p:sp>
      <p:sp>
        <p:nvSpPr>
          <p:cNvPr id="334" name="Rectangle 270"/>
          <p:cNvSpPr>
            <a:spLocks noChangeArrowheads="1"/>
          </p:cNvSpPr>
          <p:nvPr/>
        </p:nvSpPr>
        <p:spPr bwMode="auto">
          <a:xfrm>
            <a:off x="252348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22</a:t>
            </a:r>
            <a:endParaRPr lang="en-US" sz="4000">
              <a:latin typeface="Arial" panose="020B0604020202020204" pitchFamily="34" charset="0"/>
              <a:ea typeface="Open Sans Semibold" pitchFamily="34" charset="0"/>
              <a:cs typeface="Arial" panose="020B0604020202020204" pitchFamily="34" charset="0"/>
            </a:endParaRPr>
          </a:p>
        </p:txBody>
      </p:sp>
      <p:sp>
        <p:nvSpPr>
          <p:cNvPr id="335" name="Rectangle 271"/>
          <p:cNvSpPr>
            <a:spLocks noChangeArrowheads="1"/>
          </p:cNvSpPr>
          <p:nvPr/>
        </p:nvSpPr>
        <p:spPr bwMode="auto">
          <a:xfrm>
            <a:off x="2887216"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23</a:t>
            </a:r>
            <a:endParaRPr lang="en-US" sz="4000">
              <a:latin typeface="Arial" panose="020B0604020202020204" pitchFamily="34" charset="0"/>
              <a:ea typeface="Open Sans Semibold" pitchFamily="34" charset="0"/>
              <a:cs typeface="Arial" panose="020B0604020202020204" pitchFamily="34" charset="0"/>
            </a:endParaRPr>
          </a:p>
        </p:txBody>
      </p:sp>
      <p:sp>
        <p:nvSpPr>
          <p:cNvPr id="336" name="Rectangle 272"/>
          <p:cNvSpPr>
            <a:spLocks noChangeArrowheads="1"/>
          </p:cNvSpPr>
          <p:nvPr/>
        </p:nvSpPr>
        <p:spPr bwMode="auto">
          <a:xfrm>
            <a:off x="325555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24</a:t>
            </a:r>
            <a:endParaRPr lang="en-US" sz="4000">
              <a:latin typeface="Arial" panose="020B0604020202020204" pitchFamily="34" charset="0"/>
              <a:ea typeface="Open Sans Semibold" pitchFamily="34" charset="0"/>
              <a:cs typeface="Arial" panose="020B0604020202020204" pitchFamily="34" charset="0"/>
            </a:endParaRPr>
          </a:p>
        </p:txBody>
      </p:sp>
      <p:sp>
        <p:nvSpPr>
          <p:cNvPr id="337" name="Rectangle 273"/>
          <p:cNvSpPr>
            <a:spLocks noChangeArrowheads="1"/>
          </p:cNvSpPr>
          <p:nvPr/>
        </p:nvSpPr>
        <p:spPr bwMode="auto">
          <a:xfrm>
            <a:off x="1059337"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25</a:t>
            </a:r>
            <a:endParaRPr lang="en-US" sz="4000">
              <a:latin typeface="Arial" panose="020B0604020202020204" pitchFamily="34" charset="0"/>
              <a:ea typeface="Open Sans Semibold" pitchFamily="34" charset="0"/>
              <a:cs typeface="Arial" panose="020B0604020202020204" pitchFamily="34" charset="0"/>
            </a:endParaRPr>
          </a:p>
        </p:txBody>
      </p:sp>
      <p:sp>
        <p:nvSpPr>
          <p:cNvPr id="338" name="Rectangle 274"/>
          <p:cNvSpPr>
            <a:spLocks noChangeArrowheads="1"/>
          </p:cNvSpPr>
          <p:nvPr/>
        </p:nvSpPr>
        <p:spPr bwMode="auto">
          <a:xfrm>
            <a:off x="1423071"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26</a:t>
            </a:r>
            <a:endParaRPr lang="en-US" sz="4000">
              <a:latin typeface="Arial" panose="020B0604020202020204" pitchFamily="34" charset="0"/>
              <a:ea typeface="Open Sans Semibold" pitchFamily="34" charset="0"/>
              <a:cs typeface="Arial" panose="020B0604020202020204" pitchFamily="34" charset="0"/>
            </a:endParaRPr>
          </a:p>
        </p:txBody>
      </p:sp>
      <p:sp>
        <p:nvSpPr>
          <p:cNvPr id="339" name="Rectangle 275"/>
          <p:cNvSpPr>
            <a:spLocks noChangeArrowheads="1"/>
          </p:cNvSpPr>
          <p:nvPr/>
        </p:nvSpPr>
        <p:spPr bwMode="auto">
          <a:xfrm>
            <a:off x="1791409"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27</a:t>
            </a:r>
            <a:endParaRPr lang="en-US" sz="4000">
              <a:latin typeface="Arial" panose="020B0604020202020204" pitchFamily="34" charset="0"/>
              <a:ea typeface="Open Sans Semibold" pitchFamily="34" charset="0"/>
              <a:cs typeface="Arial" panose="020B0604020202020204" pitchFamily="34" charset="0"/>
            </a:endParaRPr>
          </a:p>
        </p:txBody>
      </p:sp>
      <p:sp>
        <p:nvSpPr>
          <p:cNvPr id="340" name="Rectangle 276"/>
          <p:cNvSpPr>
            <a:spLocks noChangeArrowheads="1"/>
          </p:cNvSpPr>
          <p:nvPr/>
        </p:nvSpPr>
        <p:spPr bwMode="auto">
          <a:xfrm>
            <a:off x="2155145"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FFFFFF"/>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41" name="Rectangle 277"/>
          <p:cNvSpPr>
            <a:spLocks noChangeArrowheads="1"/>
          </p:cNvSpPr>
          <p:nvPr/>
        </p:nvSpPr>
        <p:spPr bwMode="auto">
          <a:xfrm>
            <a:off x="2523483"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FFFFFF"/>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42" name="Rectangle 278"/>
          <p:cNvSpPr>
            <a:spLocks noChangeArrowheads="1"/>
          </p:cNvSpPr>
          <p:nvPr/>
        </p:nvSpPr>
        <p:spPr bwMode="auto">
          <a:xfrm>
            <a:off x="2887216"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43" name="Rectangle 279"/>
          <p:cNvSpPr>
            <a:spLocks noChangeArrowheads="1"/>
          </p:cNvSpPr>
          <p:nvPr/>
        </p:nvSpPr>
        <p:spPr bwMode="auto">
          <a:xfrm>
            <a:off x="3292388" y="5848531"/>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1</a:t>
            </a:r>
            <a:endParaRPr lang="en-US" sz="4000">
              <a:latin typeface="Arial" panose="020B0604020202020204" pitchFamily="34" charset="0"/>
              <a:ea typeface="Open Sans Semibold" pitchFamily="34" charset="0"/>
              <a:cs typeface="Arial" panose="020B0604020202020204" pitchFamily="34" charset="0"/>
            </a:endParaRPr>
          </a:p>
        </p:txBody>
      </p:sp>
      <p:sp>
        <p:nvSpPr>
          <p:cNvPr id="344" name="Rectangle 280"/>
          <p:cNvSpPr>
            <a:spLocks noChangeArrowheads="1"/>
          </p:cNvSpPr>
          <p:nvPr/>
        </p:nvSpPr>
        <p:spPr bwMode="auto">
          <a:xfrm>
            <a:off x="1096172"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45" name="Rectangle 281"/>
          <p:cNvSpPr>
            <a:spLocks noChangeArrowheads="1"/>
          </p:cNvSpPr>
          <p:nvPr/>
        </p:nvSpPr>
        <p:spPr bwMode="auto">
          <a:xfrm>
            <a:off x="1464509"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46" name="Rectangle 282"/>
          <p:cNvSpPr>
            <a:spLocks noChangeArrowheads="1"/>
          </p:cNvSpPr>
          <p:nvPr/>
        </p:nvSpPr>
        <p:spPr bwMode="auto">
          <a:xfrm>
            <a:off x="1828243"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4</a:t>
            </a:r>
            <a:endParaRPr lang="en-US" sz="4000">
              <a:latin typeface="Arial" panose="020B0604020202020204" pitchFamily="34" charset="0"/>
              <a:ea typeface="Open Sans Semibold" pitchFamily="34" charset="0"/>
              <a:cs typeface="Arial" panose="020B0604020202020204" pitchFamily="34" charset="0"/>
            </a:endParaRPr>
          </a:p>
        </p:txBody>
      </p:sp>
      <p:sp>
        <p:nvSpPr>
          <p:cNvPr id="347" name="Rectangle 283"/>
          <p:cNvSpPr>
            <a:spLocks noChangeArrowheads="1"/>
          </p:cNvSpPr>
          <p:nvPr/>
        </p:nvSpPr>
        <p:spPr bwMode="auto">
          <a:xfrm>
            <a:off x="2196581"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48" name="Rectangle 284"/>
          <p:cNvSpPr>
            <a:spLocks noChangeArrowheads="1"/>
          </p:cNvSpPr>
          <p:nvPr/>
        </p:nvSpPr>
        <p:spPr bwMode="auto">
          <a:xfrm>
            <a:off x="2560317"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49" name="Rectangle 285"/>
          <p:cNvSpPr>
            <a:spLocks noChangeArrowheads="1"/>
          </p:cNvSpPr>
          <p:nvPr/>
        </p:nvSpPr>
        <p:spPr bwMode="auto">
          <a:xfrm>
            <a:off x="2928655"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7</a:t>
            </a:r>
            <a:endParaRPr lang="en-US" sz="4000">
              <a:latin typeface="Arial" panose="020B0604020202020204" pitchFamily="34" charset="0"/>
              <a:ea typeface="Open Sans Semibold" pitchFamily="34" charset="0"/>
              <a:cs typeface="Arial" panose="020B0604020202020204" pitchFamily="34" charset="0"/>
            </a:endParaRPr>
          </a:p>
        </p:txBody>
      </p:sp>
      <p:sp>
        <p:nvSpPr>
          <p:cNvPr id="350" name="Rectangle 286"/>
          <p:cNvSpPr>
            <a:spLocks noChangeArrowheads="1"/>
          </p:cNvSpPr>
          <p:nvPr/>
        </p:nvSpPr>
        <p:spPr bwMode="auto">
          <a:xfrm>
            <a:off x="3292388"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93" name="Rectangle 329"/>
          <p:cNvSpPr>
            <a:spLocks noChangeArrowheads="1"/>
          </p:cNvSpPr>
          <p:nvPr/>
        </p:nvSpPr>
        <p:spPr bwMode="auto">
          <a:xfrm>
            <a:off x="1036316" y="3875066"/>
            <a:ext cx="18254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Sun</a:t>
            </a:r>
            <a:endParaRPr lang="en-US" sz="4000" dirty="0">
              <a:latin typeface="Arial" pitchFamily="34" charset="0"/>
              <a:cs typeface="Arial" pitchFamily="34" charset="0"/>
            </a:endParaRPr>
          </a:p>
        </p:txBody>
      </p:sp>
      <p:sp>
        <p:nvSpPr>
          <p:cNvPr id="394" name="Rectangle 330"/>
          <p:cNvSpPr>
            <a:spLocks noChangeArrowheads="1"/>
          </p:cNvSpPr>
          <p:nvPr/>
        </p:nvSpPr>
        <p:spPr bwMode="auto">
          <a:xfrm>
            <a:off x="1432279" y="3875066"/>
            <a:ext cx="1995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Mon</a:t>
            </a:r>
            <a:endParaRPr lang="en-US" sz="4000" dirty="0">
              <a:latin typeface="Arial" pitchFamily="34" charset="0"/>
              <a:cs typeface="Arial" pitchFamily="34" charset="0"/>
            </a:endParaRPr>
          </a:p>
        </p:txBody>
      </p:sp>
      <p:sp>
        <p:nvSpPr>
          <p:cNvPr id="395" name="Rectangle 331"/>
          <p:cNvSpPr>
            <a:spLocks noChangeArrowheads="1"/>
          </p:cNvSpPr>
          <p:nvPr/>
        </p:nvSpPr>
        <p:spPr bwMode="auto">
          <a:xfrm>
            <a:off x="1777597" y="3875066"/>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Tue</a:t>
            </a:r>
            <a:endParaRPr lang="en-US" sz="4000" dirty="0">
              <a:latin typeface="Arial" pitchFamily="34" charset="0"/>
              <a:cs typeface="Arial" pitchFamily="34" charset="0"/>
            </a:endParaRPr>
          </a:p>
        </p:txBody>
      </p:sp>
      <p:sp>
        <p:nvSpPr>
          <p:cNvPr id="396" name="Rectangle 332"/>
          <p:cNvSpPr>
            <a:spLocks noChangeArrowheads="1"/>
          </p:cNvSpPr>
          <p:nvPr/>
        </p:nvSpPr>
        <p:spPr bwMode="auto">
          <a:xfrm>
            <a:off x="2155145" y="3875066"/>
            <a:ext cx="20909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Wed</a:t>
            </a:r>
            <a:endParaRPr lang="en-US" sz="4000" dirty="0">
              <a:latin typeface="Arial" pitchFamily="34" charset="0"/>
              <a:cs typeface="Arial" pitchFamily="34" charset="0"/>
            </a:endParaRPr>
          </a:p>
        </p:txBody>
      </p:sp>
      <p:sp>
        <p:nvSpPr>
          <p:cNvPr id="397" name="Rectangle 333"/>
          <p:cNvSpPr>
            <a:spLocks noChangeArrowheads="1"/>
          </p:cNvSpPr>
          <p:nvPr/>
        </p:nvSpPr>
        <p:spPr bwMode="auto">
          <a:xfrm>
            <a:off x="2546503" y="3875066"/>
            <a:ext cx="17678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Thu</a:t>
            </a:r>
            <a:endParaRPr lang="en-US" sz="4000" dirty="0">
              <a:latin typeface="Arial" pitchFamily="34" charset="0"/>
              <a:cs typeface="Arial" pitchFamily="34" charset="0"/>
            </a:endParaRPr>
          </a:p>
        </p:txBody>
      </p:sp>
      <p:sp>
        <p:nvSpPr>
          <p:cNvPr id="398" name="Rectangle 334"/>
          <p:cNvSpPr>
            <a:spLocks noChangeArrowheads="1"/>
          </p:cNvSpPr>
          <p:nvPr/>
        </p:nvSpPr>
        <p:spPr bwMode="auto">
          <a:xfrm>
            <a:off x="2901029" y="3875066"/>
            <a:ext cx="12824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Fri</a:t>
            </a:r>
            <a:endParaRPr lang="en-US" sz="4000" dirty="0">
              <a:latin typeface="Arial" pitchFamily="34" charset="0"/>
              <a:cs typeface="Arial" pitchFamily="34" charset="0"/>
            </a:endParaRPr>
          </a:p>
        </p:txBody>
      </p:sp>
      <p:sp>
        <p:nvSpPr>
          <p:cNvPr id="399" name="Rectangle 335"/>
          <p:cNvSpPr>
            <a:spLocks noChangeArrowheads="1"/>
          </p:cNvSpPr>
          <p:nvPr/>
        </p:nvSpPr>
        <p:spPr bwMode="auto">
          <a:xfrm>
            <a:off x="3250951" y="3875066"/>
            <a:ext cx="1667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Sat</a:t>
            </a:r>
            <a:endParaRPr lang="en-US" sz="4000" dirty="0">
              <a:latin typeface="Arial" pitchFamily="34" charset="0"/>
              <a:cs typeface="Arial" pitchFamily="34" charset="0"/>
            </a:endParaRPr>
          </a:p>
        </p:txBody>
      </p:sp>
      <p:sp>
        <p:nvSpPr>
          <p:cNvPr id="407" name="Rectangle 343"/>
          <p:cNvSpPr>
            <a:spLocks noChangeArrowheads="1"/>
          </p:cNvSpPr>
          <p:nvPr/>
        </p:nvSpPr>
        <p:spPr bwMode="auto">
          <a:xfrm>
            <a:off x="860531" y="3400429"/>
            <a:ext cx="2519132" cy="153888"/>
          </a:xfrm>
          <a:prstGeom prst="rect">
            <a:avLst/>
          </a:prstGeom>
          <a:noFill/>
          <a:ln>
            <a:noFill/>
          </a:ln>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007CC0"/>
                </a:solidFill>
                <a:latin typeface="Arial" panose="020B0604020202020204" pitchFamily="34" charset="0"/>
                <a:cs typeface="Arial" panose="020B0604020202020204" pitchFamily="34" charset="0"/>
              </a:rPr>
              <a:t>        November 	                  2013</a:t>
            </a:r>
            <a:endParaRPr lang="en-US" sz="4000" dirty="0">
              <a:solidFill>
                <a:srgbClr val="007CC0"/>
              </a:solidFill>
              <a:latin typeface="Arial" pitchFamily="34" charset="0"/>
              <a:cs typeface="Arial" pitchFamily="34" charset="0"/>
            </a:endParaRPr>
          </a:p>
        </p:txBody>
      </p:sp>
      <p:sp>
        <p:nvSpPr>
          <p:cNvPr id="409" name="Rectangle 345"/>
          <p:cNvSpPr>
            <a:spLocks noChangeArrowheads="1"/>
          </p:cNvSpPr>
          <p:nvPr/>
        </p:nvSpPr>
        <p:spPr bwMode="auto">
          <a:xfrm>
            <a:off x="696602" y="3377745"/>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SAP-icons" pitchFamily="2" charset="0"/>
              <a:cs typeface="Arial" pitchFamily="34" charset="0"/>
            </a:endParaRPr>
          </a:p>
        </p:txBody>
      </p:sp>
      <p:sp>
        <p:nvSpPr>
          <p:cNvPr id="410" name="Rectangle 346"/>
          <p:cNvSpPr>
            <a:spLocks noChangeArrowheads="1"/>
          </p:cNvSpPr>
          <p:nvPr/>
        </p:nvSpPr>
        <p:spPr bwMode="auto">
          <a:xfrm>
            <a:off x="3393738" y="3391624"/>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Arial" pitchFamily="34" charset="0"/>
              <a:cs typeface="Arial" pitchFamily="34" charset="0"/>
            </a:endParaRPr>
          </a:p>
        </p:txBody>
      </p:sp>
      <p:sp>
        <p:nvSpPr>
          <p:cNvPr id="206" name="Rectangle 245"/>
          <p:cNvSpPr>
            <a:spLocks noChangeArrowheads="1"/>
          </p:cNvSpPr>
          <p:nvPr/>
        </p:nvSpPr>
        <p:spPr bwMode="auto">
          <a:xfrm>
            <a:off x="671503" y="413088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27</a:t>
            </a:r>
          </a:p>
        </p:txBody>
      </p:sp>
      <p:sp>
        <p:nvSpPr>
          <p:cNvPr id="207" name="Rectangle 252"/>
          <p:cNvSpPr>
            <a:spLocks noChangeArrowheads="1"/>
          </p:cNvSpPr>
          <p:nvPr/>
        </p:nvSpPr>
        <p:spPr bwMode="auto">
          <a:xfrm>
            <a:off x="671503" y="455907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28</a:t>
            </a:r>
            <a:endParaRPr lang="en-US" sz="4000" dirty="0">
              <a:solidFill>
                <a:srgbClr val="666666"/>
              </a:solidFill>
              <a:latin typeface="Arial" panose="020B0604020202020204" pitchFamily="34" charset="0"/>
              <a:ea typeface="Open Sans Semibold" pitchFamily="34" charset="0"/>
              <a:cs typeface="Arial" panose="020B0604020202020204" pitchFamily="34" charset="0"/>
            </a:endParaRPr>
          </a:p>
        </p:txBody>
      </p:sp>
      <p:sp>
        <p:nvSpPr>
          <p:cNvPr id="411" name="Rectangle 259"/>
          <p:cNvSpPr>
            <a:spLocks noChangeArrowheads="1"/>
          </p:cNvSpPr>
          <p:nvPr/>
        </p:nvSpPr>
        <p:spPr bwMode="auto">
          <a:xfrm>
            <a:off x="671503" y="499648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29</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2" name="Rectangle 266"/>
          <p:cNvSpPr>
            <a:spLocks noChangeArrowheads="1"/>
          </p:cNvSpPr>
          <p:nvPr/>
        </p:nvSpPr>
        <p:spPr bwMode="auto">
          <a:xfrm>
            <a:off x="671503" y="542467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30</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3" name="Rectangle 273"/>
          <p:cNvSpPr>
            <a:spLocks noChangeArrowheads="1"/>
          </p:cNvSpPr>
          <p:nvPr/>
        </p:nvSpPr>
        <p:spPr bwMode="auto">
          <a:xfrm>
            <a:off x="671503" y="584826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4" name="Rectangle 280"/>
          <p:cNvSpPr>
            <a:spLocks noChangeArrowheads="1"/>
          </p:cNvSpPr>
          <p:nvPr/>
        </p:nvSpPr>
        <p:spPr bwMode="auto">
          <a:xfrm>
            <a:off x="669090" y="6276456"/>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32</a:t>
            </a:r>
          </a:p>
        </p:txBody>
      </p:sp>
      <p:sp>
        <p:nvSpPr>
          <p:cNvPr id="118" name="TextBox 117"/>
          <p:cNvSpPr txBox="1"/>
          <p:nvPr/>
        </p:nvSpPr>
        <p:spPr>
          <a:xfrm>
            <a:off x="735274" y="174501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19" name="Rectangle 118"/>
          <p:cNvSpPr/>
          <p:nvPr/>
        </p:nvSpPr>
        <p:spPr>
          <a:xfrm>
            <a:off x="639850" y="166216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0" name="Rectangle 119"/>
          <p:cNvSpPr/>
          <p:nvPr/>
        </p:nvSpPr>
        <p:spPr>
          <a:xfrm>
            <a:off x="4093326" y="163681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1" name="TextBox 120"/>
          <p:cNvSpPr txBox="1"/>
          <p:nvPr/>
        </p:nvSpPr>
        <p:spPr>
          <a:xfrm>
            <a:off x="714180" y="295222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22" name="Rectangle 121"/>
          <p:cNvSpPr/>
          <p:nvPr/>
        </p:nvSpPr>
        <p:spPr>
          <a:xfrm>
            <a:off x="618756" y="286937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3" name="Rectangle 122"/>
          <p:cNvSpPr/>
          <p:nvPr/>
        </p:nvSpPr>
        <p:spPr>
          <a:xfrm>
            <a:off x="4072232" y="284402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4" name="Rectangle 123"/>
          <p:cNvSpPr/>
          <p:nvPr/>
        </p:nvSpPr>
        <p:spPr>
          <a:xfrm>
            <a:off x="603759" y="3247705"/>
            <a:ext cx="3143711" cy="3324038"/>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dirty="0"/>
          </a:p>
        </p:txBody>
      </p:sp>
    </p:spTree>
    <p:extLst>
      <p:ext uri="{BB962C8B-B14F-4D97-AF65-F5344CB8AC3E}">
        <p14:creationId xmlns:p14="http://schemas.microsoft.com/office/powerpoint/2010/main" val="1766777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Sharing</a:t>
            </a:r>
          </a:p>
        </p:txBody>
      </p:sp>
      <p:grpSp>
        <p:nvGrpSpPr>
          <p:cNvPr id="4" name="Group 3"/>
          <p:cNvGrpSpPr/>
          <p:nvPr/>
        </p:nvGrpSpPr>
        <p:grpSpPr>
          <a:xfrm>
            <a:off x="7699206" y="5780363"/>
            <a:ext cx="465312" cy="423863"/>
            <a:chOff x="4318456" y="4083466"/>
            <a:chExt cx="465312" cy="423863"/>
          </a:xfrm>
        </p:grpSpPr>
        <p:sp>
          <p:nvSpPr>
            <p:cNvPr id="5" name="Rectangle 4"/>
            <p:cNvSpPr/>
            <p:nvPr/>
          </p:nvSpPr>
          <p:spPr>
            <a:xfrm>
              <a:off x="4318456" y="4083466"/>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86148" y="4176288"/>
              <a:ext cx="329932"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7" name="Group 6"/>
          <p:cNvGrpSpPr/>
          <p:nvPr/>
        </p:nvGrpSpPr>
        <p:grpSpPr>
          <a:xfrm>
            <a:off x="6440076" y="3918149"/>
            <a:ext cx="1662523" cy="1884082"/>
            <a:chOff x="5803200" y="4166879"/>
            <a:chExt cx="1333978" cy="1884082"/>
          </a:xfrm>
        </p:grpSpPr>
        <p:sp>
          <p:nvSpPr>
            <p:cNvPr id="8" name="Rectangle 7"/>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Send Email</a:t>
              </a:r>
            </a:p>
          </p:txBody>
        </p:sp>
        <p:sp>
          <p:nvSpPr>
            <p:cNvPr id="9" name="Rectangle 8"/>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10" name="Rectangle 9"/>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p>
          </p:txBody>
        </p:sp>
        <p:cxnSp>
          <p:nvCxnSpPr>
            <p:cNvPr id="12" name="Straight Connector 11"/>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lowchart: Merge 26"/>
            <p:cNvSpPr/>
            <p:nvPr/>
          </p:nvSpPr>
          <p:spPr bwMode="gray">
            <a:xfrm>
              <a:off x="6863083" y="5875808"/>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cxnSp>
          <p:nvCxnSpPr>
            <p:cNvPr id="14" name="Straight Connector 13"/>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18" name="Rectangle 17"/>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p>
          </p:txBody>
        </p:sp>
        <p:cxnSp>
          <p:nvCxnSpPr>
            <p:cNvPr id="19" name="Straight Connector 18"/>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6491788" y="3945653"/>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3" name="Rectangle 2"/>
          <p:cNvSpPr/>
          <p:nvPr/>
        </p:nvSpPr>
        <p:spPr>
          <a:xfrm>
            <a:off x="6485576" y="4404054"/>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22" name="Rectangle 21"/>
          <p:cNvSpPr/>
          <p:nvPr/>
        </p:nvSpPr>
        <p:spPr>
          <a:xfrm>
            <a:off x="6485576" y="4810454"/>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1388269"/>
            <a:ext cx="2857500" cy="5072063"/>
          </a:xfrm>
          <a:prstGeom prst="rect">
            <a:avLst/>
          </a:prstGeom>
        </p:spPr>
      </p:pic>
      <p:sp>
        <p:nvSpPr>
          <p:cNvPr id="26" name="Rectangle 25"/>
          <p:cNvSpPr/>
          <p:nvPr/>
        </p:nvSpPr>
        <p:spPr bwMode="gray">
          <a:xfrm>
            <a:off x="1141412" y="5477797"/>
            <a:ext cx="2860676" cy="982535"/>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0" name="TextBox 29"/>
          <p:cNvSpPr txBox="1"/>
          <p:nvPr/>
        </p:nvSpPr>
        <p:spPr>
          <a:xfrm>
            <a:off x="3122613" y="623351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31" name="TextBox 30"/>
          <p:cNvSpPr txBox="1"/>
          <p:nvPr/>
        </p:nvSpPr>
        <p:spPr>
          <a:xfrm>
            <a:off x="1266437" y="623351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sp>
        <p:nvSpPr>
          <p:cNvPr id="39" name="Rectangle 38"/>
          <p:cNvSpPr/>
          <p:nvPr/>
        </p:nvSpPr>
        <p:spPr bwMode="gray">
          <a:xfrm>
            <a:off x="1137603" y="3255572"/>
            <a:ext cx="2860676" cy="120808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0" name="TextBox 39"/>
          <p:cNvSpPr txBox="1"/>
          <p:nvPr/>
        </p:nvSpPr>
        <p:spPr>
          <a:xfrm>
            <a:off x="1262627" y="3459137"/>
            <a:ext cx="1617376" cy="391988"/>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Emmett</a:t>
            </a:r>
          </a:p>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Brown</a:t>
            </a:r>
          </a:p>
        </p:txBody>
      </p:sp>
      <p:sp>
        <p:nvSpPr>
          <p:cNvPr id="41" name="TextBox 40"/>
          <p:cNvSpPr txBox="1"/>
          <p:nvPr/>
        </p:nvSpPr>
        <p:spPr>
          <a:xfrm>
            <a:off x="2243390" y="3390978"/>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42" name="TextBox 41"/>
          <p:cNvSpPr txBox="1"/>
          <p:nvPr/>
        </p:nvSpPr>
        <p:spPr>
          <a:xfrm>
            <a:off x="3454084" y="366080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43" name="TextBox 42"/>
          <p:cNvSpPr txBox="1"/>
          <p:nvPr/>
        </p:nvSpPr>
        <p:spPr>
          <a:xfrm>
            <a:off x="3118804" y="401129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1 day ago</a:t>
            </a:r>
          </a:p>
        </p:txBody>
      </p:sp>
      <p:sp>
        <p:nvSpPr>
          <p:cNvPr id="44" name="TextBox 43"/>
          <p:cNvSpPr txBox="1"/>
          <p:nvPr/>
        </p:nvSpPr>
        <p:spPr>
          <a:xfrm>
            <a:off x="1262627" y="4011291"/>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3 Items</a:t>
            </a:r>
          </a:p>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McFly</a:t>
            </a:r>
          </a:p>
        </p:txBody>
      </p:sp>
      <p:sp>
        <p:nvSpPr>
          <p:cNvPr id="46" name="Rectangle 45"/>
          <p:cNvSpPr/>
          <p:nvPr/>
        </p:nvSpPr>
        <p:spPr bwMode="gray">
          <a:xfrm>
            <a:off x="1137603" y="2242111"/>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7" name="TextBox 46"/>
          <p:cNvSpPr txBox="1"/>
          <p:nvPr/>
        </p:nvSpPr>
        <p:spPr>
          <a:xfrm>
            <a:off x="1262628" y="2445677"/>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Tony Stark</a:t>
            </a:r>
          </a:p>
        </p:txBody>
      </p:sp>
      <p:sp>
        <p:nvSpPr>
          <p:cNvPr id="48" name="TextBox 47"/>
          <p:cNvSpPr txBox="1"/>
          <p:nvPr/>
        </p:nvSpPr>
        <p:spPr>
          <a:xfrm>
            <a:off x="2560323" y="237751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49" name="TextBox 48"/>
          <p:cNvSpPr txBox="1"/>
          <p:nvPr/>
        </p:nvSpPr>
        <p:spPr>
          <a:xfrm>
            <a:off x="3454084" y="264734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50" name="TextBox 49"/>
          <p:cNvSpPr txBox="1"/>
          <p:nvPr/>
        </p:nvSpPr>
        <p:spPr>
          <a:xfrm>
            <a:off x="3118804" y="299783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51" name="TextBox 50"/>
          <p:cNvSpPr txBox="1"/>
          <p:nvPr/>
        </p:nvSpPr>
        <p:spPr>
          <a:xfrm>
            <a:off x="1262628" y="299783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52" name="Straight Connector 51"/>
          <p:cNvCxnSpPr/>
          <p:nvPr/>
        </p:nvCxnSpPr>
        <p:spPr>
          <a:xfrm>
            <a:off x="1137603" y="325557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139507" y="1818249"/>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54" name="Straight Connector 53"/>
          <p:cNvCxnSpPr/>
          <p:nvPr/>
        </p:nvCxnSpPr>
        <p:spPr>
          <a:xfrm>
            <a:off x="1139507" y="224211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568701" y="1895713"/>
            <a:ext cx="431481"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56" name="TextBox 55"/>
          <p:cNvSpPr txBox="1"/>
          <p:nvPr/>
        </p:nvSpPr>
        <p:spPr>
          <a:xfrm>
            <a:off x="1255004" y="1962611"/>
            <a:ext cx="11908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anose="020B0706030804020204" pitchFamily="34" charset="0"/>
                <a:cs typeface="Arial" panose="020B0604020202020204" pitchFamily="34" charset="0"/>
              </a:rPr>
              <a:t>Search</a:t>
            </a:r>
          </a:p>
        </p:txBody>
      </p:sp>
      <p:cxnSp>
        <p:nvCxnSpPr>
          <p:cNvPr id="57" name="Straight Connector 56"/>
          <p:cNvCxnSpPr/>
          <p:nvPr/>
        </p:nvCxnSpPr>
        <p:spPr>
          <a:xfrm>
            <a:off x="3568700" y="1818249"/>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27603" y="1385190"/>
            <a:ext cx="2871307" cy="433060"/>
            <a:chOff x="1127602" y="889890"/>
            <a:chExt cx="2871307" cy="433060"/>
          </a:xfrm>
        </p:grpSpPr>
        <p:sp>
          <p:nvSpPr>
            <p:cNvPr id="59" name="Rectangle 5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629320" y="1033925"/>
              <a:ext cx="2256204" cy="153888"/>
            </a:xfrm>
            <a:prstGeom prst="rect">
              <a:avLst/>
            </a:prstGeom>
            <a:noFill/>
          </p:spPr>
          <p:txBody>
            <a:bodyPr wrap="square" lIns="0" tIns="0" rIns="0" bIns="0" rtlCol="0">
              <a:spAutoFit/>
            </a:bodyPr>
            <a:lstStyle/>
            <a:p>
              <a:pPr lvl="0" algn="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Lorem Ipsum</a:t>
              </a:r>
              <a:endParaRPr lang="en-US" sz="4400" dirty="0">
                <a:solidFill>
                  <a:srgbClr val="444444"/>
                </a:solidFill>
                <a:latin typeface="SAP-icons" pitchFamily="2" charset="0"/>
                <a:cs typeface="Arial" pitchFamily="34" charset="0"/>
              </a:endParaRPr>
            </a:p>
          </p:txBody>
        </p:sp>
        <p:sp>
          <p:nvSpPr>
            <p:cNvPr id="62" name="TextBox 61"/>
            <p:cNvSpPr txBox="1"/>
            <p:nvPr/>
          </p:nvSpPr>
          <p:spPr>
            <a:xfrm>
              <a:off x="1127602" y="1012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63" name="Straight Connector 62"/>
            <p:cNvCxnSpPr/>
            <p:nvPr/>
          </p:nvCxnSpPr>
          <p:spPr>
            <a:xfrm>
              <a:off x="1552925"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062552"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1135063" y="6036468"/>
            <a:ext cx="2872029" cy="423864"/>
            <a:chOff x="5144258" y="5541167"/>
            <a:chExt cx="2872029" cy="423864"/>
          </a:xfrm>
        </p:grpSpPr>
        <p:sp>
          <p:nvSpPr>
            <p:cNvPr id="67" name="Rectangle 6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9" name="Straight Connector 68"/>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bwMode="gray">
          <a:xfrm>
            <a:off x="1138531" y="1375385"/>
            <a:ext cx="2864486" cy="5071181"/>
          </a:xfrm>
          <a:prstGeom prst="rect">
            <a:avLst/>
          </a:prstGeom>
          <a:solidFill>
            <a:schemeClr val="tx1">
              <a:alpha val="68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 name="TextBox 26"/>
          <p:cNvSpPr txBox="1"/>
          <p:nvPr/>
        </p:nvSpPr>
        <p:spPr>
          <a:xfrm>
            <a:off x="1253736" y="5706762"/>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Milton Waddams</a:t>
            </a:r>
          </a:p>
        </p:txBody>
      </p:sp>
      <p:sp>
        <p:nvSpPr>
          <p:cNvPr id="28" name="TextBox 27"/>
          <p:cNvSpPr txBox="1"/>
          <p:nvPr/>
        </p:nvSpPr>
        <p:spPr>
          <a:xfrm>
            <a:off x="2551432" y="563860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29" name="TextBox 28"/>
          <p:cNvSpPr txBox="1"/>
          <p:nvPr/>
        </p:nvSpPr>
        <p:spPr>
          <a:xfrm>
            <a:off x="3445193" y="590842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2" name="Rectangle 31"/>
          <p:cNvSpPr/>
          <p:nvPr/>
        </p:nvSpPr>
        <p:spPr bwMode="gray">
          <a:xfrm>
            <a:off x="1128712" y="4489737"/>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3" name="TextBox 32"/>
          <p:cNvSpPr txBox="1"/>
          <p:nvPr/>
        </p:nvSpPr>
        <p:spPr>
          <a:xfrm>
            <a:off x="1253737" y="4693303"/>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Bill Lumbergh</a:t>
            </a:r>
          </a:p>
        </p:txBody>
      </p:sp>
      <p:sp>
        <p:nvSpPr>
          <p:cNvPr id="34" name="TextBox 33"/>
          <p:cNvSpPr txBox="1"/>
          <p:nvPr/>
        </p:nvSpPr>
        <p:spPr>
          <a:xfrm>
            <a:off x="2551432" y="462514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35" name="TextBox 34"/>
          <p:cNvSpPr txBox="1"/>
          <p:nvPr/>
        </p:nvSpPr>
        <p:spPr>
          <a:xfrm>
            <a:off x="3445193" y="489496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6" name="TextBox 35"/>
          <p:cNvSpPr txBox="1"/>
          <p:nvPr/>
        </p:nvSpPr>
        <p:spPr>
          <a:xfrm>
            <a:off x="3109913" y="524545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7" name="TextBox 36"/>
          <p:cNvSpPr txBox="1"/>
          <p:nvPr/>
        </p:nvSpPr>
        <p:spPr>
          <a:xfrm>
            <a:off x="1253737" y="524545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8" name="Straight Connector 37"/>
          <p:cNvCxnSpPr/>
          <p:nvPr/>
        </p:nvCxnSpPr>
        <p:spPr>
          <a:xfrm>
            <a:off x="1128712" y="550319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4904" y="4489052"/>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1131476" y="4347130"/>
            <a:ext cx="2857752" cy="1708929"/>
            <a:chOff x="5803200" y="4166879"/>
            <a:chExt cx="1328737" cy="1708929"/>
          </a:xfrm>
        </p:grpSpPr>
        <p:sp>
          <p:nvSpPr>
            <p:cNvPr id="71" name="Rectangle 70"/>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Send Email</a:t>
              </a:r>
            </a:p>
          </p:txBody>
        </p:sp>
        <p:sp>
          <p:nvSpPr>
            <p:cNvPr id="72" name="Rectangle 71"/>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73" name="Rectangle 72"/>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4" name="Rectangle 73"/>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p>
          </p:txBody>
        </p:sp>
        <p:cxnSp>
          <p:nvCxnSpPr>
            <p:cNvPr id="75" name="Straight Connector 74"/>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79" name="Rectangle 78"/>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p>
          </p:txBody>
        </p:sp>
        <p:cxnSp>
          <p:nvCxnSpPr>
            <p:cNvPr id="80" name="Straight Connector 79"/>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Rectangle 81"/>
          <p:cNvSpPr/>
          <p:nvPr/>
        </p:nvSpPr>
        <p:spPr>
          <a:xfrm>
            <a:off x="1132388" y="4387334"/>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3" name="Rectangle 82"/>
          <p:cNvSpPr/>
          <p:nvPr/>
        </p:nvSpPr>
        <p:spPr>
          <a:xfrm>
            <a:off x="1126176" y="4845735"/>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4" name="Rectangle 83"/>
          <p:cNvSpPr/>
          <p:nvPr/>
        </p:nvSpPr>
        <p:spPr>
          <a:xfrm>
            <a:off x="1126176" y="5252135"/>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sp>
        <p:nvSpPr>
          <p:cNvPr id="85" name="Rectangle 84"/>
          <p:cNvSpPr/>
          <p:nvPr/>
        </p:nvSpPr>
        <p:spPr>
          <a:xfrm>
            <a:off x="1127566" y="6067495"/>
            <a:ext cx="2872934" cy="371405"/>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87" name="Text Placeholder 2"/>
          <p:cNvSpPr>
            <a:spLocks noGrp="1"/>
          </p:cNvSpPr>
          <p:nvPr>
            <p:ph type="body" sz="quarter" idx="10"/>
          </p:nvPr>
        </p:nvSpPr>
        <p:spPr>
          <a:xfrm>
            <a:off x="324003" y="1690690"/>
            <a:ext cx="8494713" cy="4433532"/>
          </a:xfrm>
        </p:spPr>
        <p:txBody>
          <a:bodyPr/>
          <a:lstStyle/>
          <a:p>
            <a:r>
              <a:rPr lang="en-US" dirty="0">
                <a:solidFill>
                  <a:srgbClr val="006CA7"/>
                </a:solidFill>
                <a:latin typeface="BentonSans Light" panose="02000503000000020004" pitchFamily="2" charset="0"/>
              </a:rPr>
              <a:t>Phone</a:t>
            </a:r>
          </a:p>
          <a:p>
            <a:r>
              <a:rPr lang="en-US" kern="0" dirty="0">
                <a:solidFill>
                  <a:srgbClr val="006CA7"/>
                </a:solidFill>
                <a:ea typeface="Arial Unicode MS" pitchFamily="34" charset="-128"/>
                <a:cs typeface="Arial Unicode MS" pitchFamily="34" charset="-128"/>
              </a:rPr>
              <a:t>							</a:t>
            </a:r>
          </a:p>
          <a:p>
            <a:r>
              <a:rPr lang="en-US" kern="0" dirty="0">
                <a:solidFill>
                  <a:srgbClr val="006CA7"/>
                </a:solidFill>
                <a:ea typeface="Arial Unicode MS" pitchFamily="34" charset="-128"/>
                <a:cs typeface="Arial Unicode MS" pitchFamily="34" charset="-128"/>
              </a:rPr>
              <a:t>															      </a:t>
            </a:r>
          </a:p>
          <a:p>
            <a:r>
              <a:rPr lang="en-US" kern="0" dirty="0">
                <a:solidFill>
                  <a:srgbClr val="006CA7"/>
                </a:solidFill>
                <a:latin typeface="BentonSans Light"/>
                <a:ea typeface="Arial Unicode MS" pitchFamily="34" charset="-128"/>
                <a:cs typeface="BentonSans Light"/>
              </a:rPr>
              <a:t>                                                                                                                                   </a:t>
            </a:r>
            <a:r>
              <a:rPr lang="en-US" kern="0" dirty="0" err="1">
                <a:solidFill>
                  <a:srgbClr val="006CA7"/>
                </a:solidFill>
                <a:latin typeface="BentonSans Light"/>
                <a:ea typeface="Arial Unicode MS" pitchFamily="34" charset="-128"/>
                <a:cs typeface="BentonSans Light"/>
              </a:rPr>
              <a:t>iPad</a:t>
            </a:r>
            <a:r>
              <a:rPr lang="en-US" kern="0" dirty="0">
                <a:solidFill>
                  <a:srgbClr val="006CA7"/>
                </a:solidFill>
                <a:latin typeface="BentonSans Light"/>
                <a:ea typeface="Arial Unicode MS" pitchFamily="34" charset="-128"/>
                <a:cs typeface="BentonSans Light"/>
              </a:rPr>
              <a:t> &amp; Desktop</a:t>
            </a:r>
          </a:p>
        </p:txBody>
      </p:sp>
    </p:spTree>
    <p:extLst>
      <p:ext uri="{BB962C8B-B14F-4D97-AF65-F5344CB8AC3E}">
        <p14:creationId xmlns:p14="http://schemas.microsoft.com/office/powerpoint/2010/main" val="27791155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grpSp>
        <p:nvGrpSpPr>
          <p:cNvPr id="19" name="Group 18"/>
          <p:cNvGrpSpPr/>
          <p:nvPr/>
        </p:nvGrpSpPr>
        <p:grpSpPr>
          <a:xfrm>
            <a:off x="348016" y="4968407"/>
            <a:ext cx="6283324" cy="1193919"/>
            <a:chOff x="2860676" y="4625552"/>
            <a:chExt cx="6283324" cy="1193919"/>
          </a:xfrm>
        </p:grpSpPr>
        <p:sp>
          <p:nvSpPr>
            <p:cNvPr id="20" name="Rectangle 1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gray">
          <a:xfrm>
            <a:off x="2095933" y="5169987"/>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solidFill>
                  <a:srgbClr val="000000"/>
                </a:solidFill>
                <a:latin typeface="BentonSans Light"/>
                <a:ea typeface="Arial Unicode MS" pitchFamily="34" charset="-128"/>
                <a:cs typeface="BentonSans Light"/>
              </a:rPr>
              <a:t>Container can be filled with any content </a:t>
            </a:r>
          </a:p>
        </p:txBody>
      </p:sp>
      <p:grpSp>
        <p:nvGrpSpPr>
          <p:cNvPr id="39" name="Group 38"/>
          <p:cNvGrpSpPr/>
          <p:nvPr/>
        </p:nvGrpSpPr>
        <p:grpSpPr>
          <a:xfrm>
            <a:off x="631141" y="1690881"/>
            <a:ext cx="1857567" cy="421200"/>
            <a:chOff x="6507602" y="1352802"/>
            <a:chExt cx="1857567" cy="421200"/>
          </a:xfrm>
        </p:grpSpPr>
        <p:sp>
          <p:nvSpPr>
            <p:cNvPr id="40" name="Oval 3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7223570"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7943969"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grpSp>
        <p:nvGrpSpPr>
          <p:cNvPr id="5" name="Group 4"/>
          <p:cNvGrpSpPr/>
          <p:nvPr/>
        </p:nvGrpSpPr>
        <p:grpSpPr>
          <a:xfrm>
            <a:off x="631140" y="4353184"/>
            <a:ext cx="2577966" cy="454472"/>
            <a:chOff x="3822015" y="4062716"/>
            <a:chExt cx="2577966" cy="454472"/>
          </a:xfrm>
        </p:grpSpPr>
        <p:sp>
          <p:nvSpPr>
            <p:cNvPr id="53" name="Oval 52"/>
            <p:cNvSpPr/>
            <p:nvPr/>
          </p:nvSpPr>
          <p:spPr bwMode="gray">
            <a:xfrm>
              <a:off x="3822015" y="4095988"/>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4" name="TextBox 53"/>
            <p:cNvSpPr txBox="1"/>
            <p:nvPr/>
          </p:nvSpPr>
          <p:spPr>
            <a:xfrm>
              <a:off x="4964071"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1701</a:t>
              </a:r>
            </a:p>
          </p:txBody>
        </p:sp>
        <p:sp>
          <p:nvSpPr>
            <p:cNvPr id="55" name="Oval 54"/>
            <p:cNvSpPr/>
            <p:nvPr/>
          </p:nvSpPr>
          <p:spPr bwMode="gray">
            <a:xfrm>
              <a:off x="4537983"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7" name="Oval 56"/>
            <p:cNvSpPr/>
            <p:nvPr/>
          </p:nvSpPr>
          <p:spPr bwMode="gray">
            <a:xfrm>
              <a:off x="5258382"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5978781"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0" name="TextBox 59"/>
            <p:cNvSpPr txBox="1"/>
            <p:nvPr/>
          </p:nvSpPr>
          <p:spPr>
            <a:xfrm>
              <a:off x="5679582"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grpSp>
      <p:sp>
        <p:nvSpPr>
          <p:cNvPr id="24" name="Rectangle 23"/>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5" name="Rectangle 24"/>
          <p:cNvSpPr/>
          <p:nvPr/>
        </p:nvSpPr>
        <p:spPr>
          <a:xfrm>
            <a:off x="628227" y="4959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0617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454308"/>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0" name="Oval 39"/>
          <p:cNvSpPr/>
          <p:nvPr/>
        </p:nvSpPr>
        <p:spPr bwMode="gray">
          <a:xfrm>
            <a:off x="631141" y="1688782"/>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14233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22199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7" name="Oval 26"/>
          <p:cNvSpPr/>
          <p:nvPr/>
        </p:nvSpPr>
        <p:spPr bwMode="gray">
          <a:xfrm>
            <a:off x="3016506"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9" name="Oval 28"/>
          <p:cNvSpPr/>
          <p:nvPr/>
        </p:nvSpPr>
        <p:spPr bwMode="gray">
          <a:xfrm>
            <a:off x="3813106" y="1688782"/>
            <a:ext cx="421200" cy="421200"/>
          </a:xfrm>
          <a:prstGeom prst="ellipse">
            <a:avLst/>
          </a:prstGeom>
          <a:solidFill>
            <a:schemeClr val="bg1"/>
          </a:solidFill>
          <a:ln w="12700" algn="ctr">
            <a:solidFill>
              <a:srgbClr val="D1490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32" name="TextBox 31"/>
          <p:cNvSpPr txBox="1"/>
          <p:nvPr/>
        </p:nvSpPr>
        <p:spPr>
          <a:xfrm>
            <a:off x="495300"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Info</a:t>
            </a:r>
          </a:p>
        </p:txBody>
      </p:sp>
      <p:sp>
        <p:nvSpPr>
          <p:cNvPr id="33" name="TextBox 32"/>
          <p:cNvSpPr txBox="1"/>
          <p:nvPr/>
        </p:nvSpPr>
        <p:spPr>
          <a:xfrm>
            <a:off x="1287468"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Notes</a:t>
            </a:r>
          </a:p>
        </p:txBody>
      </p:sp>
      <p:sp>
        <p:nvSpPr>
          <p:cNvPr id="34" name="TextBox 33"/>
          <p:cNvSpPr txBox="1"/>
          <p:nvPr/>
        </p:nvSpPr>
        <p:spPr>
          <a:xfrm>
            <a:off x="2084067"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Approvals</a:t>
            </a:r>
          </a:p>
        </p:txBody>
      </p:sp>
      <p:sp>
        <p:nvSpPr>
          <p:cNvPr id="35" name="TextBox 34"/>
          <p:cNvSpPr txBox="1"/>
          <p:nvPr/>
        </p:nvSpPr>
        <p:spPr>
          <a:xfrm>
            <a:off x="2880666"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Attachments</a:t>
            </a:r>
          </a:p>
        </p:txBody>
      </p:sp>
      <p:sp>
        <p:nvSpPr>
          <p:cNvPr id="37" name="Oval 36"/>
          <p:cNvSpPr/>
          <p:nvPr/>
        </p:nvSpPr>
        <p:spPr bwMode="gray">
          <a:xfrm>
            <a:off x="5406303"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38" name="Oval 37"/>
          <p:cNvSpPr/>
          <p:nvPr/>
        </p:nvSpPr>
        <p:spPr bwMode="gray">
          <a:xfrm>
            <a:off x="4609704"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3" name="TextBox 42"/>
          <p:cNvSpPr txBox="1"/>
          <p:nvPr/>
        </p:nvSpPr>
        <p:spPr>
          <a:xfrm>
            <a:off x="3677265"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Lorem Ipsum</a:t>
            </a:r>
          </a:p>
        </p:txBody>
      </p:sp>
      <p:sp>
        <p:nvSpPr>
          <p:cNvPr id="45" name="TextBox 44"/>
          <p:cNvSpPr txBox="1"/>
          <p:nvPr/>
        </p:nvSpPr>
        <p:spPr>
          <a:xfrm>
            <a:off x="4473864"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Babies</a:t>
            </a:r>
          </a:p>
        </p:txBody>
      </p:sp>
      <p:sp>
        <p:nvSpPr>
          <p:cNvPr id="46" name="TextBox 45"/>
          <p:cNvSpPr txBox="1"/>
          <p:nvPr/>
        </p:nvSpPr>
        <p:spPr>
          <a:xfrm>
            <a:off x="5270463"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Doner Kebab</a:t>
            </a:r>
          </a:p>
        </p:txBody>
      </p:sp>
      <p:sp>
        <p:nvSpPr>
          <p:cNvPr id="84" name="Rectangular Callout 83"/>
          <p:cNvSpPr/>
          <p:nvPr/>
        </p:nvSpPr>
        <p:spPr bwMode="gray">
          <a:xfrm>
            <a:off x="6905625" y="1919832"/>
            <a:ext cx="2000250" cy="1979068"/>
          </a:xfrm>
          <a:prstGeom prst="wedgeRectCallout">
            <a:avLst>
              <a:gd name="adj1" fmla="val -60714"/>
              <a:gd name="adj2" fmla="val -33405"/>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Light"/>
                <a:ea typeface="Arial Unicode MS" pitchFamily="34" charset="-128"/>
                <a:cs typeface="BentonSans Light"/>
              </a:rPr>
              <a:t>The use of labels is optional. Please mind to either use labels for ALL or NONE of the tabs.</a:t>
            </a:r>
          </a:p>
        </p:txBody>
      </p:sp>
      <p:sp>
        <p:nvSpPr>
          <p:cNvPr id="23" name="Rectangle 22"/>
          <p:cNvSpPr/>
          <p:nvPr/>
        </p:nvSpPr>
        <p:spPr>
          <a:xfrm>
            <a:off x="602827" y="24321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4" name="Rectangle 23"/>
          <p:cNvSpPr/>
          <p:nvPr/>
        </p:nvSpPr>
        <p:spPr bwMode="gray">
          <a:xfrm>
            <a:off x="2095933" y="26077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Tree>
    <p:extLst>
      <p:ext uri="{BB962C8B-B14F-4D97-AF65-F5344CB8AC3E}">
        <p14:creationId xmlns:p14="http://schemas.microsoft.com/office/powerpoint/2010/main" val="7572450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29940" y="1675642"/>
            <a:ext cx="3617208" cy="421200"/>
            <a:chOff x="530879" y="2504083"/>
            <a:chExt cx="3617208" cy="421200"/>
          </a:xfrm>
        </p:grpSpPr>
        <p:sp>
          <p:nvSpPr>
            <p:cNvPr id="43" name="Oval 42"/>
            <p:cNvSpPr/>
            <p:nvPr/>
          </p:nvSpPr>
          <p:spPr bwMode="gray">
            <a:xfrm>
              <a:off x="530879" y="2504083"/>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5" name="TextBox 44"/>
            <p:cNvSpPr txBox="1"/>
            <p:nvPr/>
          </p:nvSpPr>
          <p:spPr>
            <a:xfrm>
              <a:off x="10041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Ordered</a:t>
              </a:r>
            </a:p>
          </p:txBody>
        </p:sp>
        <p:sp>
          <p:nvSpPr>
            <p:cNvPr id="46" name="TextBox 45"/>
            <p:cNvSpPr txBox="1"/>
            <p:nvPr/>
          </p:nvSpPr>
          <p:spPr>
            <a:xfrm>
              <a:off x="10041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42 of 42</a:t>
              </a:r>
            </a:p>
          </p:txBody>
        </p:sp>
        <p:sp>
          <p:nvSpPr>
            <p:cNvPr id="47" name="Rectangle 46"/>
            <p:cNvSpPr/>
            <p:nvPr/>
          </p:nvSpPr>
          <p:spPr bwMode="gray">
            <a:xfrm>
              <a:off x="142167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48" name="Oval 47"/>
            <p:cNvSpPr/>
            <p:nvPr/>
          </p:nvSpPr>
          <p:spPr bwMode="gray">
            <a:xfrm>
              <a:off x="175725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8" name="TextBox 57"/>
            <p:cNvSpPr txBox="1"/>
            <p:nvPr/>
          </p:nvSpPr>
          <p:spPr>
            <a:xfrm>
              <a:off x="223048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Shipped</a:t>
              </a:r>
            </a:p>
          </p:txBody>
        </p:sp>
        <p:sp>
          <p:nvSpPr>
            <p:cNvPr id="61" name="TextBox 60"/>
            <p:cNvSpPr txBox="1"/>
            <p:nvPr/>
          </p:nvSpPr>
          <p:spPr>
            <a:xfrm>
              <a:off x="223048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19 of 42</a:t>
              </a:r>
            </a:p>
          </p:txBody>
        </p:sp>
        <p:sp>
          <p:nvSpPr>
            <p:cNvPr id="62" name="Rectangle 61"/>
            <p:cNvSpPr/>
            <p:nvPr/>
          </p:nvSpPr>
          <p:spPr bwMode="gray">
            <a:xfrm>
              <a:off x="264639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63" name="Oval 62"/>
            <p:cNvSpPr/>
            <p:nvPr/>
          </p:nvSpPr>
          <p:spPr bwMode="gray">
            <a:xfrm>
              <a:off x="298197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4" name="TextBox 63"/>
            <p:cNvSpPr txBox="1"/>
            <p:nvPr/>
          </p:nvSpPr>
          <p:spPr>
            <a:xfrm>
              <a:off x="34552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Delivered</a:t>
              </a:r>
            </a:p>
          </p:txBody>
        </p:sp>
        <p:sp>
          <p:nvSpPr>
            <p:cNvPr id="65" name="TextBox 64"/>
            <p:cNvSpPr txBox="1"/>
            <p:nvPr/>
          </p:nvSpPr>
          <p:spPr>
            <a:xfrm>
              <a:off x="34552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of 42</a:t>
              </a:r>
            </a:p>
          </p:txBody>
        </p:sp>
      </p:grpSp>
      <p:sp>
        <p:nvSpPr>
          <p:cNvPr id="88" name="Rectangle 87"/>
          <p:cNvSpPr/>
          <p:nvPr/>
        </p:nvSpPr>
        <p:spPr bwMode="gray">
          <a:xfrm>
            <a:off x="348016" y="4968406"/>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90" name="Straight Connector 89"/>
          <p:cNvCxnSpPr/>
          <p:nvPr/>
        </p:nvCxnSpPr>
        <p:spPr>
          <a:xfrm>
            <a:off x="348016" y="6162325"/>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bwMode="gray">
          <a:xfrm>
            <a:off x="2041371"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6" name="TextBox 105"/>
          <p:cNvSpPr txBox="1"/>
          <p:nvPr/>
        </p:nvSpPr>
        <p:spPr>
          <a:xfrm>
            <a:off x="3310426"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4</a:t>
            </a:r>
          </a:p>
        </p:txBody>
      </p:sp>
      <p:sp>
        <p:nvSpPr>
          <p:cNvPr id="107" name="Oval 106"/>
          <p:cNvSpPr/>
          <p:nvPr/>
        </p:nvSpPr>
        <p:spPr bwMode="gray">
          <a:xfrm>
            <a:off x="2884338"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8" name="Oval 107"/>
          <p:cNvSpPr/>
          <p:nvPr/>
        </p:nvSpPr>
        <p:spPr bwMode="gray">
          <a:xfrm>
            <a:off x="3719037"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10" name="TextBox 109"/>
          <p:cNvSpPr txBox="1"/>
          <p:nvPr/>
        </p:nvSpPr>
        <p:spPr>
          <a:xfrm>
            <a:off x="4140237"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7</a:t>
            </a:r>
          </a:p>
        </p:txBody>
      </p:sp>
      <p:sp>
        <p:nvSpPr>
          <p:cNvPr id="111" name="TextBox 110"/>
          <p:cNvSpPr txBox="1"/>
          <p:nvPr/>
        </p:nvSpPr>
        <p:spPr>
          <a:xfrm>
            <a:off x="674389" y="4195728"/>
            <a:ext cx="346440" cy="3077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2000" dirty="0">
                <a:solidFill>
                  <a:schemeClr val="tx1"/>
                </a:solidFill>
                <a:latin typeface="Arial" pitchFamily="34" charset="0"/>
                <a:cs typeface="Arial" pitchFamily="34" charset="0"/>
              </a:rPr>
              <a:t>19</a:t>
            </a:r>
            <a:endParaRPr lang="en-US" sz="1100" dirty="0">
              <a:solidFill>
                <a:schemeClr val="tx1"/>
              </a:solidFill>
              <a:latin typeface="Arial" pitchFamily="34" charset="0"/>
              <a:cs typeface="Arial" pitchFamily="34" charset="0"/>
            </a:endParaRPr>
          </a:p>
        </p:txBody>
      </p:sp>
      <p:sp>
        <p:nvSpPr>
          <p:cNvPr id="6" name="Rectangle 5"/>
          <p:cNvSpPr/>
          <p:nvPr/>
        </p:nvSpPr>
        <p:spPr>
          <a:xfrm>
            <a:off x="961741" y="4234200"/>
            <a:ext cx="640120" cy="230828"/>
          </a:xfrm>
          <a:prstGeom prst="rect">
            <a:avLst/>
          </a:prstGeom>
        </p:spPr>
        <p:txBody>
          <a:bodyPr wrap="none" lIns="91434" tIns="45718" rIns="91434" bIns="45718">
            <a:spAutoFit/>
          </a:bodyPr>
          <a:lstStyle/>
          <a:p>
            <a:pPr lvl="0"/>
            <a:r>
              <a:rPr lang="en-US" sz="900" dirty="0">
                <a:solidFill>
                  <a:srgbClr val="000000"/>
                </a:solidFill>
                <a:latin typeface="Arial" pitchFamily="34" charset="0"/>
                <a:cs typeface="Arial" pitchFamily="34" charset="0"/>
              </a:rPr>
              <a:t>Products</a:t>
            </a:r>
          </a:p>
        </p:txBody>
      </p:sp>
      <p:cxnSp>
        <p:nvCxnSpPr>
          <p:cNvPr id="8" name="Straight Connector 7"/>
          <p:cNvCxnSpPr/>
          <p:nvPr/>
        </p:nvCxnSpPr>
        <p:spPr>
          <a:xfrm>
            <a:off x="1783345" y="4121006"/>
            <a:ext cx="0" cy="47004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905530"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A</a:t>
            </a:r>
          </a:p>
        </p:txBody>
      </p:sp>
      <p:sp>
        <p:nvSpPr>
          <p:cNvPr id="115" name="TextBox 114"/>
          <p:cNvSpPr txBox="1"/>
          <p:nvPr/>
        </p:nvSpPr>
        <p:spPr>
          <a:xfrm>
            <a:off x="2748498"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B</a:t>
            </a:r>
          </a:p>
        </p:txBody>
      </p:sp>
      <p:sp>
        <p:nvSpPr>
          <p:cNvPr id="116" name="TextBox 115"/>
          <p:cNvSpPr txBox="1"/>
          <p:nvPr/>
        </p:nvSpPr>
        <p:spPr>
          <a:xfrm>
            <a:off x="3583197"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C</a:t>
            </a:r>
          </a:p>
        </p:txBody>
      </p:sp>
      <p:sp>
        <p:nvSpPr>
          <p:cNvPr id="117" name="TextBox 116"/>
          <p:cNvSpPr txBox="1"/>
          <p:nvPr/>
        </p:nvSpPr>
        <p:spPr>
          <a:xfrm>
            <a:off x="2463160"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8</a:t>
            </a:r>
          </a:p>
        </p:txBody>
      </p:sp>
      <p:sp>
        <p:nvSpPr>
          <p:cNvPr id="3" name="TextBox 2"/>
          <p:cNvSpPr txBox="1"/>
          <p:nvPr/>
        </p:nvSpPr>
        <p:spPr>
          <a:xfrm>
            <a:off x="-1485900" y="17272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7" name="Rectangle 36"/>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8" name="Rectangle 37"/>
          <p:cNvSpPr/>
          <p:nvPr/>
        </p:nvSpPr>
        <p:spPr bwMode="gray">
          <a:xfrm>
            <a:off x="2095933" y="5249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9" name="Rectangle 38"/>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0" name="Rectangle 39"/>
          <p:cNvSpPr/>
          <p:nvPr/>
        </p:nvSpPr>
        <p:spPr>
          <a:xfrm>
            <a:off x="844127" y="4921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47865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96" name="Group 95"/>
          <p:cNvGrpSpPr/>
          <p:nvPr/>
        </p:nvGrpSpPr>
        <p:grpSpPr>
          <a:xfrm>
            <a:off x="348016" y="1673165"/>
            <a:ext cx="6283324" cy="1540789"/>
            <a:chOff x="348015" y="4621536"/>
            <a:chExt cx="6283324" cy="1540789"/>
          </a:xfrm>
        </p:grpSpPr>
        <p:grpSp>
          <p:nvGrpSpPr>
            <p:cNvPr id="97" name="Group 96"/>
            <p:cNvGrpSpPr/>
            <p:nvPr/>
          </p:nvGrpSpPr>
          <p:grpSpPr>
            <a:xfrm>
              <a:off x="348015" y="4968406"/>
              <a:ext cx="6283324" cy="1193919"/>
              <a:chOff x="2860676" y="4625552"/>
              <a:chExt cx="6283324" cy="1193919"/>
            </a:xfrm>
          </p:grpSpPr>
          <p:sp>
            <p:nvSpPr>
              <p:cNvPr id="103" name="Rectangle 102"/>
              <p:cNvSpPr/>
              <p:nvPr/>
            </p:nvSpPr>
            <p:spPr bwMode="gray">
              <a:xfrm>
                <a:off x="2860676" y="4625552"/>
                <a:ext cx="6283324" cy="1193919"/>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05" name="Straight Connector 104"/>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9" name="Rounded Rectangle 98"/>
            <p:cNvSpPr/>
            <p:nvPr/>
          </p:nvSpPr>
          <p:spPr bwMode="gray">
            <a:xfrm>
              <a:off x="558576" y="4621536"/>
              <a:ext cx="557040" cy="210600"/>
            </a:xfrm>
            <a:prstGeom prst="roundRect">
              <a:avLst>
                <a:gd name="adj" fmla="val 50000"/>
              </a:avLst>
            </a:prstGeom>
            <a:noFill/>
            <a:ln w="6350" algn="ctr">
              <a:noFill/>
              <a:miter lim="800000"/>
              <a:headEnd/>
              <a:tailEnd/>
            </a:ln>
          </p:spPr>
          <p:txBody>
            <a:bodyPr lIns="0" tIns="72000" rIns="0" bIns="72000" rtlCol="0" anchor="ctr"/>
            <a:lstStyle/>
            <a:p>
              <a:pPr algn="ctr" fontAlgn="base">
                <a:spcBef>
                  <a:spcPct val="50000"/>
                </a:spcBef>
                <a:spcAft>
                  <a:spcPct val="0"/>
                </a:spcAft>
                <a:buClr>
                  <a:srgbClr val="F0AB00"/>
                </a:buClr>
                <a:buSzPct val="80000"/>
              </a:pPr>
              <a:r>
                <a:rPr lang="en-US" sz="900" dirty="0">
                  <a:solidFill>
                    <a:srgbClr val="007CC0"/>
                  </a:solidFill>
                  <a:latin typeface="Arial" pitchFamily="34" charset="0"/>
                  <a:ea typeface="Open Sans Semibold" pitchFamily="34" charset="0"/>
                  <a:cs typeface="Arial" pitchFamily="34" charset="0"/>
                </a:rPr>
                <a:t>Lorem</a:t>
              </a:r>
            </a:p>
          </p:txBody>
        </p:sp>
        <p:sp>
          <p:nvSpPr>
            <p:cNvPr id="100" name="TextBox 99"/>
            <p:cNvSpPr txBox="1"/>
            <p:nvPr/>
          </p:nvSpPr>
          <p:spPr>
            <a:xfrm>
              <a:off x="1256626" y="4657587"/>
              <a:ext cx="648374"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Ipsum Dolor</a:t>
              </a:r>
            </a:p>
          </p:txBody>
        </p:sp>
        <p:sp>
          <p:nvSpPr>
            <p:cNvPr id="101" name="TextBox 100"/>
            <p:cNvSpPr txBox="1"/>
            <p:nvPr/>
          </p:nvSpPr>
          <p:spPr>
            <a:xfrm>
              <a:off x="2119021" y="4657587"/>
              <a:ext cx="46543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Sit Amet</a:t>
              </a:r>
            </a:p>
          </p:txBody>
        </p:sp>
        <p:sp>
          <p:nvSpPr>
            <p:cNvPr id="102" name="TextBox 101"/>
            <p:cNvSpPr txBox="1"/>
            <p:nvPr/>
          </p:nvSpPr>
          <p:spPr>
            <a:xfrm>
              <a:off x="2783790" y="4657587"/>
              <a:ext cx="78975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Consectetuer</a:t>
              </a:r>
            </a:p>
          </p:txBody>
        </p:sp>
      </p:grpSp>
      <p:sp>
        <p:nvSpPr>
          <p:cNvPr id="25" name="Rectangle 24"/>
          <p:cNvSpPr/>
          <p:nvPr/>
        </p:nvSpPr>
        <p:spPr bwMode="gray">
          <a:xfrm>
            <a:off x="2019733" y="22521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27" name="Rectangle 26"/>
          <p:cNvSpPr/>
          <p:nvPr/>
        </p:nvSpPr>
        <p:spPr>
          <a:xfrm>
            <a:off x="602827" y="2013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48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218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36" y="899271"/>
            <a:ext cx="2857500" cy="5072063"/>
          </a:xfrm>
          <a:prstGeom prst="rect">
            <a:avLst/>
          </a:prstGeom>
        </p:spPr>
      </p:pic>
      <p:grpSp>
        <p:nvGrpSpPr>
          <p:cNvPr id="40" name="Group 39"/>
          <p:cNvGrpSpPr/>
          <p:nvPr/>
        </p:nvGrpSpPr>
        <p:grpSpPr>
          <a:xfrm>
            <a:off x="1133939" y="899087"/>
            <a:ext cx="2860676" cy="430165"/>
            <a:chOff x="5144427" y="892785"/>
            <a:chExt cx="2860676" cy="430165"/>
          </a:xfrm>
        </p:grpSpPr>
        <p:sp>
          <p:nvSpPr>
            <p:cNvPr id="65" name="Rectangle 64"/>
            <p:cNvSpPr/>
            <p:nvPr/>
          </p:nvSpPr>
          <p:spPr>
            <a:xfrm>
              <a:off x="514442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6" name="Rectangle 65"/>
            <p:cNvSpPr/>
            <p:nvPr/>
          </p:nvSpPr>
          <p:spPr>
            <a:xfrm flipV="1">
              <a:off x="514442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7" name="TextBox 66"/>
            <p:cNvSpPr txBox="1"/>
            <p:nvPr/>
          </p:nvSpPr>
          <p:spPr>
            <a:xfrm>
              <a:off x="5264457" y="995602"/>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666666"/>
                </a:solidFill>
                <a:latin typeface="SAP-icons" pitchFamily="2" charset="0"/>
                <a:cs typeface="Arial" pitchFamily="34" charset="0"/>
              </a:endParaRPr>
            </a:p>
          </p:txBody>
        </p:sp>
        <p:sp>
          <p:nvSpPr>
            <p:cNvPr id="68" name="TextBox 67"/>
            <p:cNvSpPr txBox="1"/>
            <p:nvPr/>
          </p:nvSpPr>
          <p:spPr>
            <a:xfrm>
              <a:off x="5636144"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cxnSp>
          <p:nvCxnSpPr>
            <p:cNvPr id="69" name="Straight Connector 68"/>
            <p:cNvCxnSpPr/>
            <p:nvPr/>
          </p:nvCxnSpPr>
          <p:spPr>
            <a:xfrm>
              <a:off x="5146161" y="1322950"/>
              <a:ext cx="285894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49309" y="1533277"/>
            <a:ext cx="2608102" cy="917056"/>
            <a:chOff x="5259797" y="1526973"/>
            <a:chExt cx="2608102" cy="917055"/>
          </a:xfrm>
        </p:grpSpPr>
        <p:sp>
          <p:nvSpPr>
            <p:cNvPr id="60" name="TextBox 59"/>
            <p:cNvSpPr txBox="1"/>
            <p:nvPr/>
          </p:nvSpPr>
          <p:spPr>
            <a:xfrm>
              <a:off x="5259797" y="1680583"/>
              <a:ext cx="1187328"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 1</a:t>
              </a:r>
              <a:endParaRPr lang="en-US" sz="900" dirty="0">
                <a:solidFill>
                  <a:srgbClr val="00719E"/>
                </a:solidFill>
                <a:latin typeface="Arial" pitchFamily="34" charset="0"/>
                <a:ea typeface="Open Sans" pitchFamily="34" charset="0"/>
                <a:cs typeface="Arial" pitchFamily="34" charset="0"/>
              </a:endParaRPr>
            </a:p>
          </p:txBody>
        </p:sp>
        <p:sp>
          <p:nvSpPr>
            <p:cNvPr id="61" name="TextBox 60"/>
            <p:cNvSpPr txBox="1"/>
            <p:nvPr/>
          </p:nvSpPr>
          <p:spPr>
            <a:xfrm>
              <a:off x="6574765" y="1650103"/>
              <a:ext cx="1293134"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62" name="TextBox 61"/>
            <p:cNvSpPr txBox="1"/>
            <p:nvPr/>
          </p:nvSpPr>
          <p:spPr>
            <a:xfrm>
              <a:off x="7517964" y="1945501"/>
              <a:ext cx="347043"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63" name="TextBox 62"/>
            <p:cNvSpPr txBox="1"/>
            <p:nvPr/>
          </p:nvSpPr>
          <p:spPr>
            <a:xfrm>
              <a:off x="6991778" y="2290140"/>
              <a:ext cx="873230"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sp>
          <p:nvSpPr>
            <p:cNvPr id="64" name="TextBox 63"/>
            <p:cNvSpPr txBox="1"/>
            <p:nvPr/>
          </p:nvSpPr>
          <p:spPr>
            <a:xfrm>
              <a:off x="5265578" y="1526973"/>
              <a:ext cx="225542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On</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behalf</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of</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Name 2</a:t>
              </a:r>
            </a:p>
          </p:txBody>
        </p:sp>
      </p:grpSp>
      <p:sp>
        <p:nvSpPr>
          <p:cNvPr id="42" name="Rectangle 41"/>
          <p:cNvSpPr/>
          <p:nvPr/>
        </p:nvSpPr>
        <p:spPr bwMode="gray">
          <a:xfrm>
            <a:off x="1139337" y="5730159"/>
            <a:ext cx="2848293" cy="241174"/>
          </a:xfrm>
          <a:prstGeom prst="rect">
            <a:avLst/>
          </a:prstGeom>
          <a:solidFill>
            <a:schemeClr val="bg1">
              <a:alpha val="70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solidFill>
                <a:srgbClr val="707070"/>
              </a:solidFill>
              <a:ea typeface="Arial Unicode MS" pitchFamily="34" charset="-128"/>
              <a:cs typeface="Arial Unicode MS" pitchFamily="34" charset="-128"/>
            </a:endParaRPr>
          </a:p>
        </p:txBody>
      </p:sp>
      <p:sp>
        <p:nvSpPr>
          <p:cNvPr id="43" name="TextBox 42"/>
          <p:cNvSpPr txBox="1"/>
          <p:nvPr/>
        </p:nvSpPr>
        <p:spPr>
          <a:xfrm>
            <a:off x="1276663" y="5796456"/>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grpSp>
        <p:nvGrpSpPr>
          <p:cNvPr id="51" name="Group 50"/>
          <p:cNvGrpSpPr/>
          <p:nvPr/>
        </p:nvGrpSpPr>
        <p:grpSpPr>
          <a:xfrm>
            <a:off x="1139337" y="2528301"/>
            <a:ext cx="2855279" cy="2951765"/>
            <a:chOff x="5149824" y="2521998"/>
            <a:chExt cx="2855279" cy="2951765"/>
          </a:xfrm>
        </p:grpSpPr>
        <p:sp>
          <p:nvSpPr>
            <p:cNvPr id="52" name="Rectangle 51"/>
            <p:cNvSpPr/>
            <p:nvPr/>
          </p:nvSpPr>
          <p:spPr bwMode="gray">
            <a:xfrm>
              <a:off x="5149824" y="3155658"/>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4" name="Straight Connector 53"/>
            <p:cNvCxnSpPr/>
            <p:nvPr/>
          </p:nvCxnSpPr>
          <p:spPr>
            <a:xfrm>
              <a:off x="5149824" y="5470191"/>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442474" y="3326468"/>
              <a:ext cx="2169960" cy="200054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latin typeface="Arial" pitchFamily="34" charset="0"/>
                  <a:ea typeface="Open Sans" pitchFamily="34" charset="0"/>
                  <a:cs typeface="Arial" pitchFamily="34" charset="0"/>
                </a:rPr>
                <a:t>Label </a:t>
              </a:r>
              <a:r>
                <a:rPr lang="en-US" sz="1000">
                  <a:latin typeface="Arial" pitchFamily="34" charset="0"/>
                  <a:ea typeface="Open Sans" pitchFamily="34" charset="0"/>
                  <a:cs typeface="Arial" pitchFamily="34" charset="0"/>
                </a:rPr>
                <a:t>Lorem Ipsum:</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Description dolor sit</a:t>
              </a:r>
              <a:br>
                <a:rPr lang="en-US" sz="1000" dirty="0">
                  <a:solidFill>
                    <a:schemeClr val="tx1"/>
                  </a:solidFill>
                  <a:latin typeface="Arial" pitchFamily="34" charset="0"/>
                  <a:ea typeface="Open Sans" pitchFamily="34" charset="0"/>
                  <a:cs typeface="Arial" pitchFamily="34" charset="0"/>
                </a:rPr>
              </a:br>
              <a:br>
                <a:rPr lang="en-US" sz="100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Consectetuer:</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Eget dolor Aenean massa</a:t>
              </a:r>
              <a:br>
                <a:rPr lang="en-US" sz="1000" dirty="0">
                  <a:solidFill>
                    <a:schemeClr val="tx1"/>
                  </a:solidFill>
                  <a:latin typeface="Arial" pitchFamily="34" charset="0"/>
                  <a:ea typeface="Open Sans" pitchFamily="34" charset="0"/>
                  <a:cs typeface="Arial" pitchFamily="34" charset="0"/>
                </a:rPr>
              </a:br>
              <a:br>
                <a:rPr lang="en-US" sz="1000" dirty="0">
                  <a:solidFill>
                    <a:schemeClr val="tx1"/>
                  </a:solidFill>
                  <a:latin typeface="Arial" pitchFamily="34" charset="0"/>
                  <a:ea typeface="Open Sans" pitchFamily="34" charset="0"/>
                  <a:cs typeface="Arial" pitchFamily="34" charset="0"/>
                </a:rPr>
              </a:br>
              <a:r>
                <a:rPr lang="en-US" sz="1000" dirty="0">
                  <a:latin typeface="Arial" pitchFamily="34" charset="0"/>
                  <a:ea typeface="Open Sans" pitchFamily="34" charset="0"/>
                  <a:cs typeface="Arial" pitchFamily="34" charset="0"/>
                </a:rPr>
                <a:t>Adipiscing </a:t>
              </a:r>
              <a:r>
                <a:rPr lang="en-US" sz="1000">
                  <a:latin typeface="Arial" pitchFamily="34" charset="0"/>
                  <a:ea typeface="Open Sans" pitchFamily="34" charset="0"/>
                  <a:cs typeface="Arial" pitchFamily="34" charset="0"/>
                </a:rPr>
                <a:t>elit Aenean:</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Cum sociis natoque</a:t>
              </a:r>
              <a:br>
                <a:rPr lang="en-US" sz="1000" dirty="0">
                  <a:solidFill>
                    <a:schemeClr val="tx1"/>
                  </a:solidFill>
                  <a:latin typeface="Arial" pitchFamily="34" charset="0"/>
                  <a:ea typeface="Open Sans" pitchFamily="34" charset="0"/>
                  <a:cs typeface="Arial" pitchFamily="34" charset="0"/>
                </a:rPr>
              </a:br>
              <a:br>
                <a:rPr lang="en-US" sz="1000" dirty="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Commodo ligula:</a:t>
              </a:r>
              <a:endParaRPr lang="en-US" sz="1000" dirty="0">
                <a:latin typeface="Arial" pitchFamily="34" charset="0"/>
                <a:ea typeface="Open Sans" pitchFamily="34" charset="0"/>
                <a:cs typeface="Arial" pitchFamily="34" charset="0"/>
              </a:endParaRPr>
            </a:p>
            <a:p>
              <a:r>
                <a:rPr lang="fr-FR" sz="1000" dirty="0">
                  <a:solidFill>
                    <a:schemeClr val="tx1"/>
                  </a:solidFill>
                  <a:latin typeface="Arial" pitchFamily="34" charset="0"/>
                  <a:ea typeface="Open Sans" pitchFamily="34" charset="0"/>
                  <a:cs typeface="Arial" pitchFamily="34" charset="0"/>
                </a:rPr>
                <a:t>Penatibus et magnis dis parturient</a:t>
              </a:r>
            </a:p>
          </p:txBody>
        </p:sp>
        <p:sp>
          <p:nvSpPr>
            <p:cNvPr id="56" name="Oval 55"/>
            <p:cNvSpPr/>
            <p:nvPr/>
          </p:nvSpPr>
          <p:spPr bwMode="gray">
            <a:xfrm>
              <a:off x="526557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7" name="TextBox 56"/>
            <p:cNvSpPr txBox="1"/>
            <p:nvPr/>
          </p:nvSpPr>
          <p:spPr>
            <a:xfrm>
              <a:off x="641715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sp>
          <p:nvSpPr>
            <p:cNvPr id="58" name="Oval 57"/>
            <p:cNvSpPr/>
            <p:nvPr/>
          </p:nvSpPr>
          <p:spPr bwMode="gray">
            <a:xfrm>
              <a:off x="598154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670194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a:ea typeface="+mj-ea"/>
                <a:cs typeface="BentonSans Light"/>
              </a:rPr>
              <a:t>Phone</a:t>
            </a:r>
            <a:endParaRPr lang="en-US" kern="0" dirty="0">
              <a:latin typeface="BentonSans Light"/>
              <a:ea typeface="Arial Unicode MS" pitchFamily="34" charset="-128"/>
              <a:cs typeface="BentonSans Light"/>
            </a:endParaRPr>
          </a:p>
        </p:txBody>
      </p:sp>
      <p:sp>
        <p:nvSpPr>
          <p:cNvPr id="2" name="Rectangle 1"/>
          <p:cNvSpPr/>
          <p:nvPr/>
        </p:nvSpPr>
        <p:spPr bwMode="gray">
          <a:xfrm>
            <a:off x="1137602" y="2456893"/>
            <a:ext cx="2857500" cy="3016322"/>
          </a:xfrm>
          <a:prstGeom prst="rect">
            <a:avLst/>
          </a:prstGeom>
          <a:noFill/>
          <a:ln w="6350" algn="ctr">
            <a:solidFill>
              <a:srgbClr val="FF00FF"/>
            </a:solidFill>
            <a:prstDash val="solid"/>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 name="TextBox 2"/>
          <p:cNvSpPr txBox="1"/>
          <p:nvPr/>
        </p:nvSpPr>
        <p:spPr>
          <a:xfrm>
            <a:off x="4385627" y="5319204"/>
            <a:ext cx="873111"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chemeClr val="bg1"/>
                </a:solidFill>
                <a:latin typeface="BentonSans Light"/>
                <a:ea typeface="Open Sans Semibold" pitchFamily="34" charset="0"/>
                <a:cs typeface="BentonSans Light"/>
              </a:rPr>
              <a:t>TabContainer</a:t>
            </a:r>
          </a:p>
        </p:txBody>
      </p:sp>
      <p:cxnSp>
        <p:nvCxnSpPr>
          <p:cNvPr id="5" name="Straight Connector 4"/>
          <p:cNvCxnSpPr/>
          <p:nvPr/>
        </p:nvCxnSpPr>
        <p:spPr>
          <a:xfrm flipH="1">
            <a:off x="3995103" y="5403841"/>
            <a:ext cx="390525" cy="0"/>
          </a:xfrm>
          <a:prstGeom prst="line">
            <a:avLst/>
          </a:prstGeom>
          <a:noFill/>
          <a:ln w="6350" algn="ctr">
            <a:solidFill>
              <a:srgbClr val="FF00FF"/>
            </a:solidFill>
            <a:prstDash val="solid"/>
            <a:miter lim="800000"/>
            <a:headEnd/>
            <a:tailEnd/>
          </a:ln>
        </p:spPr>
      </p:cxnSp>
      <p:grpSp>
        <p:nvGrpSpPr>
          <p:cNvPr id="36" name="Group 35"/>
          <p:cNvGrpSpPr/>
          <p:nvPr/>
        </p:nvGrpSpPr>
        <p:grpSpPr>
          <a:xfrm>
            <a:off x="1135063" y="5550693"/>
            <a:ext cx="2872029" cy="423864"/>
            <a:chOff x="5144258" y="5541167"/>
            <a:chExt cx="2872029" cy="423864"/>
          </a:xfrm>
        </p:grpSpPr>
        <p:sp>
          <p:nvSpPr>
            <p:cNvPr id="37" name="Rectangle 3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47" name="Straight Connector 46"/>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1250527" y="3156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78396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latin typeface="BentonSans Light"/>
                <a:ea typeface="Arial Unicode MS" pitchFamily="34" charset="-128"/>
                <a:cs typeface="BentonSans Light"/>
              </a:rPr>
              <a:t>Input</a:t>
            </a:r>
            <a:endParaRPr lang="en-US" dirty="0">
              <a:latin typeface="BentonSans Light"/>
              <a:cs typeface="BentonSans Light"/>
            </a:endParaRPr>
          </a:p>
        </p:txBody>
      </p:sp>
      <p:sp>
        <p:nvSpPr>
          <p:cNvPr id="12" name="Rectangle 350"/>
          <p:cNvSpPr>
            <a:spLocks noChangeArrowheads="1"/>
          </p:cNvSpPr>
          <p:nvPr/>
        </p:nvSpPr>
        <p:spPr bwMode="auto">
          <a:xfrm>
            <a:off x="334205" y="1792673"/>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i="1" dirty="0">
                <a:solidFill>
                  <a:srgbClr val="707070"/>
                </a:solidFill>
                <a:latin typeface="Arial" panose="020B0604020202020204" pitchFamily="34" charset="0"/>
                <a:ea typeface="Open Sans" panose="020B0606030504020204" pitchFamily="34" charset="0"/>
                <a:cs typeface="Arial" panose="020B0604020202020204" pitchFamily="34" charset="0"/>
              </a:rPr>
              <a:t>Prompt Text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16" name="Rectangle 350"/>
          <p:cNvSpPr>
            <a:spLocks noChangeArrowheads="1"/>
          </p:cNvSpPr>
          <p:nvPr/>
        </p:nvSpPr>
        <p:spPr bwMode="auto">
          <a:xfrm>
            <a:off x="334205" y="2271662"/>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17" name="Rectangle 350"/>
          <p:cNvSpPr>
            <a:spLocks noChangeArrowheads="1"/>
          </p:cNvSpPr>
          <p:nvPr/>
        </p:nvSpPr>
        <p:spPr bwMode="auto">
          <a:xfrm>
            <a:off x="334205" y="2756274"/>
            <a:ext cx="2559951" cy="318969"/>
          </a:xfrm>
          <a:prstGeom prst="rect">
            <a:avLst/>
          </a:prstGeom>
          <a:solidFill>
            <a:schemeClr val="bg1">
              <a:alpha val="30000"/>
            </a:schemeClr>
          </a:solidFill>
          <a:ln w="9525">
            <a:solidFill>
              <a:schemeClr val="bg1">
                <a:lumMod val="75000"/>
                <a:alpha val="20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rPr>
              <a:t>Lorem ipsum</a:t>
            </a:r>
            <a:endParaRPr lang="en-US" sz="4400" spc="-15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19" name="Rectangle 350"/>
          <p:cNvSpPr>
            <a:spLocks noChangeArrowheads="1"/>
          </p:cNvSpPr>
          <p:nvPr/>
        </p:nvSpPr>
        <p:spPr bwMode="auto">
          <a:xfrm>
            <a:off x="3995872" y="2271661"/>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 |</a:t>
            </a:r>
            <a:endParaRPr lang="en-US" sz="4400" b="1" spc="-300" dirty="0">
              <a:latin typeface="Arial" panose="020B0604020202020204" pitchFamily="34" charset="0"/>
              <a:ea typeface="Open Sans" panose="020B0606030504020204" pitchFamily="34" charset="0"/>
              <a:cs typeface="Arial" panose="020B0604020202020204" pitchFamily="34" charset="0"/>
            </a:endParaRPr>
          </a:p>
        </p:txBody>
      </p:sp>
      <p:sp>
        <p:nvSpPr>
          <p:cNvPr id="21" name="Rectangle 350"/>
          <p:cNvSpPr>
            <a:spLocks noChangeArrowheads="1"/>
          </p:cNvSpPr>
          <p:nvPr/>
        </p:nvSpPr>
        <p:spPr bwMode="auto">
          <a:xfrm>
            <a:off x="3995872" y="1792673"/>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pPr lvl="0"/>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22" name="Rectangle 350"/>
          <p:cNvSpPr>
            <a:spLocks noChangeArrowheads="1"/>
          </p:cNvSpPr>
          <p:nvPr/>
        </p:nvSpPr>
        <p:spPr bwMode="auto">
          <a:xfrm>
            <a:off x="334205" y="3897907"/>
            <a:ext cx="2559951" cy="318969"/>
          </a:xfrm>
          <a:prstGeom prst="rect">
            <a:avLst/>
          </a:prstGeom>
          <a:solidFill>
            <a:schemeClr val="bg1"/>
          </a:solidFill>
          <a:ln w="15875">
            <a:solidFill>
              <a:srgbClr val="E52929"/>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Error</a:t>
            </a:r>
          </a:p>
        </p:txBody>
      </p:sp>
      <p:sp>
        <p:nvSpPr>
          <p:cNvPr id="23" name="Rectangle 350"/>
          <p:cNvSpPr>
            <a:spLocks noChangeArrowheads="1"/>
          </p:cNvSpPr>
          <p:nvPr/>
        </p:nvSpPr>
        <p:spPr bwMode="auto">
          <a:xfrm>
            <a:off x="334205" y="4376896"/>
            <a:ext cx="2559951" cy="318969"/>
          </a:xfrm>
          <a:prstGeom prst="rect">
            <a:avLst/>
          </a:prstGeom>
          <a:solidFill>
            <a:schemeClr val="bg1"/>
          </a:solidFill>
          <a:ln w="15875">
            <a:solidFill>
              <a:srgbClr val="F0AB0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Warning</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24" name="Rectangle 350"/>
          <p:cNvSpPr>
            <a:spLocks noChangeArrowheads="1"/>
          </p:cNvSpPr>
          <p:nvPr/>
        </p:nvSpPr>
        <p:spPr bwMode="auto">
          <a:xfrm>
            <a:off x="334205" y="4861508"/>
            <a:ext cx="2559951" cy="318969"/>
          </a:xfrm>
          <a:prstGeom prst="rect">
            <a:avLst/>
          </a:prstGeom>
          <a:solidFill>
            <a:schemeClr val="bg1"/>
          </a:solidFill>
          <a:ln w="15875">
            <a:solidFill>
              <a:srgbClr val="008A3B"/>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Success</a:t>
            </a:r>
          </a:p>
        </p:txBody>
      </p:sp>
    </p:spTree>
    <p:extLst>
      <p:ext uri="{BB962C8B-B14F-4D97-AF65-F5344CB8AC3E}">
        <p14:creationId xmlns:p14="http://schemas.microsoft.com/office/powerpoint/2010/main" val="26200591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Table</a:t>
            </a:r>
          </a:p>
        </p:txBody>
      </p:sp>
      <p:sp>
        <p:nvSpPr>
          <p:cNvPr id="43" name="TextBox 42"/>
          <p:cNvSpPr txBox="1"/>
          <p:nvPr/>
        </p:nvSpPr>
        <p:spPr>
          <a:xfrm>
            <a:off x="618703" y="1462109"/>
            <a:ext cx="273583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Pricing Details (3)</a:t>
            </a:r>
          </a:p>
        </p:txBody>
      </p:sp>
      <p:sp>
        <p:nvSpPr>
          <p:cNvPr id="44" name="Rectangle 43"/>
          <p:cNvSpPr/>
          <p:nvPr/>
        </p:nvSpPr>
        <p:spPr bwMode="gray">
          <a:xfrm>
            <a:off x="444500" y="1733550"/>
            <a:ext cx="852805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433881" y="1716484"/>
            <a:ext cx="8557720"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46" name="TextBox 45"/>
          <p:cNvSpPr txBox="1"/>
          <p:nvPr/>
        </p:nvSpPr>
        <p:spPr>
          <a:xfrm>
            <a:off x="1218199"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Senior Consultant</a:t>
            </a:r>
          </a:p>
        </p:txBody>
      </p:sp>
      <p:sp>
        <p:nvSpPr>
          <p:cNvPr id="47" name="TextBox 46"/>
          <p:cNvSpPr txBox="1"/>
          <p:nvPr/>
        </p:nvSpPr>
        <p:spPr>
          <a:xfrm>
            <a:off x="1218199"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Junior Consultant</a:t>
            </a:r>
          </a:p>
        </p:txBody>
      </p:sp>
      <p:sp>
        <p:nvSpPr>
          <p:cNvPr id="48" name="TextBox 47"/>
          <p:cNvSpPr txBox="1"/>
          <p:nvPr/>
        </p:nvSpPr>
        <p:spPr>
          <a:xfrm>
            <a:off x="1218199"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5A5A5A"/>
                </a:solidFill>
                <a:latin typeface="Arial" pitchFamily="34" charset="0"/>
                <a:cs typeface="Arial" pitchFamily="34" charset="0"/>
              </a:rPr>
              <a:t>Project Manager</a:t>
            </a:r>
          </a:p>
        </p:txBody>
      </p:sp>
      <p:grpSp>
        <p:nvGrpSpPr>
          <p:cNvPr id="49" name="Group 48"/>
          <p:cNvGrpSpPr/>
          <p:nvPr/>
        </p:nvGrpSpPr>
        <p:grpSpPr>
          <a:xfrm>
            <a:off x="438941" y="1729584"/>
            <a:ext cx="8539959" cy="1759150"/>
            <a:chOff x="1452346" y="4417615"/>
            <a:chExt cx="8766473" cy="1501636"/>
          </a:xfrm>
        </p:grpSpPr>
        <p:cxnSp>
          <p:nvCxnSpPr>
            <p:cNvPr id="50" name="Straight Connector 49"/>
            <p:cNvCxnSpPr/>
            <p:nvPr/>
          </p:nvCxnSpPr>
          <p:spPr>
            <a:xfrm>
              <a:off x="1452346" y="4417615"/>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247073" y="1893788"/>
            <a:ext cx="134049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Role</a:t>
            </a:r>
          </a:p>
        </p:txBody>
      </p:sp>
      <p:sp>
        <p:nvSpPr>
          <p:cNvPr id="60" name="TextBox 59"/>
          <p:cNvSpPr txBox="1"/>
          <p:nvPr/>
        </p:nvSpPr>
        <p:spPr>
          <a:xfrm>
            <a:off x="6873538" y="1893788"/>
            <a:ext cx="1859645"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300" dirty="0">
                <a:solidFill>
                  <a:srgbClr val="444444"/>
                </a:solidFill>
                <a:latin typeface="Arial" pitchFamily="34" charset="0"/>
                <a:ea typeface="Open Sans" pitchFamily="34" charset="0"/>
                <a:cs typeface="Arial" pitchFamily="34" charset="0"/>
              </a:rPr>
              <a:t>Project Price/ h</a:t>
            </a:r>
          </a:p>
        </p:txBody>
      </p:sp>
      <p:sp>
        <p:nvSpPr>
          <p:cNvPr id="61" name="Rectangle 60"/>
          <p:cNvSpPr/>
          <p:nvPr/>
        </p:nvSpPr>
        <p:spPr>
          <a:xfrm>
            <a:off x="7539952" y="2383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D14900"/>
                </a:solidFill>
                <a:latin typeface="Arial" panose="020B0604020202020204" pitchFamily="34" charset="0"/>
                <a:cs typeface="Arial" panose="020B0604020202020204" pitchFamily="34" charset="0"/>
              </a:rPr>
              <a:t>95.00</a:t>
            </a:r>
          </a:p>
        </p:txBody>
      </p:sp>
      <p:sp>
        <p:nvSpPr>
          <p:cNvPr id="62" name="TextBox 61"/>
          <p:cNvSpPr txBox="1"/>
          <p:nvPr/>
        </p:nvSpPr>
        <p:spPr>
          <a:xfrm>
            <a:off x="3920623"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3" name="Rectangle 62"/>
          <p:cNvSpPr/>
          <p:nvPr/>
        </p:nvSpPr>
        <p:spPr>
          <a:xfrm>
            <a:off x="3825199"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4" name="TextBox 63"/>
          <p:cNvSpPr txBox="1"/>
          <p:nvPr/>
        </p:nvSpPr>
        <p:spPr>
          <a:xfrm>
            <a:off x="3920623"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5" name="Rectangle 64"/>
          <p:cNvSpPr/>
          <p:nvPr/>
        </p:nvSpPr>
        <p:spPr>
          <a:xfrm>
            <a:off x="3825199"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6" name="TextBox 65"/>
          <p:cNvSpPr txBox="1"/>
          <p:nvPr/>
        </p:nvSpPr>
        <p:spPr>
          <a:xfrm>
            <a:off x="3920623"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7" name="Rectangle 66"/>
          <p:cNvSpPr/>
          <p:nvPr/>
        </p:nvSpPr>
        <p:spPr>
          <a:xfrm>
            <a:off x="3825199"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8" name="TextBox 67"/>
          <p:cNvSpPr txBox="1"/>
          <p:nvPr/>
        </p:nvSpPr>
        <p:spPr>
          <a:xfrm>
            <a:off x="5622382"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69" name="Rectangle 68"/>
          <p:cNvSpPr/>
          <p:nvPr/>
        </p:nvSpPr>
        <p:spPr>
          <a:xfrm>
            <a:off x="5526958"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0" name="TextBox 69"/>
          <p:cNvSpPr txBox="1"/>
          <p:nvPr/>
        </p:nvSpPr>
        <p:spPr>
          <a:xfrm>
            <a:off x="5622382"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1" name="Rectangle 70"/>
          <p:cNvSpPr/>
          <p:nvPr/>
        </p:nvSpPr>
        <p:spPr>
          <a:xfrm>
            <a:off x="5526958"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2" name="TextBox 71"/>
          <p:cNvSpPr txBox="1"/>
          <p:nvPr/>
        </p:nvSpPr>
        <p:spPr>
          <a:xfrm>
            <a:off x="5622382"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3" name="Rectangle 72"/>
          <p:cNvSpPr/>
          <p:nvPr/>
        </p:nvSpPr>
        <p:spPr>
          <a:xfrm>
            <a:off x="5526958"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TextBox 73"/>
          <p:cNvSpPr txBox="1"/>
          <p:nvPr/>
        </p:nvSpPr>
        <p:spPr>
          <a:xfrm>
            <a:off x="3804639"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from</a:t>
            </a:r>
          </a:p>
        </p:txBody>
      </p:sp>
      <p:sp>
        <p:nvSpPr>
          <p:cNvPr id="75" name="TextBox 74"/>
          <p:cNvSpPr txBox="1"/>
          <p:nvPr/>
        </p:nvSpPr>
        <p:spPr>
          <a:xfrm>
            <a:off x="5528555"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to</a:t>
            </a:r>
          </a:p>
        </p:txBody>
      </p:sp>
      <p:sp>
        <p:nvSpPr>
          <p:cNvPr id="76" name="Rectangle 75"/>
          <p:cNvSpPr/>
          <p:nvPr/>
        </p:nvSpPr>
        <p:spPr>
          <a:xfrm>
            <a:off x="7514552" y="30462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chemeClr val="tx1"/>
                </a:solidFill>
                <a:latin typeface="Arial" panose="020B0604020202020204" pitchFamily="34" charset="0"/>
                <a:cs typeface="Arial" panose="020B0604020202020204" pitchFamily="34" charset="0"/>
              </a:rPr>
              <a:t>66.50</a:t>
            </a:r>
          </a:p>
        </p:txBody>
      </p:sp>
      <p:sp>
        <p:nvSpPr>
          <p:cNvPr id="77" name="Rectangle 76"/>
          <p:cNvSpPr/>
          <p:nvPr/>
        </p:nvSpPr>
        <p:spPr>
          <a:xfrm>
            <a:off x="7514552" y="36396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CC1919"/>
                </a:solidFill>
                <a:latin typeface="Arial" panose="020B0604020202020204" pitchFamily="34" charset="0"/>
                <a:cs typeface="Arial" panose="020B0604020202020204" pitchFamily="34" charset="0"/>
              </a:rPr>
              <a:t>99.00</a:t>
            </a:r>
          </a:p>
        </p:txBody>
      </p:sp>
      <p:sp>
        <p:nvSpPr>
          <p:cNvPr id="78" name="Rectangle 11"/>
          <p:cNvSpPr>
            <a:spLocks noChangeArrowheads="1"/>
          </p:cNvSpPr>
          <p:nvPr/>
        </p:nvSpPr>
        <p:spPr bwMode="auto">
          <a:xfrm>
            <a:off x="8156068" y="23610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79" name="Rectangle 11"/>
          <p:cNvSpPr>
            <a:spLocks noChangeArrowheads="1"/>
          </p:cNvSpPr>
          <p:nvPr/>
        </p:nvSpPr>
        <p:spPr bwMode="auto">
          <a:xfrm>
            <a:off x="8156068" y="30233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0" name="Rectangle 11"/>
          <p:cNvSpPr>
            <a:spLocks noChangeArrowheads="1"/>
          </p:cNvSpPr>
          <p:nvPr/>
        </p:nvSpPr>
        <p:spPr bwMode="auto">
          <a:xfrm>
            <a:off x="8156068" y="36294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1" name="Rounded Rectangle 80"/>
          <p:cNvSpPr/>
          <p:nvPr/>
        </p:nvSpPr>
        <p:spPr bwMode="gray">
          <a:xfrm>
            <a:off x="613672" y="2460368"/>
            <a:ext cx="238312" cy="201188"/>
          </a:xfrm>
          <a:prstGeom prst="roundRect">
            <a:avLst>
              <a:gd name="adj" fmla="val 4188"/>
            </a:avLst>
          </a:prstGeom>
          <a:solidFill>
            <a:srgbClr val="FFFFFF"/>
          </a:solid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2" name="Rounded Rectangle 81"/>
          <p:cNvSpPr/>
          <p:nvPr/>
        </p:nvSpPr>
        <p:spPr bwMode="gray">
          <a:xfrm>
            <a:off x="613672" y="3129524"/>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3" name="Rounded Rectangle 82"/>
          <p:cNvSpPr/>
          <p:nvPr/>
        </p:nvSpPr>
        <p:spPr bwMode="gray">
          <a:xfrm>
            <a:off x="612503" y="3728268"/>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4" name="Rectangle 83"/>
          <p:cNvSpPr/>
          <p:nvPr/>
        </p:nvSpPr>
        <p:spPr bwMode="gray">
          <a:xfrm>
            <a:off x="450850" y="1720850"/>
            <a:ext cx="8509000" cy="2444750"/>
          </a:xfrm>
          <a:prstGeom prst="rect">
            <a:avLst/>
          </a:prstGeom>
          <a:noFill/>
          <a:ln w="6350" algn="ctr">
            <a:solidFill>
              <a:schemeClr val="bg1">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5" name="Rectangle 84"/>
          <p:cNvSpPr/>
          <p:nvPr/>
        </p:nvSpPr>
        <p:spPr>
          <a:xfrm>
            <a:off x="4932955" y="2358530"/>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6" name="Rectangle 85"/>
          <p:cNvSpPr/>
          <p:nvPr/>
        </p:nvSpPr>
        <p:spPr>
          <a:xfrm>
            <a:off x="4932680" y="304527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7" name="Rectangle 86"/>
          <p:cNvSpPr/>
          <p:nvPr/>
        </p:nvSpPr>
        <p:spPr>
          <a:xfrm>
            <a:off x="4932680" y="364901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8" name="Rectangle 87"/>
          <p:cNvSpPr/>
          <p:nvPr/>
        </p:nvSpPr>
        <p:spPr>
          <a:xfrm>
            <a:off x="6688439" y="2372139"/>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9" name="Rectangle 88"/>
          <p:cNvSpPr/>
          <p:nvPr/>
        </p:nvSpPr>
        <p:spPr>
          <a:xfrm>
            <a:off x="6688439" y="303139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90" name="Rectangle 89"/>
          <p:cNvSpPr/>
          <p:nvPr/>
        </p:nvSpPr>
        <p:spPr>
          <a:xfrm>
            <a:off x="6688439" y="363513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Tree>
    <p:extLst>
      <p:ext uri="{BB962C8B-B14F-4D97-AF65-F5344CB8AC3E}">
        <p14:creationId xmlns:p14="http://schemas.microsoft.com/office/powerpoint/2010/main" val="31942623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905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067" y="1388269"/>
            <a:ext cx="2857500" cy="5072063"/>
          </a:xfrm>
          <a:prstGeom prst="rect">
            <a:avLst/>
          </a:prstGeom>
        </p:spPr>
      </p:pic>
      <p:grpSp>
        <p:nvGrpSpPr>
          <p:cNvPr id="113" name="Group 112"/>
          <p:cNvGrpSpPr/>
          <p:nvPr/>
        </p:nvGrpSpPr>
        <p:grpSpPr>
          <a:xfrm>
            <a:off x="3085067" y="2690421"/>
            <a:ext cx="2858533" cy="1638842"/>
            <a:chOff x="-3009900" y="847723"/>
            <a:chExt cx="2860676" cy="1638842"/>
          </a:xfrm>
        </p:grpSpPr>
        <p:sp>
          <p:nvSpPr>
            <p:cNvPr id="179" name="Rectangle 178"/>
            <p:cNvSpPr/>
            <p:nvPr/>
          </p:nvSpPr>
          <p:spPr bwMode="gray">
            <a:xfrm>
              <a:off x="-3009900" y="847723"/>
              <a:ext cx="2860676" cy="163291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de-DE" sz="1000" dirty="0">
                  <a:solidFill>
                    <a:srgbClr val="000000"/>
                  </a:solidFill>
                  <a:latin typeface="Arial" panose="020B0604020202020204" pitchFamily="34" charset="0"/>
                  <a:ea typeface="Open Sans Semibold" pitchFamily="34" charset="0"/>
                  <a:cs typeface="Arial" panose="020B0604020202020204" pitchFamily="34" charset="0"/>
                </a:rPr>
                <a:t>			</a:t>
              </a: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48656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085068" y="1818251"/>
            <a:ext cx="2860676" cy="423863"/>
            <a:chOff x="5142467" y="1322950"/>
            <a:chExt cx="2860676"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085067" y="13880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Customer</a:t>
              </a: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3091418" y="2256401"/>
            <a:ext cx="2860676" cy="423863"/>
            <a:chOff x="5142467" y="1322950"/>
            <a:chExt cx="2860676" cy="423863"/>
          </a:xfrm>
        </p:grpSpPr>
        <p:sp>
          <p:nvSpPr>
            <p:cNvPr id="97" name="Rectangle 96"/>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Role</a:t>
              </a:r>
            </a:p>
          </p:txBody>
        </p:sp>
      </p:grpSp>
      <p:grpSp>
        <p:nvGrpSpPr>
          <p:cNvPr id="104" name="Group 103"/>
          <p:cNvGrpSpPr/>
          <p:nvPr/>
        </p:nvGrpSpPr>
        <p:grpSpPr>
          <a:xfrm>
            <a:off x="3079750" y="1816100"/>
            <a:ext cx="2870200" cy="438150"/>
            <a:chOff x="1123950" y="736600"/>
            <a:chExt cx="2870200" cy="5092700"/>
          </a:xfrm>
        </p:grpSpPr>
        <p:sp>
          <p:nvSpPr>
            <p:cNvPr id="105" name="Rectangle 104"/>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06" name="Rectangle 105"/>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07" name="TextBox 106"/>
          <p:cNvSpPr txBox="1"/>
          <p:nvPr/>
        </p:nvSpPr>
        <p:spPr>
          <a:xfrm>
            <a:off x="3211053" y="1956265"/>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Pricing Details</a:t>
            </a:r>
          </a:p>
        </p:txBody>
      </p:sp>
      <p:sp>
        <p:nvSpPr>
          <p:cNvPr id="115" name="TextBox 114"/>
          <p:cNvSpPr txBox="1"/>
          <p:nvPr/>
        </p:nvSpPr>
        <p:spPr>
          <a:xfrm>
            <a:off x="4970003" y="2400299"/>
            <a:ext cx="9037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Project Price/h</a:t>
            </a:r>
          </a:p>
        </p:txBody>
      </p:sp>
      <p:sp>
        <p:nvSpPr>
          <p:cNvPr id="118" name="Rectangle 117"/>
          <p:cNvSpPr/>
          <p:nvPr/>
        </p:nvSpPr>
        <p:spPr>
          <a:xfrm>
            <a:off x="4580852" y="2764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19" name="Rectangle 11"/>
          <p:cNvSpPr>
            <a:spLocks noChangeArrowheads="1"/>
          </p:cNvSpPr>
          <p:nvPr/>
        </p:nvSpPr>
        <p:spPr bwMode="auto">
          <a:xfrm>
            <a:off x="5125938" y="27489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122" name="TextBox 121"/>
          <p:cNvSpPr txBox="1"/>
          <p:nvPr/>
        </p:nvSpPr>
        <p:spPr>
          <a:xfrm>
            <a:off x="3279273" y="36351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23" name="Rectangle 122"/>
          <p:cNvSpPr/>
          <p:nvPr/>
        </p:nvSpPr>
        <p:spPr>
          <a:xfrm>
            <a:off x="3213099" y="361949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31" name="TextBox 130"/>
          <p:cNvSpPr txBox="1"/>
          <p:nvPr/>
        </p:nvSpPr>
        <p:spPr>
          <a:xfrm>
            <a:off x="3253873" y="40698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132" name="Rectangle 131"/>
          <p:cNvSpPr/>
          <p:nvPr/>
        </p:nvSpPr>
        <p:spPr>
          <a:xfrm>
            <a:off x="3187699" y="405424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grpSp>
        <p:nvGrpSpPr>
          <p:cNvPr id="170" name="Group 169"/>
          <p:cNvGrpSpPr/>
          <p:nvPr/>
        </p:nvGrpSpPr>
        <p:grpSpPr>
          <a:xfrm>
            <a:off x="3078717" y="4330272"/>
            <a:ext cx="2858533" cy="1517679"/>
            <a:chOff x="-3009900" y="847724"/>
            <a:chExt cx="2860676" cy="1576381"/>
          </a:xfrm>
        </p:grpSpPr>
        <p:sp>
          <p:nvSpPr>
            <p:cNvPr id="171" name="Rectangle 170"/>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72" name="Straight Connector 171"/>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5" name="Rectangle 174"/>
          <p:cNvSpPr/>
          <p:nvPr/>
        </p:nvSpPr>
        <p:spPr>
          <a:xfrm>
            <a:off x="4574502" y="4346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66.50</a:t>
            </a:r>
          </a:p>
        </p:txBody>
      </p:sp>
      <p:sp>
        <p:nvSpPr>
          <p:cNvPr id="177" name="Rectangle 11"/>
          <p:cNvSpPr>
            <a:spLocks noChangeArrowheads="1"/>
          </p:cNvSpPr>
          <p:nvPr/>
        </p:nvSpPr>
        <p:spPr bwMode="auto">
          <a:xfrm>
            <a:off x="5119588" y="433010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grpSp>
        <p:nvGrpSpPr>
          <p:cNvPr id="191" name="Group 190"/>
          <p:cNvGrpSpPr/>
          <p:nvPr/>
        </p:nvGrpSpPr>
        <p:grpSpPr>
          <a:xfrm>
            <a:off x="3078717" y="5840023"/>
            <a:ext cx="2858533" cy="617927"/>
            <a:chOff x="-3009900" y="847724"/>
            <a:chExt cx="2860676" cy="1576381"/>
          </a:xfrm>
        </p:grpSpPr>
        <p:sp>
          <p:nvSpPr>
            <p:cNvPr id="192" name="Rectangle 191"/>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000" b="1"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de-DE" sz="1000" dirty="0">
                  <a:solidFill>
                    <a:srgbClr val="000000"/>
                  </a:solidFill>
                  <a:latin typeface="Arial" panose="020B0604020202020204" pitchFamily="34" charset="0"/>
                  <a:ea typeface="Open Sans Semibold" pitchFamily="34" charset="0"/>
                  <a:cs typeface="Arial" panose="020B0604020202020204" pitchFamily="34" charset="0"/>
                </a:rPr>
                <a:t>	</a:t>
              </a: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p:txBody>
        </p:sp>
        <p:cxnSp>
          <p:nvCxnSpPr>
            <p:cNvPr id="193" name="Straight Connector 192"/>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94" name="Rectangle 193"/>
          <p:cNvSpPr/>
          <p:nvPr/>
        </p:nvSpPr>
        <p:spPr>
          <a:xfrm>
            <a:off x="4595669" y="59779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99.00</a:t>
            </a:r>
          </a:p>
        </p:txBody>
      </p:sp>
      <p:sp>
        <p:nvSpPr>
          <p:cNvPr id="195" name="Rectangle 11"/>
          <p:cNvSpPr>
            <a:spLocks noChangeArrowheads="1"/>
          </p:cNvSpPr>
          <p:nvPr/>
        </p:nvSpPr>
        <p:spPr bwMode="auto">
          <a:xfrm>
            <a:off x="5140755" y="59620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 name="TextBox 1"/>
          <p:cNvSpPr txBox="1"/>
          <p:nvPr/>
        </p:nvSpPr>
        <p:spPr>
          <a:xfrm>
            <a:off x="3171470" y="2866029"/>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Senior Consultant</a:t>
            </a:r>
          </a:p>
        </p:txBody>
      </p:sp>
      <p:sp>
        <p:nvSpPr>
          <p:cNvPr id="58" name="TextBox 57"/>
          <p:cNvSpPr txBox="1"/>
          <p:nvPr/>
        </p:nvSpPr>
        <p:spPr>
          <a:xfrm>
            <a:off x="3171195" y="4447974"/>
            <a:ext cx="1000274"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Junior Consultant</a:t>
            </a:r>
          </a:p>
        </p:txBody>
      </p:sp>
      <p:sp>
        <p:nvSpPr>
          <p:cNvPr id="59" name="TextBox 58"/>
          <p:cNvSpPr txBox="1"/>
          <p:nvPr/>
        </p:nvSpPr>
        <p:spPr>
          <a:xfrm>
            <a:off x="3184800" y="6093656"/>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Senior Consultant</a:t>
            </a:r>
          </a:p>
        </p:txBody>
      </p:sp>
      <p:sp>
        <p:nvSpPr>
          <p:cNvPr id="60" name="Rectangle 59"/>
          <p:cNvSpPr/>
          <p:nvPr/>
        </p:nvSpPr>
        <p:spPr>
          <a:xfrm>
            <a:off x="4392867" y="3586828"/>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1" name="Rectangle 60"/>
          <p:cNvSpPr/>
          <p:nvPr/>
        </p:nvSpPr>
        <p:spPr>
          <a:xfrm>
            <a:off x="4392592" y="4016811"/>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4" name="TextBox 63"/>
          <p:cNvSpPr txBox="1"/>
          <p:nvPr/>
        </p:nvSpPr>
        <p:spPr>
          <a:xfrm>
            <a:off x="3198954" y="3407043"/>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from:</a:t>
            </a:r>
          </a:p>
        </p:txBody>
      </p:sp>
      <p:sp>
        <p:nvSpPr>
          <p:cNvPr id="65" name="TextBox 64"/>
          <p:cNvSpPr txBox="1"/>
          <p:nvPr/>
        </p:nvSpPr>
        <p:spPr>
          <a:xfrm>
            <a:off x="3198680" y="3871726"/>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to:</a:t>
            </a:r>
          </a:p>
        </p:txBody>
      </p:sp>
      <p:sp>
        <p:nvSpPr>
          <p:cNvPr id="72" name="Rectangle 71"/>
          <p:cNvSpPr/>
          <p:nvPr/>
        </p:nvSpPr>
        <p:spPr>
          <a:xfrm>
            <a:off x="3224388" y="527476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3" name="Rectangle 72"/>
          <p:cNvSpPr/>
          <p:nvPr/>
        </p:nvSpPr>
        <p:spPr>
          <a:xfrm>
            <a:off x="3198988" y="570951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Rectangle 73"/>
          <p:cNvSpPr/>
          <p:nvPr/>
        </p:nvSpPr>
        <p:spPr>
          <a:xfrm>
            <a:off x="4404156" y="5242089"/>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5" name="Rectangle 74"/>
          <p:cNvSpPr/>
          <p:nvPr/>
        </p:nvSpPr>
        <p:spPr>
          <a:xfrm>
            <a:off x="4403881" y="5672072"/>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6" name="TextBox 75"/>
          <p:cNvSpPr txBox="1"/>
          <p:nvPr/>
        </p:nvSpPr>
        <p:spPr>
          <a:xfrm>
            <a:off x="3210243" y="5062304"/>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from:</a:t>
            </a:r>
          </a:p>
        </p:txBody>
      </p:sp>
      <p:sp>
        <p:nvSpPr>
          <p:cNvPr id="77" name="TextBox 76"/>
          <p:cNvSpPr txBox="1"/>
          <p:nvPr/>
        </p:nvSpPr>
        <p:spPr>
          <a:xfrm>
            <a:off x="3209969" y="5526987"/>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to:</a:t>
            </a:r>
          </a:p>
        </p:txBody>
      </p:sp>
      <p:sp>
        <p:nvSpPr>
          <p:cNvPr id="79" name="TextBox 78"/>
          <p:cNvSpPr txBox="1"/>
          <p:nvPr/>
        </p:nvSpPr>
        <p:spPr>
          <a:xfrm>
            <a:off x="3297618" y="527625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80" name="TextBox 79"/>
          <p:cNvSpPr txBox="1"/>
          <p:nvPr/>
        </p:nvSpPr>
        <p:spPr>
          <a:xfrm>
            <a:off x="3272218" y="571100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cxnSp>
        <p:nvCxnSpPr>
          <p:cNvPr id="83" name="Straight Connector 82"/>
          <p:cNvCxnSpPr/>
          <p:nvPr/>
        </p:nvCxnSpPr>
        <p:spPr>
          <a:xfrm>
            <a:off x="3057127" y="599355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0118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a:cs typeface="BentonSans Light"/>
              </a:rPr>
              <a:t>Analytical Table (ALV)- NOT RESPONSIVE</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84613" y="1354511"/>
            <a:ext cx="8146637" cy="4460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464766610"/>
              </p:ext>
            </p:extLst>
          </p:nvPr>
        </p:nvGraphicFramePr>
        <p:xfrm>
          <a:off x="584200" y="1695450"/>
          <a:ext cx="8137935" cy="4114800"/>
        </p:xfrm>
        <a:graphic>
          <a:graphicData uri="http://schemas.openxmlformats.org/drawingml/2006/table">
            <a:tbl>
              <a:tblPr firstRow="1" bandRow="1">
                <a:solidFill>
                  <a:schemeClr val="bg1"/>
                </a:solidFill>
                <a:tableStyleId>{2D5ABB26-0587-4C30-8999-92F81FD0307C}</a:tableStyleId>
              </a:tblPr>
              <a:tblGrid>
                <a:gridCol w="312216">
                  <a:extLst>
                    <a:ext uri="{9D8B030D-6E8A-4147-A177-3AD203B41FA5}">
                      <a16:colId xmlns:a16="http://schemas.microsoft.com/office/drawing/2014/main" val="20000"/>
                    </a:ext>
                  </a:extLst>
                </a:gridCol>
                <a:gridCol w="1393166">
                  <a:extLst>
                    <a:ext uri="{9D8B030D-6E8A-4147-A177-3AD203B41FA5}">
                      <a16:colId xmlns:a16="http://schemas.microsoft.com/office/drawing/2014/main" val="20001"/>
                    </a:ext>
                  </a:extLst>
                </a:gridCol>
                <a:gridCol w="2486025">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695450">
                  <a:extLst>
                    <a:ext uri="{9D8B030D-6E8A-4147-A177-3AD203B41FA5}">
                      <a16:colId xmlns:a16="http://schemas.microsoft.com/office/drawing/2014/main" val="20005"/>
                    </a:ext>
                  </a:extLst>
                </a:gridCol>
                <a:gridCol w="231778">
                  <a:extLst>
                    <a:ext uri="{9D8B030D-6E8A-4147-A177-3AD203B41FA5}">
                      <a16:colId xmlns:a16="http://schemas.microsoft.com/office/drawing/2014/main" val="20006"/>
                    </a:ext>
                  </a:extLst>
                </a:gridCol>
              </a:tblGrid>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50000"/>
                            </a:schemeClr>
                          </a:solidFill>
                          <a:effectLst/>
                          <a:uLnTx/>
                          <a:uFillTx/>
                          <a:latin typeface="SAP-icons"/>
                        </a:rPr>
                        <a:t></a:t>
                      </a:r>
                      <a:endParaRPr kumimoji="0" lang="en-US" sz="1050" b="0" i="0" u="none" strike="noStrike" kern="1200" cap="none" spc="0" normalizeH="0" baseline="0" noProof="0" dirty="0">
                        <a:ln>
                          <a:noFill/>
                        </a:ln>
                        <a:solidFill>
                          <a:schemeClr val="bg1">
                            <a:lumMod val="50000"/>
                          </a:schemeClr>
                        </a:solidFill>
                        <a:effectLst/>
                        <a:uLnTx/>
                        <a:uFillTx/>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Document No.</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PK</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Posting Date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Laptops Brand1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HANA Servers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solidFill>
                            <a:prstClr val="black"/>
                          </a:solidFill>
                          <a:latin typeface="Arial" panose="020B0604020202020204" pitchFamily="34" charset="0"/>
                          <a:cs typeface="Arial" panose="020B0604020202020204" pitchFamily="34" charset="0"/>
                        </a:rPr>
                        <a:t>Tablet</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latin typeface="Arial" panose="020B0604020202020204" pitchFamily="34" charset="0"/>
                          <a:cs typeface="Arial" panose="020B0604020202020204" pitchFamily="34" charset="0"/>
                        </a:rPr>
                        <a:t>3D </a:t>
                      </a:r>
                      <a:r>
                        <a:rPr lang="en-US" sz="1000" dirty="0">
                          <a:solidFill>
                            <a:prstClr val="black"/>
                          </a:solidFill>
                          <a:latin typeface="Arial" panose="020B0604020202020204" pitchFamily="34" charset="0"/>
                          <a:cs typeface="Arial" panose="020B0604020202020204" pitchFamily="34" charset="0"/>
                        </a:rPr>
                        <a:t>Printers</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solidFill>
                            <a:prstClr val="black"/>
                          </a:solidFill>
                          <a:latin typeface="Arial" panose="020B0604020202020204" pitchFamily="34" charset="0"/>
                          <a:cs typeface="Arial" panose="020B0604020202020204" pitchFamily="34" charset="0"/>
                        </a:rPr>
                        <a:t>Smartphone</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HANA Servers</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Chair</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3D 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Laptops </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Tablet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b="1" kern="1200" dirty="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a:latin typeface="Arial" panose="020B0604020202020204" pitchFamily="34" charset="0"/>
                          <a:cs typeface="Arial" panose="020B0604020202020204" pitchFamily="34" charset="0"/>
                        </a:rPr>
                        <a:t>HANA Servers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3"/>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a:latin typeface="Arial" panose="020B0604020202020204" pitchFamily="34" charset="0"/>
                          <a:cs typeface="Arial" panose="020B0604020202020204" pitchFamily="34" charset="0"/>
                        </a:rPr>
                        <a:t>Smartphone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bl>
          </a:graphicData>
        </a:graphic>
      </p:graphicFrame>
      <p:grpSp>
        <p:nvGrpSpPr>
          <p:cNvPr id="6" name="Group 5"/>
          <p:cNvGrpSpPr/>
          <p:nvPr/>
        </p:nvGrpSpPr>
        <p:grpSpPr>
          <a:xfrm>
            <a:off x="584606" y="1339207"/>
            <a:ext cx="8140762" cy="360040"/>
            <a:chOff x="-1" y="2124113"/>
            <a:chExt cx="8140762" cy="360040"/>
          </a:xfrm>
        </p:grpSpPr>
        <p:sp>
          <p:nvSpPr>
            <p:cNvPr id="7" name="Rectangle 6"/>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8" name="TextBox 7"/>
            <p:cNvSpPr txBox="1"/>
            <p:nvPr/>
          </p:nvSpPr>
          <p:spPr>
            <a:xfrm>
              <a:off x="7931652" y="2148277"/>
              <a:ext cx="209109"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endParaRPr kumimoji="0" lang="en-US" sz="1400" b="0" i="0" u="none" strike="noStrike" kern="0" cap="none" spc="0" normalizeH="0" baseline="0" noProof="0" dirty="0">
                <a:ln>
                  <a:noFill/>
                </a:ln>
                <a:solidFill>
                  <a:sysClr val="windowText" lastClr="000000"/>
                </a:solidFill>
                <a:effectLst/>
                <a:uLnTx/>
                <a:uFillTx/>
              </a:endParaRPr>
            </a:p>
          </p:txBody>
        </p:sp>
        <p:sp>
          <p:nvSpPr>
            <p:cNvPr id="9" name="TextBox 8"/>
            <p:cNvSpPr txBox="1"/>
            <p:nvPr/>
          </p:nvSpPr>
          <p:spPr>
            <a:xfrm>
              <a:off x="7667138" y="214896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p>
          </p:txBody>
        </p:sp>
        <p:sp>
          <p:nvSpPr>
            <p:cNvPr id="10" name="TextBox 9"/>
            <p:cNvSpPr txBox="1"/>
            <p:nvPr/>
          </p:nvSpPr>
          <p:spPr>
            <a:xfrm>
              <a:off x="7329642" y="2160398"/>
              <a:ext cx="253642" cy="288147"/>
            </a:xfrm>
            <a:prstGeom prst="rect">
              <a:avLst/>
            </a:prstGeom>
            <a:solidFill>
              <a:srgbClr val="4F81BD"/>
            </a:solid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SAP-icons"/>
                </a:rPr>
                <a:t></a:t>
              </a:r>
              <a:endParaRPr kumimoji="0" lang="en-US" sz="1400" b="0" i="0" u="none" strike="noStrike" kern="0" cap="none" spc="0" normalizeH="0" baseline="0" noProof="0" dirty="0">
                <a:ln>
                  <a:noFill/>
                </a:ln>
                <a:solidFill>
                  <a:sysClr val="window" lastClr="FFFFFF"/>
                </a:solidFill>
                <a:effectLst/>
                <a:uLnTx/>
                <a:uFillTx/>
              </a:endParaRPr>
            </a:p>
          </p:txBody>
        </p:sp>
        <p:sp>
          <p:nvSpPr>
            <p:cNvPr id="11" name="TextBox 10"/>
            <p:cNvSpPr txBox="1"/>
            <p:nvPr/>
          </p:nvSpPr>
          <p:spPr>
            <a:xfrm>
              <a:off x="7041428" y="216039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p>
          </p:txBody>
        </p:sp>
        <p:sp>
          <p:nvSpPr>
            <p:cNvPr id="12" name="Rectangle 11"/>
            <p:cNvSpPr/>
            <p:nvPr/>
          </p:nvSpPr>
          <p:spPr>
            <a:xfrm>
              <a:off x="5497439" y="2186748"/>
              <a:ext cx="1440160" cy="219232"/>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TextBox 12"/>
            <p:cNvSpPr txBox="1"/>
            <p:nvPr/>
          </p:nvSpPr>
          <p:spPr>
            <a:xfrm>
              <a:off x="6662500" y="2164357"/>
              <a:ext cx="277888"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AP-icons"/>
                </a:rPr>
                <a:t> </a:t>
              </a:r>
              <a:r>
                <a:rPr kumimoji="0" lang="en-US" b="0" i="0" u="none" strike="noStrike" kern="0" cap="none" spc="0" normalizeH="0" baseline="0" noProof="0" dirty="0">
                  <a:ln>
                    <a:noFill/>
                  </a:ln>
                  <a:solidFill>
                    <a:sysClr val="windowText" lastClr="000000"/>
                  </a:solidFill>
                  <a:effectLst/>
                  <a:uLnTx/>
                  <a:uFillTx/>
                  <a:latin typeface="SAP-icons"/>
                </a:rPr>
                <a:t></a:t>
              </a:r>
              <a:endParaRPr kumimoji="0" lang="en-US" sz="1200" b="0" i="0" u="none" strike="noStrike" kern="0" cap="none" spc="0" normalizeH="0" baseline="0" noProof="0" dirty="0">
                <a:ln>
                  <a:noFill/>
                </a:ln>
                <a:solidFill>
                  <a:sysClr val="windowText" lastClr="000000"/>
                </a:solidFill>
                <a:effectLst/>
                <a:uLnTx/>
                <a:uFillTx/>
                <a:latin typeface="SAP-icons"/>
              </a:endParaRPr>
            </a:p>
          </p:txBody>
        </p:sp>
      </p:grpSp>
      <p:sp>
        <p:nvSpPr>
          <p:cNvPr id="14" name="Rectangle 13"/>
          <p:cNvSpPr/>
          <p:nvPr/>
        </p:nvSpPr>
        <p:spPr>
          <a:xfrm>
            <a:off x="8531856" y="2057400"/>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5429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Timeline</a:t>
            </a:r>
          </a:p>
        </p:txBody>
      </p:sp>
      <p:cxnSp>
        <p:nvCxnSpPr>
          <p:cNvPr id="5" name="Straight Connector 4"/>
          <p:cNvCxnSpPr/>
          <p:nvPr/>
        </p:nvCxnSpPr>
        <p:spPr>
          <a:xfrm>
            <a:off x="780537" y="1509531"/>
            <a:ext cx="13213" cy="4834119"/>
          </a:xfrm>
          <a:prstGeom prst="line">
            <a:avLst/>
          </a:prstGeom>
          <a:gradFill>
            <a:gsLst>
              <a:gs pos="0">
                <a:schemeClr val="bg1">
                  <a:alpha val="0"/>
                </a:schemeClr>
              </a:gs>
              <a:gs pos="64000">
                <a:schemeClr val="bg1"/>
              </a:gs>
            </a:gsLst>
            <a:lin ang="0" scaled="0"/>
          </a:gradFill>
          <a:ln w="28575" algn="ctr">
            <a:gradFill>
              <a:gsLst>
                <a:gs pos="0">
                  <a:schemeClr val="bg1"/>
                </a:gs>
                <a:gs pos="80000">
                  <a:srgbClr val="009DE0"/>
                </a:gs>
                <a:gs pos="15000">
                  <a:srgbClr val="009DE0"/>
                </a:gs>
                <a:gs pos="100000">
                  <a:schemeClr val="bg1"/>
                </a:gs>
              </a:gsLst>
              <a:lin ang="5400000" scaled="0"/>
            </a:gradFill>
            <a:miter lim="800000"/>
            <a:headEnd/>
            <a:tailEnd/>
          </a:ln>
        </p:spPr>
      </p:cxnSp>
      <p:grpSp>
        <p:nvGrpSpPr>
          <p:cNvPr id="31" name="Group 30"/>
          <p:cNvGrpSpPr/>
          <p:nvPr/>
        </p:nvGrpSpPr>
        <p:grpSpPr>
          <a:xfrm>
            <a:off x="649825" y="2786267"/>
            <a:ext cx="2771238" cy="809251"/>
            <a:chOff x="11444825" y="2596643"/>
            <a:chExt cx="2771238" cy="809251"/>
          </a:xfrm>
        </p:grpSpPr>
        <p:sp>
          <p:nvSpPr>
            <p:cNvPr id="32" name="Oval 31"/>
            <p:cNvSpPr/>
            <p:nvPr/>
          </p:nvSpPr>
          <p:spPr bwMode="gray">
            <a:xfrm>
              <a:off x="11444825" y="2596643"/>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3" name="Rectangle 32"/>
            <p:cNvSpPr/>
            <p:nvPr/>
          </p:nvSpPr>
          <p:spPr bwMode="gray">
            <a:xfrm>
              <a:off x="11804376" y="2596643"/>
              <a:ext cx="2411687" cy="809251"/>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 3 completed a call.</a:t>
              </a:r>
            </a:p>
            <a:p>
              <a:r>
                <a:rPr lang="en-US" sz="800" dirty="0">
                  <a:solidFill>
                    <a:srgbClr val="666666"/>
                  </a:solidFill>
                  <a:latin typeface="Arial" panose="020B0604020202020204" pitchFamily="34" charset="0"/>
                  <a:ea typeface="Open Sans" pitchFamily="34" charset="0"/>
                  <a:cs typeface="Arial" panose="020B0604020202020204" pitchFamily="34" charset="0"/>
                </a:rPr>
                <a:t>Today at 12:56 AM</a:t>
              </a:r>
            </a:p>
            <a:p>
              <a:endParaRPr lang="en-US" sz="600" dirty="0">
                <a:solidFill>
                  <a:prstClr val="black"/>
                </a:solidFill>
                <a:latin typeface="Arial" panose="020B0604020202020204" pitchFamily="34" charset="0"/>
                <a:ea typeface="Open Sans" pitchFamily="34" charset="0"/>
                <a:cs typeface="Arial" panose="020B0604020202020204" pitchFamily="34" charset="0"/>
              </a:endParaRPr>
            </a:p>
            <a:p>
              <a:r>
                <a:rPr lang="en-US" sz="900" dirty="0">
                  <a:solidFill>
                    <a:prstClr val="black"/>
                  </a:solidFill>
                  <a:latin typeface="Arial" panose="020B0604020202020204" pitchFamily="34" charset="0"/>
                  <a:ea typeface="Open Sans" pitchFamily="34" charset="0"/>
                  <a:cs typeface="Arial" panose="020B0604020202020204" pitchFamily="34" charset="0"/>
                </a:rPr>
                <a:t>Called Name1 to discuss Lorem ipsum dolor sit amet, consectetuer adipiscing elit.</a:t>
              </a:r>
            </a:p>
          </p:txBody>
        </p:sp>
        <p:sp>
          <p:nvSpPr>
            <p:cNvPr id="34" name="Flowchart: Merge 140"/>
            <p:cNvSpPr/>
            <p:nvPr/>
          </p:nvSpPr>
          <p:spPr bwMode="gray">
            <a:xfrm rot="5400000">
              <a:off x="11694852" y="2692997"/>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5" name="Group 34"/>
          <p:cNvGrpSpPr/>
          <p:nvPr/>
        </p:nvGrpSpPr>
        <p:grpSpPr>
          <a:xfrm>
            <a:off x="649825" y="1735884"/>
            <a:ext cx="2771238" cy="970890"/>
            <a:chOff x="11444825" y="1354884"/>
            <a:chExt cx="2771238" cy="970890"/>
          </a:xfrm>
        </p:grpSpPr>
        <p:sp>
          <p:nvSpPr>
            <p:cNvPr id="36" name="Oval 35"/>
            <p:cNvSpPr/>
            <p:nvPr/>
          </p:nvSpPr>
          <p:spPr bwMode="gray">
            <a:xfrm>
              <a:off x="11444825" y="1354884"/>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7" name="Rectangle 36"/>
            <p:cNvSpPr/>
            <p:nvPr/>
          </p:nvSpPr>
          <p:spPr bwMode="gray">
            <a:xfrm>
              <a:off x="11804376" y="1354885"/>
              <a:ext cx="2411687" cy="970889"/>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 2 added a note.</a:t>
              </a:r>
            </a:p>
            <a:p>
              <a:r>
                <a:rPr lang="en-US" sz="800" dirty="0">
                  <a:solidFill>
                    <a:srgbClr val="666666"/>
                  </a:solidFill>
                  <a:latin typeface="Arial" panose="020B0604020202020204" pitchFamily="34" charset="0"/>
                  <a:ea typeface="Open Sans" pitchFamily="34" charset="0"/>
                  <a:cs typeface="Arial" panose="020B0604020202020204" pitchFamily="34" charset="0"/>
                </a:rPr>
                <a:t>Today at 11:32 AM</a:t>
              </a:r>
            </a:p>
            <a:p>
              <a:endParaRPr lang="en-US" sz="600" dirty="0">
                <a:solidFill>
                  <a:srgbClr val="666666"/>
                </a:solidFill>
                <a:latin typeface="Arial" panose="020B0604020202020204" pitchFamily="34" charset="0"/>
                <a:ea typeface="Open Sans" pitchFamily="34" charset="0"/>
                <a:cs typeface="Arial" panose="020B0604020202020204" pitchFamily="34" charset="0"/>
              </a:endParaRPr>
            </a:p>
            <a:p>
              <a:r>
                <a:rPr lang="en-US" sz="900" dirty="0">
                  <a:solidFill>
                    <a:prstClr val="black"/>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a:t>
              </a:r>
              <a:r>
                <a:rPr lang="en-US" sz="900" dirty="0" err="1">
                  <a:solidFill>
                    <a:prstClr val="black"/>
                  </a:solidFill>
                  <a:latin typeface="Arial" panose="020B0604020202020204" pitchFamily="34" charset="0"/>
                  <a:ea typeface="Open Sans" pitchFamily="34" charset="0"/>
                  <a:cs typeface="Arial" panose="020B0604020202020204" pitchFamily="34" charset="0"/>
                </a:rPr>
                <a:t>Sociis</a:t>
              </a:r>
              <a:r>
                <a:rPr lang="en-US" sz="900" dirty="0">
                  <a:solidFill>
                    <a:prstClr val="black"/>
                  </a:solidFill>
                  <a:latin typeface="Arial" panose="020B0604020202020204" pitchFamily="34" charset="0"/>
                  <a:ea typeface="Open Sans" pitchFamily="34" charset="0"/>
                  <a:cs typeface="Arial" panose="020B0604020202020204" pitchFamily="34" charset="0"/>
                </a:rPr>
                <a:t>.</a:t>
              </a:r>
              <a:r>
                <a:rPr lang="en-US" sz="900" dirty="0">
                  <a:solidFill>
                    <a:srgbClr val="0070C0"/>
                  </a:solidFill>
                  <a:latin typeface="Arial" panose="020B0604020202020204" pitchFamily="34" charset="0"/>
                  <a:ea typeface="Open Sans" pitchFamily="34" charset="0"/>
                  <a:cs typeface="Arial" panose="020B0604020202020204" pitchFamily="34" charset="0"/>
                </a:rPr>
                <a:t> </a:t>
              </a:r>
            </a:p>
          </p:txBody>
        </p:sp>
        <p:sp>
          <p:nvSpPr>
            <p:cNvPr id="38" name="Flowchart: Merge 17"/>
            <p:cNvSpPr/>
            <p:nvPr/>
          </p:nvSpPr>
          <p:spPr bwMode="gray">
            <a:xfrm rot="5400000">
              <a:off x="11694852" y="145123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9" name="Group 38"/>
          <p:cNvGrpSpPr/>
          <p:nvPr/>
        </p:nvGrpSpPr>
        <p:grpSpPr>
          <a:xfrm>
            <a:off x="649825" y="3681243"/>
            <a:ext cx="2771238" cy="945999"/>
            <a:chOff x="11444825" y="3690258"/>
            <a:chExt cx="2771238" cy="945999"/>
          </a:xfrm>
        </p:grpSpPr>
        <p:sp>
          <p:nvSpPr>
            <p:cNvPr id="40" name="Oval 39"/>
            <p:cNvSpPr/>
            <p:nvPr/>
          </p:nvSpPr>
          <p:spPr bwMode="gray">
            <a:xfrm>
              <a:off x="11444825" y="369025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41" name="Rectangle 40"/>
            <p:cNvSpPr/>
            <p:nvPr/>
          </p:nvSpPr>
          <p:spPr bwMode="gray">
            <a:xfrm>
              <a:off x="11804376" y="3690259"/>
              <a:ext cx="2411687" cy="945998"/>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pPr lvl="0"/>
              <a:r>
                <a:rPr lang="en-US" sz="900" dirty="0">
                  <a:solidFill>
                    <a:schemeClr val="tx1"/>
                  </a:solidFill>
                  <a:latin typeface="Arial" panose="020B0604020202020204" pitchFamily="34" charset="0"/>
                  <a:ea typeface="Open Sans" pitchFamily="34" charset="0"/>
                  <a:cs typeface="Arial" panose="020B0604020202020204" pitchFamily="34" charset="0"/>
                </a:rPr>
                <a:t>Name 2 </a:t>
              </a:r>
              <a:r>
                <a:rPr lang="en-US" sz="900" dirty="0">
                  <a:solidFill>
                    <a:prstClr val="black"/>
                  </a:solidFill>
                  <a:latin typeface="Arial" panose="020B0604020202020204" pitchFamily="34" charset="0"/>
                  <a:ea typeface="Open Sans" pitchFamily="34" charset="0"/>
                  <a:cs typeface="Arial" panose="020B0604020202020204" pitchFamily="34" charset="0"/>
                </a:rPr>
                <a:t>added an </a:t>
              </a:r>
              <a:r>
                <a:rPr lang="en-US" sz="900" dirty="0">
                  <a:solidFill>
                    <a:srgbClr val="007CC0"/>
                  </a:solidFill>
                  <a:latin typeface="Arial" panose="020B0604020202020204" pitchFamily="34" charset="0"/>
                  <a:ea typeface="Open Sans" pitchFamily="34" charset="0"/>
                  <a:cs typeface="Arial" panose="020B0604020202020204" pitchFamily="34" charset="0"/>
                </a:rPr>
                <a:t>invoice</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pPr lvl="0"/>
              <a:r>
                <a:rPr lang="en-US" sz="800" dirty="0">
                  <a:solidFill>
                    <a:srgbClr val="666666"/>
                  </a:solidFill>
                  <a:latin typeface="Arial" panose="020B0604020202020204" pitchFamily="34" charset="0"/>
                  <a:ea typeface="Open Sans" pitchFamily="34" charset="0"/>
                  <a:cs typeface="Arial" panose="020B0604020202020204" pitchFamily="34" charset="0"/>
                </a:rPr>
                <a:t>Yesterday at 11:14 PM</a:t>
              </a:r>
            </a:p>
            <a:p>
              <a:pPr lvl="0"/>
              <a:endParaRPr lang="en-US" sz="600" dirty="0">
                <a:solidFill>
                  <a:prstClr val="black"/>
                </a:solidFill>
                <a:latin typeface="Arial" panose="020B0604020202020204" pitchFamily="34" charset="0"/>
                <a:ea typeface="Open Sans" pitchFamily="34" charset="0"/>
                <a:cs typeface="Arial" panose="020B0604020202020204" pitchFamily="34" charset="0"/>
              </a:endParaRPr>
            </a:p>
            <a:p>
              <a:pPr lvl="0"/>
              <a:r>
                <a:rPr lang="en-US" sz="900" dirty="0">
                  <a:solidFill>
                    <a:prstClr val="black"/>
                  </a:solidFill>
                  <a:latin typeface="Arial" panose="020B0604020202020204" pitchFamily="34" charset="0"/>
                  <a:ea typeface="Open Sans" pitchFamily="34" charset="0"/>
                  <a:cs typeface="Arial" panose="020B0604020202020204" pitchFamily="34" charset="0"/>
                </a:rPr>
                <a:t>Invoice</a:t>
              </a:r>
            </a:p>
            <a:p>
              <a:pPr lvl="0"/>
              <a:r>
                <a:rPr lang="en-US" sz="900" dirty="0">
                  <a:solidFill>
                    <a:prstClr val="white">
                      <a:lumMod val="65000"/>
                    </a:prstClr>
                  </a:solidFill>
                  <a:latin typeface="Arial" panose="020B0604020202020204" pitchFamily="34" charset="0"/>
                  <a:ea typeface="Open Sans" pitchFamily="34" charset="0"/>
                  <a:cs typeface="Arial" panose="020B0604020202020204" pitchFamily="34" charset="0"/>
                </a:rPr>
                <a:t>(421999)</a:t>
              </a:r>
            </a:p>
          </p:txBody>
        </p:sp>
        <p:sp>
          <p:nvSpPr>
            <p:cNvPr id="42" name="Flowchart: Merge 148"/>
            <p:cNvSpPr/>
            <p:nvPr/>
          </p:nvSpPr>
          <p:spPr bwMode="gray">
            <a:xfrm rot="5400000">
              <a:off x="11694852" y="3786613"/>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TextBox 42"/>
            <p:cNvSpPr txBox="1"/>
            <p:nvPr/>
          </p:nvSpPr>
          <p:spPr>
            <a:xfrm>
              <a:off x="13377863" y="4036092"/>
              <a:ext cx="838200" cy="600164"/>
            </a:xfrm>
            <a:prstGeom prst="rect">
              <a:avLst/>
            </a:prstGeom>
            <a:noFill/>
          </p:spPr>
          <p:txBody>
            <a:bodyPr wrap="square" rtlCol="0">
              <a:spAutoFit/>
            </a:bodyPr>
            <a:lstStyle/>
            <a:p>
              <a:pPr algn="r"/>
              <a:r>
                <a:rPr lang="en-US" sz="900" dirty="0">
                  <a:solidFill>
                    <a:prstClr val="black"/>
                  </a:solidFill>
                  <a:latin typeface="Arial" panose="020B0604020202020204" pitchFamily="34" charset="0"/>
                  <a:ea typeface="Open Sans" pitchFamily="34" charset="0"/>
                  <a:cs typeface="Arial" panose="020B0604020202020204" pitchFamily="34" charset="0"/>
                </a:rPr>
                <a:t>199,00</a:t>
              </a:r>
            </a:p>
            <a:p>
              <a:pPr algn="r"/>
              <a:r>
                <a:rPr lang="en-US" sz="800" dirty="0">
                  <a:solidFill>
                    <a:srgbClr val="666666"/>
                  </a:solidFill>
                  <a:latin typeface="Arial" panose="020B0604020202020204" pitchFamily="34" charset="0"/>
                  <a:ea typeface="Open Sans" pitchFamily="34" charset="0"/>
                  <a:cs typeface="Arial" panose="020B0604020202020204" pitchFamily="34" charset="0"/>
                </a:rPr>
                <a:t>USD</a:t>
              </a:r>
            </a:p>
            <a:p>
              <a:pPr algn="r"/>
              <a:endParaRPr lang="en-US" sz="600" dirty="0">
                <a:solidFill>
                  <a:srgbClr val="666666"/>
                </a:solidFill>
                <a:latin typeface="Arial" panose="020B0604020202020204" pitchFamily="34" charset="0"/>
                <a:ea typeface="Open Sans" pitchFamily="34" charset="0"/>
                <a:cs typeface="Arial" panose="020B0604020202020204" pitchFamily="34" charset="0"/>
              </a:endParaRPr>
            </a:p>
            <a:p>
              <a:pPr algn="r"/>
              <a:r>
                <a:rPr lang="en-US" sz="900" dirty="0">
                  <a:solidFill>
                    <a:srgbClr val="CC1919"/>
                  </a:solidFill>
                  <a:latin typeface="Arial" panose="020B0604020202020204" pitchFamily="34" charset="0"/>
                  <a:ea typeface="Open Sans Semibold" pitchFamily="34" charset="0"/>
                  <a:cs typeface="Arial" panose="020B0604020202020204" pitchFamily="34" charset="0"/>
                </a:rPr>
                <a:t>Open</a:t>
              </a:r>
              <a:endParaRPr lang="en-US" sz="105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4" name="Group 43"/>
          <p:cNvGrpSpPr/>
          <p:nvPr/>
        </p:nvGrpSpPr>
        <p:grpSpPr>
          <a:xfrm>
            <a:off x="649825" y="4712967"/>
            <a:ext cx="2771238" cy="562700"/>
            <a:chOff x="11444825" y="4933225"/>
            <a:chExt cx="2771238" cy="562700"/>
          </a:xfrm>
        </p:grpSpPr>
        <p:sp>
          <p:nvSpPr>
            <p:cNvPr id="45" name="Oval 44"/>
            <p:cNvSpPr/>
            <p:nvPr/>
          </p:nvSpPr>
          <p:spPr bwMode="gray">
            <a:xfrm>
              <a:off x="11444825" y="4946349"/>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46" name="Rectangle 45"/>
            <p:cNvSpPr/>
            <p:nvPr/>
          </p:nvSpPr>
          <p:spPr bwMode="gray">
            <a:xfrm>
              <a:off x="11804376" y="4933225"/>
              <a:ext cx="2411687" cy="562700"/>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Name1 increased the </a:t>
              </a:r>
              <a:r>
                <a:rPr lang="en-US" sz="900" dirty="0">
                  <a:solidFill>
                    <a:prstClr val="black"/>
                  </a:solidFill>
                  <a:latin typeface="Arial" panose="020B0604020202020204" pitchFamily="34" charset="0"/>
                  <a:ea typeface="Open Sans" pitchFamily="34" charset="0"/>
                  <a:cs typeface="Arial" panose="020B0604020202020204" pitchFamily="34" charset="0"/>
                </a:rPr>
                <a:t>probability from 20% to 30%.</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r>
                <a:rPr lang="en-US" sz="800" dirty="0">
                  <a:solidFill>
                    <a:srgbClr val="666666"/>
                  </a:solidFill>
                  <a:latin typeface="Arial" panose="020B0604020202020204" pitchFamily="34" charset="0"/>
                  <a:ea typeface="Open Sans" pitchFamily="34" charset="0"/>
                  <a:cs typeface="Arial" panose="020B0604020202020204" pitchFamily="34" charset="0"/>
                </a:rPr>
                <a:t>Two days ago at 03:36 PM</a:t>
              </a:r>
            </a:p>
          </p:txBody>
        </p:sp>
        <p:sp>
          <p:nvSpPr>
            <p:cNvPr id="47" name="Flowchart: Merge 159"/>
            <p:cNvSpPr/>
            <p:nvPr/>
          </p:nvSpPr>
          <p:spPr bwMode="gray">
            <a:xfrm rot="5400000">
              <a:off x="11694852" y="502957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8" name="Group 47"/>
          <p:cNvGrpSpPr/>
          <p:nvPr/>
        </p:nvGrpSpPr>
        <p:grpSpPr>
          <a:xfrm>
            <a:off x="649825" y="5365895"/>
            <a:ext cx="2771238" cy="958706"/>
            <a:chOff x="11444825" y="5790137"/>
            <a:chExt cx="2771238" cy="958706"/>
          </a:xfrm>
        </p:grpSpPr>
        <p:sp>
          <p:nvSpPr>
            <p:cNvPr id="49" name="Oval 48"/>
            <p:cNvSpPr/>
            <p:nvPr/>
          </p:nvSpPr>
          <p:spPr bwMode="gray">
            <a:xfrm>
              <a:off x="11444825" y="5790137"/>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50" name="Rectangle 49"/>
            <p:cNvSpPr/>
            <p:nvPr/>
          </p:nvSpPr>
          <p:spPr bwMode="gray">
            <a:xfrm>
              <a:off x="11804376" y="5790137"/>
              <a:ext cx="2411687" cy="958706"/>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Name1 completed a call.</a:t>
              </a:r>
            </a:p>
            <a:p>
              <a:r>
                <a:rPr lang="en-US" sz="800" dirty="0">
                  <a:solidFill>
                    <a:srgbClr val="666666"/>
                  </a:solidFill>
                  <a:latin typeface="Arial" panose="020B0604020202020204" pitchFamily="34" charset="0"/>
                  <a:ea typeface="Open Sans" pitchFamily="34" charset="0"/>
                  <a:cs typeface="Arial" panose="020B0604020202020204" pitchFamily="34" charset="0"/>
                </a:rPr>
                <a:t>Two days ago at 12:56 AM</a:t>
              </a:r>
            </a:p>
            <a:p>
              <a:endParaRPr lang="en-US" sz="600" dirty="0">
                <a:solidFill>
                  <a:prstClr val="black"/>
                </a:solidFill>
                <a:latin typeface="Arial" panose="020B0604020202020204" pitchFamily="34" charset="0"/>
                <a:ea typeface="Open Sans" pitchFamily="34" charset="0"/>
                <a:cs typeface="Arial" panose="020B0604020202020204" pitchFamily="34" charset="0"/>
              </a:endParaRPr>
            </a:p>
            <a:p>
              <a:r>
                <a:rPr lang="en-US" sz="900">
                  <a:solidFill>
                    <a:prstClr val="black"/>
                  </a:solidFill>
                  <a:latin typeface="Arial" panose="020B0604020202020204" pitchFamily="34" charset="0"/>
                  <a:ea typeface="Open Sans" pitchFamily="34" charset="0"/>
                  <a:cs typeface="Arial" panose="020B0604020202020204" pitchFamily="34" charset="0"/>
                </a:rPr>
                <a:t>Called Name3 </a:t>
              </a:r>
              <a:r>
                <a:rPr lang="en-US" sz="900" dirty="0">
                  <a:solidFill>
                    <a:prstClr val="black"/>
                  </a:solidFill>
                  <a:latin typeface="Arial" panose="020B0604020202020204" pitchFamily="34" charset="0"/>
                  <a:ea typeface="Open Sans" pitchFamily="34" charset="0"/>
                  <a:cs typeface="Arial" panose="020B0604020202020204" pitchFamily="34" charset="0"/>
                </a:rPr>
                <a:t>to clarify the details on the latest Nulla consequat massa quis enim. Donec </a:t>
              </a:r>
              <a:r>
                <a:rPr lang="en-US" sz="900" dirty="0" err="1">
                  <a:solidFill>
                    <a:prstClr val="black"/>
                  </a:solidFill>
                  <a:latin typeface="Arial" panose="020B0604020202020204" pitchFamily="34" charset="0"/>
                  <a:ea typeface="Open Sans" pitchFamily="34" charset="0"/>
                  <a:cs typeface="Arial" panose="020B0604020202020204" pitchFamily="34" charset="0"/>
                </a:rPr>
                <a:t>pede</a:t>
              </a:r>
              <a:r>
                <a:rPr lang="en-US" sz="900" dirty="0">
                  <a:solidFill>
                    <a:prstClr val="black"/>
                  </a:solidFill>
                  <a:latin typeface="Arial" panose="020B0604020202020204" pitchFamily="34" charset="0"/>
                  <a:ea typeface="Open Sans" pitchFamily="34" charset="0"/>
                  <a:cs typeface="Arial" panose="020B0604020202020204" pitchFamily="34" charset="0"/>
                </a:rPr>
                <a:t> </a:t>
              </a:r>
              <a:r>
                <a:rPr lang="en-US" sz="900" dirty="0" err="1">
                  <a:solidFill>
                    <a:prstClr val="black"/>
                  </a:solidFill>
                  <a:latin typeface="Arial" panose="020B0604020202020204" pitchFamily="34" charset="0"/>
                  <a:ea typeface="Open Sans" pitchFamily="34" charset="0"/>
                  <a:cs typeface="Arial" panose="020B0604020202020204" pitchFamily="34" charset="0"/>
                </a:rPr>
                <a:t>justo</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a:solidFill>
                  <a:srgbClr val="0070C0"/>
                </a:solidFill>
                <a:latin typeface="Arial" panose="020B0604020202020204" pitchFamily="34" charset="0"/>
                <a:ea typeface="Open Sans" pitchFamily="34" charset="0"/>
                <a:cs typeface="Arial" panose="020B0604020202020204" pitchFamily="34" charset="0"/>
              </a:endParaRPr>
            </a:p>
          </p:txBody>
        </p:sp>
        <p:sp>
          <p:nvSpPr>
            <p:cNvPr id="51" name="Flowchart: Merge 167"/>
            <p:cNvSpPr/>
            <p:nvPr/>
          </p:nvSpPr>
          <p:spPr bwMode="gray">
            <a:xfrm rot="5400000">
              <a:off x="11694852" y="5886491"/>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spTree>
    <p:extLst>
      <p:ext uri="{BB962C8B-B14F-4D97-AF65-F5344CB8AC3E}">
        <p14:creationId xmlns:p14="http://schemas.microsoft.com/office/powerpoint/2010/main" val="2908322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Tokenizer</a:t>
            </a:r>
            <a:endParaRPr lang="en-US" dirty="0">
              <a:latin typeface="BentonSans Light" panose="02000503000000020004" pitchFamily="2" charset="0"/>
            </a:endParaRPr>
          </a:p>
        </p:txBody>
      </p:sp>
      <p:sp>
        <p:nvSpPr>
          <p:cNvPr id="18" name="Text Placeholder 2"/>
          <p:cNvSpPr>
            <a:spLocks noGrp="1"/>
          </p:cNvSpPr>
          <p:nvPr>
            <p:ph type="body" sz="quarter" idx="10"/>
          </p:nvPr>
        </p:nvSpPr>
        <p:spPr>
          <a:xfrm>
            <a:off x="248927" y="1431852"/>
            <a:ext cx="8494713" cy="4659310"/>
          </a:xfrm>
        </p:spPr>
        <p:txBody>
          <a:bodyPr/>
          <a:lstStyle/>
          <a:p>
            <a:r>
              <a:rPr lang="en-US" dirty="0">
                <a:solidFill>
                  <a:srgbClr val="006CA7"/>
                </a:solidFill>
                <a:latin typeface="BentonSans Light" panose="02000503000000020004" pitchFamily="2" charset="0"/>
              </a:rPr>
              <a:t>Enabled</a:t>
            </a: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a:solidFill>
                  <a:srgbClr val="006CA7"/>
                </a:solidFill>
                <a:latin typeface="BentonSans Light" panose="02000503000000020004" pitchFamily="2" charset="0"/>
                <a:ea typeface="Arial Unicode MS" pitchFamily="34" charset="-128"/>
                <a:cs typeface="Arial Unicode MS" pitchFamily="34" charset="-128"/>
              </a:rPr>
              <a:t>Enabled Hover</a:t>
            </a:r>
          </a:p>
          <a:p>
            <a:endParaRPr lang="en-US" kern="0" dirty="0">
              <a:solidFill>
                <a:srgbClr val="006CA7"/>
              </a:solidFill>
              <a:ea typeface="Arial Unicode MS" pitchFamily="34" charset="-128"/>
              <a:cs typeface="Arial Unicode MS" pitchFamily="34" charset="-128"/>
            </a:endParaRPr>
          </a:p>
          <a:p>
            <a:endParaRPr lang="en-US" kern="0" dirty="0">
              <a:solidFill>
                <a:srgbClr val="006CA7"/>
              </a:solidFill>
              <a:latin typeface="BentonSans Light"/>
              <a:ea typeface="Arial Unicode MS" pitchFamily="34" charset="-128"/>
              <a:cs typeface="BentonSans Light"/>
            </a:endParaRPr>
          </a:p>
          <a:p>
            <a:r>
              <a:rPr lang="en-US" kern="0" dirty="0">
                <a:solidFill>
                  <a:srgbClr val="006CA7"/>
                </a:solidFill>
                <a:latin typeface="BentonSans Light"/>
                <a:ea typeface="Arial Unicode MS" pitchFamily="34" charset="-128"/>
                <a:cs typeface="BentonSans Light"/>
              </a:rPr>
              <a:t>Enabled Selected</a:t>
            </a:r>
            <a:endParaRPr lang="en-US" kern="0" dirty="0">
              <a:latin typeface="BentonSans Light"/>
              <a:ea typeface="Arial Unicode MS" pitchFamily="34" charset="-128"/>
              <a:cs typeface="BentonSans Light"/>
            </a:endParaRPr>
          </a:p>
        </p:txBody>
      </p:sp>
      <p:sp>
        <p:nvSpPr>
          <p:cNvPr id="24" name="Rectangle 23"/>
          <p:cNvSpPr/>
          <p:nvPr/>
        </p:nvSpPr>
        <p:spPr>
          <a:xfrm>
            <a:off x="361181" y="1929133"/>
            <a:ext cx="2431575" cy="423863"/>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bwMode="gray">
          <a:xfrm>
            <a:off x="416984" y="1975556"/>
            <a:ext cx="824794" cy="331107"/>
          </a:xfrm>
          <a:prstGeom prst="roundRect">
            <a:avLst>
              <a:gd name="adj" fmla="val 9756"/>
            </a:avLst>
          </a:prstGeom>
          <a:solidFill>
            <a:srgbClr val="F7F7F7"/>
          </a:solidFill>
          <a:ln w="6350" algn="ctr">
            <a:solidFill>
              <a:schemeClr val="bg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496389" y="2046312"/>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27" name="TextBox 26"/>
          <p:cNvSpPr txBox="1"/>
          <p:nvPr/>
        </p:nvSpPr>
        <p:spPr>
          <a:xfrm>
            <a:off x="879610" y="2033740"/>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7" name="TextBox 6"/>
          <p:cNvSpPr txBox="1"/>
          <p:nvPr/>
        </p:nvSpPr>
        <p:spPr>
          <a:xfrm>
            <a:off x="1312333" y="2060222"/>
            <a:ext cx="587933" cy="16927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Field </a:t>
            </a:r>
            <a:r>
              <a:rPr lang="en-US" sz="1100" kern="0" dirty="0">
                <a:ea typeface="Arial Unicode MS" pitchFamily="34" charset="-128"/>
                <a:cs typeface="Arial Unicode MS" pitchFamily="34" charset="-128"/>
              </a:rPr>
              <a:t>Text</a:t>
            </a:r>
          </a:p>
        </p:txBody>
      </p:sp>
      <p:sp>
        <p:nvSpPr>
          <p:cNvPr id="31" name="Rectangle 30"/>
          <p:cNvSpPr/>
          <p:nvPr/>
        </p:nvSpPr>
        <p:spPr>
          <a:xfrm>
            <a:off x="372470" y="355412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bwMode="gray">
          <a:xfrm>
            <a:off x="428273" y="3600543"/>
            <a:ext cx="824794" cy="331107"/>
          </a:xfrm>
          <a:prstGeom prst="roundRect">
            <a:avLst>
              <a:gd name="adj" fmla="val 6910"/>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32"/>
          <p:cNvSpPr txBox="1"/>
          <p:nvPr/>
        </p:nvSpPr>
        <p:spPr>
          <a:xfrm>
            <a:off x="507678" y="367129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34" name="TextBox 33"/>
          <p:cNvSpPr txBox="1"/>
          <p:nvPr/>
        </p:nvSpPr>
        <p:spPr>
          <a:xfrm>
            <a:off x="890899" y="365872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36" name="Rectangle 35"/>
          <p:cNvSpPr/>
          <p:nvPr/>
        </p:nvSpPr>
        <p:spPr>
          <a:xfrm>
            <a:off x="372470" y="509398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bwMode="gray">
          <a:xfrm>
            <a:off x="428273" y="5140403"/>
            <a:ext cx="824794" cy="331107"/>
          </a:xfrm>
          <a:prstGeom prst="roundRect">
            <a:avLst>
              <a:gd name="adj" fmla="val 8098"/>
            </a:avLst>
          </a:prstGeom>
          <a:solidFill>
            <a:srgbClr val="0070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8" name="TextBox 37"/>
          <p:cNvSpPr txBox="1"/>
          <p:nvPr/>
        </p:nvSpPr>
        <p:spPr>
          <a:xfrm>
            <a:off x="507678" y="521115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solidFill>
                  <a:schemeClr val="bg1"/>
                </a:solidFill>
                <a:latin typeface="Arial" panose="020B0604020202020204" pitchFamily="34" charset="0"/>
                <a:ea typeface="Open Sans Semibold" pitchFamily="34" charset="0"/>
                <a:cs typeface="Arial" panose="020B0604020202020204" pitchFamily="34" charset="0"/>
              </a:rPr>
              <a:t>Token1</a:t>
            </a:r>
            <a:endParaRPr lang="en-US" sz="1100" b="1" spc="-300" dirty="0">
              <a:solidFill>
                <a:schemeClr val="bg1"/>
              </a:solidFill>
              <a:latin typeface="Arial" panose="020B0604020202020204" pitchFamily="34" charset="0"/>
              <a:ea typeface="Open Sans Semibold" pitchFamily="34" charset="0"/>
              <a:cs typeface="Arial" panose="020B0604020202020204" pitchFamily="34" charset="0"/>
            </a:endParaRPr>
          </a:p>
        </p:txBody>
      </p:sp>
      <p:sp>
        <p:nvSpPr>
          <p:cNvPr id="39" name="TextBox 38"/>
          <p:cNvSpPr txBox="1"/>
          <p:nvPr/>
        </p:nvSpPr>
        <p:spPr>
          <a:xfrm>
            <a:off x="890899" y="519858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FFFFFF"/>
                </a:solidFill>
                <a:latin typeface="SAP-icons" pitchFamily="2" charset="0"/>
              </a:rPr>
              <a:t></a:t>
            </a:r>
          </a:p>
        </p:txBody>
      </p:sp>
      <p:sp>
        <p:nvSpPr>
          <p:cNvPr id="41" name="Rounded Rectangle 40"/>
          <p:cNvSpPr/>
          <p:nvPr/>
        </p:nvSpPr>
        <p:spPr bwMode="gray">
          <a:xfrm>
            <a:off x="1306410" y="5136455"/>
            <a:ext cx="824794" cy="331107"/>
          </a:xfrm>
          <a:prstGeom prst="roundRect">
            <a:avLst>
              <a:gd name="adj" fmla="val 6301"/>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TextBox 41"/>
          <p:cNvSpPr txBox="1"/>
          <p:nvPr/>
        </p:nvSpPr>
        <p:spPr>
          <a:xfrm>
            <a:off x="1385815" y="5207211"/>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Token2</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43" name="TextBox 42"/>
          <p:cNvSpPr txBox="1"/>
          <p:nvPr/>
        </p:nvSpPr>
        <p:spPr>
          <a:xfrm>
            <a:off x="1769036" y="5194639"/>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Tree>
    <p:extLst>
      <p:ext uri="{BB962C8B-B14F-4D97-AF65-F5344CB8AC3E}">
        <p14:creationId xmlns:p14="http://schemas.microsoft.com/office/powerpoint/2010/main" val="33630901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647700" y="3683000"/>
            <a:ext cx="6311900" cy="264795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latin typeface="BentonSans Light" panose="02000503000000020004" pitchFamily="2" charset="0"/>
              </a:rPr>
              <a:t>Panel / Tray – Expand</a:t>
            </a:r>
          </a:p>
        </p:txBody>
      </p:sp>
      <p:cxnSp>
        <p:nvCxnSpPr>
          <p:cNvPr id="34" name="Straight Arrow Connector 33"/>
          <p:cNvCxnSpPr/>
          <p:nvPr/>
        </p:nvCxnSpPr>
        <p:spPr>
          <a:xfrm flipH="1">
            <a:off x="889000" y="2274220"/>
            <a:ext cx="17683" cy="900780"/>
          </a:xfrm>
          <a:prstGeom prst="straightConnector1">
            <a:avLst/>
          </a:prstGeom>
          <a:ln w="6350">
            <a:solidFill>
              <a:srgbClr val="FF00FF"/>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41232" y="1590676"/>
            <a:ext cx="6284913" cy="285750"/>
            <a:chOff x="1296988" y="1928813"/>
            <a:chExt cx="6284913" cy="285750"/>
          </a:xfrm>
        </p:grpSpPr>
        <p:sp>
          <p:nvSpPr>
            <p:cNvPr id="41" name="Rectangle 41"/>
            <p:cNvSpPr>
              <a:spLocks noChangeArrowheads="1"/>
            </p:cNvSpPr>
            <p:nvPr/>
          </p:nvSpPr>
          <p:spPr bwMode="auto">
            <a:xfrm>
              <a:off x="1296988" y="2205038"/>
              <a:ext cx="6284913" cy="95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Rectangle 42"/>
            <p:cNvSpPr>
              <a:spLocks noChangeArrowheads="1"/>
            </p:cNvSpPr>
            <p:nvPr/>
          </p:nvSpPr>
          <p:spPr bwMode="auto">
            <a:xfrm>
              <a:off x="1296988" y="1928813"/>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Rectangle 43"/>
            <p:cNvSpPr>
              <a:spLocks noChangeArrowheads="1"/>
            </p:cNvSpPr>
            <p:nvPr/>
          </p:nvSpPr>
          <p:spPr bwMode="auto">
            <a:xfrm>
              <a:off x="1582738" y="1981200"/>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grpSp>
      <p:sp>
        <p:nvSpPr>
          <p:cNvPr id="45" name="Rectangle 44"/>
          <p:cNvSpPr/>
          <p:nvPr/>
        </p:nvSpPr>
        <p:spPr>
          <a:xfrm>
            <a:off x="547715" y="1619935"/>
            <a:ext cx="261610" cy="246221"/>
          </a:xfrm>
          <a:prstGeom prst="rect">
            <a:avLst/>
          </a:prstGeom>
        </p:spPr>
        <p:txBody>
          <a:bodyPr wrap="none">
            <a:spAutoFit/>
          </a:bodyPr>
          <a:lstStyle/>
          <a:p>
            <a:r>
              <a:rPr lang="en-US" sz="1000" dirty="0">
                <a:solidFill>
                  <a:prstClr val="black"/>
                </a:solidFill>
                <a:latin typeface="SAP-icons"/>
              </a:rPr>
              <a:t></a:t>
            </a:r>
            <a:endParaRPr lang="en-US" sz="1000" dirty="0"/>
          </a:p>
        </p:txBody>
      </p:sp>
      <p:pic>
        <p:nvPicPr>
          <p:cNvPr id="33"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10" y="1761357"/>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2"/>
          <p:cNvSpPr>
            <a:spLocks noChangeArrowheads="1"/>
          </p:cNvSpPr>
          <p:nvPr/>
        </p:nvSpPr>
        <p:spPr bwMode="auto">
          <a:xfrm>
            <a:off x="655532" y="3406776"/>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Rectangle 43"/>
          <p:cNvSpPr>
            <a:spLocks noChangeArrowheads="1"/>
          </p:cNvSpPr>
          <p:nvPr/>
        </p:nvSpPr>
        <p:spPr bwMode="auto">
          <a:xfrm>
            <a:off x="941282" y="3459163"/>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sp>
        <p:nvSpPr>
          <p:cNvPr id="48" name="Rectangle 47"/>
          <p:cNvSpPr/>
          <p:nvPr/>
        </p:nvSpPr>
        <p:spPr>
          <a:xfrm>
            <a:off x="629458" y="3410635"/>
            <a:ext cx="338554" cy="276999"/>
          </a:xfrm>
          <a:prstGeom prst="rect">
            <a:avLst/>
          </a:prstGeom>
        </p:spPr>
        <p:txBody>
          <a:bodyPr wrap="none">
            <a:spAutoFit/>
          </a:bodyPr>
          <a:lstStyle/>
          <a:p>
            <a:r>
              <a:rPr lang="en-US" sz="1200" dirty="0">
                <a:solidFill>
                  <a:prstClr val="black"/>
                </a:solidFill>
                <a:latin typeface="SAP-icons"/>
              </a:rPr>
              <a:t></a:t>
            </a:r>
            <a:endParaRPr lang="en-US" sz="1200" dirty="0"/>
          </a:p>
        </p:txBody>
      </p:sp>
      <p:pic>
        <p:nvPicPr>
          <p:cNvPr id="52" name="Picture 51"/>
          <p:cNvPicPr>
            <a:picLocks noChangeAspect="1"/>
          </p:cNvPicPr>
          <p:nvPr/>
        </p:nvPicPr>
        <p:blipFill>
          <a:blip r:embed="rId3"/>
          <a:stretch>
            <a:fillRect/>
          </a:stretch>
        </p:blipFill>
        <p:spPr>
          <a:xfrm>
            <a:off x="806450" y="3816351"/>
            <a:ext cx="2182851" cy="1028700"/>
          </a:xfrm>
          <a:prstGeom prst="rect">
            <a:avLst/>
          </a:prstGeom>
        </p:spPr>
      </p:pic>
      <p:sp>
        <p:nvSpPr>
          <p:cNvPr id="53" name="Rectangle 52"/>
          <p:cNvSpPr/>
          <p:nvPr/>
        </p:nvSpPr>
        <p:spPr>
          <a:xfrm>
            <a:off x="939800" y="5012035"/>
            <a:ext cx="6057900" cy="461665"/>
          </a:xfrm>
          <a:prstGeom prst="rect">
            <a:avLst/>
          </a:prstGeom>
        </p:spPr>
        <p:txBody>
          <a:bodyPr wrap="square">
            <a:spAutoFit/>
          </a:bodyPr>
          <a:lstStyle/>
          <a:p>
            <a:r>
              <a:rPr lang="en-US" sz="1200" dirty="0" err="1">
                <a:latin typeface="Arial" panose="020B0604020202020204" pitchFamily="34" charset="0"/>
                <a:ea typeface="Open Sans" pitchFamily="34" charset="0"/>
                <a:cs typeface="Arial" panose="020B0604020202020204" pitchFamily="34" charset="0"/>
              </a:rPr>
              <a:t>Lorem</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ipsum</a:t>
            </a:r>
            <a:r>
              <a:rPr lang="en-US" sz="1200" dirty="0">
                <a:latin typeface="Arial" panose="020B0604020202020204" pitchFamily="34" charset="0"/>
                <a:ea typeface="Open Sans" pitchFamily="34" charset="0"/>
                <a:cs typeface="Arial" panose="020B0604020202020204" pitchFamily="34" charset="0"/>
              </a:rPr>
              <a:t> dolor sit </a:t>
            </a:r>
            <a:r>
              <a:rPr lang="en-US" sz="1200" dirty="0" err="1">
                <a:latin typeface="Arial" panose="020B0604020202020204" pitchFamily="34" charset="0"/>
                <a:ea typeface="Open Sans" pitchFamily="34" charset="0"/>
                <a:cs typeface="Arial" panose="020B0604020202020204" pitchFamily="34" charset="0"/>
              </a:rPr>
              <a:t>amet</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consectetuer</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adipiscing</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elit</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commodo</a:t>
            </a:r>
            <a:r>
              <a:rPr lang="en-US" sz="1200" dirty="0">
                <a:latin typeface="Arial" panose="020B0604020202020204" pitchFamily="34" charset="0"/>
                <a:ea typeface="Open Sans" pitchFamily="34" charset="0"/>
                <a:cs typeface="Arial" panose="020B0604020202020204" pitchFamily="34" charset="0"/>
              </a:rPr>
              <a:t> ligula </a:t>
            </a:r>
            <a:r>
              <a:rPr lang="en-US" sz="1200" dirty="0" err="1">
                <a:latin typeface="Arial" panose="020B0604020202020204" pitchFamily="34" charset="0"/>
                <a:ea typeface="Open Sans" pitchFamily="34" charset="0"/>
                <a:cs typeface="Arial" panose="020B0604020202020204" pitchFamily="34" charset="0"/>
              </a:rPr>
              <a:t>eget</a:t>
            </a:r>
            <a:r>
              <a:rPr lang="en-US" sz="1200" dirty="0">
                <a:latin typeface="Arial" panose="020B0604020202020204" pitchFamily="34" charset="0"/>
                <a:ea typeface="Open Sans" pitchFamily="34" charset="0"/>
                <a:cs typeface="Arial" panose="020B0604020202020204" pitchFamily="34" charset="0"/>
              </a:rPr>
              <a:t> dolor. </a:t>
            </a:r>
            <a:r>
              <a:rPr lang="en-US" sz="1200" dirty="0" err="1">
                <a:latin typeface="Arial" panose="020B0604020202020204" pitchFamily="34" charset="0"/>
                <a:ea typeface="Open Sans" pitchFamily="34" charset="0"/>
                <a:cs typeface="Arial" panose="020B0604020202020204" pitchFamily="34" charset="0"/>
              </a:rPr>
              <a:t>Aenean</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massa</a:t>
            </a:r>
            <a:endParaRPr lang="en-US" sz="1200" dirty="0"/>
          </a:p>
        </p:txBody>
      </p:sp>
    </p:spTree>
    <p:extLst>
      <p:ext uri="{BB962C8B-B14F-4D97-AF65-F5344CB8AC3E}">
        <p14:creationId xmlns:p14="http://schemas.microsoft.com/office/powerpoint/2010/main" val="27610585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Tree Table (Not Responsive) </a:t>
            </a:r>
          </a:p>
        </p:txBody>
      </p:sp>
      <p:sp>
        <p:nvSpPr>
          <p:cNvPr id="6" name="Rectangle 5"/>
          <p:cNvSpPr/>
          <p:nvPr/>
        </p:nvSpPr>
        <p:spPr>
          <a:xfrm>
            <a:off x="377173" y="1481667"/>
            <a:ext cx="8133944" cy="276847"/>
          </a:xfrm>
          <a:prstGeom prst="rect">
            <a:avLst/>
          </a:prstGeom>
          <a:solidFill>
            <a:sysClr val="window" lastClr="FFFFFF">
              <a:lumMod val="95000"/>
            </a:sysClr>
          </a:solidFill>
          <a:ln w="9525" cap="flat" cmpd="sng" algn="ctr">
            <a:solidFill>
              <a:srgbClr val="D9D9D9"/>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Name						</a:t>
            </a:r>
          </a:p>
        </p:txBody>
      </p:sp>
      <p:sp>
        <p:nvSpPr>
          <p:cNvPr id="15" name="Rectangle 14"/>
          <p:cNvSpPr/>
          <p:nvPr/>
        </p:nvSpPr>
        <p:spPr bwMode="gray">
          <a:xfrm>
            <a:off x="5499100" y="1519767"/>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Description</a:t>
            </a:r>
          </a:p>
        </p:txBody>
      </p:sp>
      <p:sp>
        <p:nvSpPr>
          <p:cNvPr id="16" name="Rectangle 15"/>
          <p:cNvSpPr/>
          <p:nvPr/>
        </p:nvSpPr>
        <p:spPr>
          <a:xfrm>
            <a:off x="405091" y="181466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17" name="Rectangle 16"/>
          <p:cNvSpPr/>
          <p:nvPr/>
        </p:nvSpPr>
        <p:spPr bwMode="gray">
          <a:xfrm>
            <a:off x="605367" y="18118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item1</a:t>
            </a:r>
          </a:p>
        </p:txBody>
      </p:sp>
      <p:cxnSp>
        <p:nvCxnSpPr>
          <p:cNvPr id="19" name="Straight Connector 18"/>
          <p:cNvCxnSpPr/>
          <p:nvPr/>
        </p:nvCxnSpPr>
        <p:spPr>
          <a:xfrm>
            <a:off x="391583" y="2055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1583" y="2347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0633" y="26267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0633" y="29188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9683" y="3198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29683" y="3490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21300" y="1473200"/>
            <a:ext cx="19050" cy="2032000"/>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57491" y="210041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36" name="Rectangle 35"/>
          <p:cNvSpPr/>
          <p:nvPr/>
        </p:nvSpPr>
        <p:spPr bwMode="gray">
          <a:xfrm>
            <a:off x="757767" y="20976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a:t>
            </a:r>
          </a:p>
        </p:txBody>
      </p:sp>
      <p:sp>
        <p:nvSpPr>
          <p:cNvPr id="37" name="Rectangle 36"/>
          <p:cNvSpPr/>
          <p:nvPr/>
        </p:nvSpPr>
        <p:spPr bwMode="gray">
          <a:xfrm>
            <a:off x="910167" y="23897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item1-1-1</a:t>
            </a:r>
          </a:p>
        </p:txBody>
      </p:sp>
      <p:sp>
        <p:nvSpPr>
          <p:cNvPr id="38" name="Rectangle 37"/>
          <p:cNvSpPr/>
          <p:nvPr/>
        </p:nvSpPr>
        <p:spPr bwMode="gray">
          <a:xfrm>
            <a:off x="910167" y="26691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item1-1-2</a:t>
            </a:r>
          </a:p>
        </p:txBody>
      </p:sp>
      <p:sp>
        <p:nvSpPr>
          <p:cNvPr id="39" name="Rectangle 38"/>
          <p:cNvSpPr/>
          <p:nvPr/>
        </p:nvSpPr>
        <p:spPr bwMode="gray">
          <a:xfrm>
            <a:off x="757767" y="29675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item1-2</a:t>
            </a:r>
          </a:p>
        </p:txBody>
      </p:sp>
      <p:sp>
        <p:nvSpPr>
          <p:cNvPr id="40" name="Rectangle 39"/>
          <p:cNvSpPr/>
          <p:nvPr/>
        </p:nvSpPr>
        <p:spPr bwMode="gray">
          <a:xfrm>
            <a:off x="605367" y="32342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item2</a:t>
            </a:r>
          </a:p>
        </p:txBody>
      </p:sp>
      <p:sp>
        <p:nvSpPr>
          <p:cNvPr id="41" name="Rectangle 40"/>
          <p:cNvSpPr/>
          <p:nvPr/>
        </p:nvSpPr>
        <p:spPr>
          <a:xfrm>
            <a:off x="604865" y="29534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
        <p:nvSpPr>
          <p:cNvPr id="42" name="Rectangle 41"/>
          <p:cNvSpPr/>
          <p:nvPr/>
        </p:nvSpPr>
        <p:spPr>
          <a:xfrm>
            <a:off x="414365" y="32328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Tree>
    <p:extLst>
      <p:ext uri="{BB962C8B-B14F-4D97-AF65-F5344CB8AC3E}">
        <p14:creationId xmlns:p14="http://schemas.microsoft.com/office/powerpoint/2010/main" val="17108865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Backgrounds</a:t>
            </a:r>
          </a:p>
        </p:txBody>
      </p:sp>
      <p:sp>
        <p:nvSpPr>
          <p:cNvPr id="3"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666666"/>
                </a:solidFill>
                <a:latin typeface="BentonSans Light" panose="02000503000000020004" pitchFamily="2" charset="0"/>
              </a:rPr>
              <a:t>For tablet and phone designs</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0953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79327" y="693616"/>
            <a:ext cx="2220627" cy="369332"/>
          </a:xfrm>
          <a:prstGeom prst="rect">
            <a:avLst/>
          </a:prstGeom>
          <a:noFill/>
        </p:spPr>
        <p:txBody>
          <a:bodyPr wrap="square" rtlCol="0">
            <a:spAutoFit/>
          </a:bodyPr>
          <a:lstStyle/>
          <a:p>
            <a:r>
              <a:rPr lang="en-US" dirty="0">
                <a:solidFill>
                  <a:schemeClr val="bg1"/>
                </a:solidFill>
                <a:latin typeface="Arial"/>
                <a:cs typeface="Arial"/>
              </a:rPr>
              <a:t>Support Team</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262326" y="1233696"/>
            <a:ext cx="1760976" cy="1680085"/>
            <a:chOff x="257479" y="1235318"/>
            <a:chExt cx="1760976"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latin typeface="Arial"/>
                  <a:cs typeface="Arial"/>
                </a:rPr>
                <a:t>Solution Category</a:t>
              </a:r>
            </a:p>
          </p:txBody>
        </p:sp>
        <p:sp>
          <p:nvSpPr>
            <p:cNvPr id="151" name="TextBox 150"/>
            <p:cNvSpPr txBox="1"/>
            <p:nvPr/>
          </p:nvSpPr>
          <p:spPr>
            <a:xfrm>
              <a:off x="1516369" y="2122357"/>
              <a:ext cx="443749" cy="646331"/>
            </a:xfrm>
            <a:prstGeom prst="rect">
              <a:avLst/>
            </a:prstGeom>
            <a:noFill/>
          </p:spPr>
          <p:txBody>
            <a:bodyPr wrap="square" rtlCol="0">
              <a:spAutoFit/>
            </a:bodyPr>
            <a:lstStyle/>
            <a:p>
              <a:r>
                <a:rPr lang="en-US" sz="3600" dirty="0">
                  <a:solidFill>
                    <a:srgbClr val="92D050"/>
                  </a:solidFill>
                  <a:cs typeface="Arial"/>
                </a:rPr>
                <a:t>5</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Available</a:t>
              </a:r>
            </a:p>
          </p:txBody>
        </p:sp>
      </p:grpSp>
      <p:pic>
        <p:nvPicPr>
          <p:cNvPr id="15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83" y="1861448"/>
            <a:ext cx="501864" cy="596812"/>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2121328" y="1242067"/>
            <a:ext cx="1810674" cy="1671714"/>
            <a:chOff x="-1558336" y="1243689"/>
            <a:chExt cx="1810674" cy="1671714"/>
          </a:xfrm>
        </p:grpSpPr>
        <p:sp>
          <p:nvSpPr>
            <p:cNvPr id="160" name="Rounded Rectangle 147"/>
            <p:cNvSpPr/>
            <p:nvPr/>
          </p:nvSpPr>
          <p:spPr>
            <a:xfrm>
              <a:off x="-1546159"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TextBox 160"/>
            <p:cNvSpPr txBox="1"/>
            <p:nvPr/>
          </p:nvSpPr>
          <p:spPr>
            <a:xfrm>
              <a:off x="-1472475" y="1243689"/>
              <a:ext cx="1651670" cy="276999"/>
            </a:xfrm>
            <a:prstGeom prst="rect">
              <a:avLst/>
            </a:prstGeom>
            <a:noFill/>
          </p:spPr>
          <p:txBody>
            <a:bodyPr wrap="square" rtlCol="0">
              <a:spAutoFit/>
            </a:bodyPr>
            <a:lstStyle/>
            <a:p>
              <a:r>
                <a:rPr lang="en-US" sz="1200" dirty="0">
                  <a:solidFill>
                    <a:srgbClr val="404040"/>
                  </a:solidFill>
                  <a:cs typeface="Arial"/>
                </a:rPr>
                <a:t>Support Solutions</a:t>
              </a:r>
              <a:endParaRPr lang="en-US" sz="1200" dirty="0">
                <a:solidFill>
                  <a:srgbClr val="404040"/>
                </a:solidFill>
                <a:latin typeface="Arial"/>
                <a:cs typeface="Arial"/>
              </a:endParaRPr>
            </a:p>
          </p:txBody>
        </p:sp>
        <p:sp>
          <p:nvSpPr>
            <p:cNvPr id="175" name="TextBox 174"/>
            <p:cNvSpPr txBox="1"/>
            <p:nvPr/>
          </p:nvSpPr>
          <p:spPr>
            <a:xfrm>
              <a:off x="-479990" y="2131178"/>
              <a:ext cx="732328" cy="646331"/>
            </a:xfrm>
            <a:prstGeom prst="rect">
              <a:avLst/>
            </a:prstGeom>
            <a:noFill/>
          </p:spPr>
          <p:txBody>
            <a:bodyPr wrap="square" rtlCol="0">
              <a:spAutoFit/>
            </a:bodyPr>
            <a:lstStyle/>
            <a:p>
              <a:r>
                <a:rPr lang="en-US" sz="3600" dirty="0">
                  <a:solidFill>
                    <a:srgbClr val="92D050"/>
                  </a:solidFill>
                  <a:latin typeface="Arial"/>
                  <a:cs typeface="Arial"/>
                </a:rPr>
                <a:t>25</a:t>
              </a:r>
            </a:p>
          </p:txBody>
        </p:sp>
        <p:sp>
          <p:nvSpPr>
            <p:cNvPr id="178" name="TextBox 177"/>
            <p:cNvSpPr txBox="1"/>
            <p:nvPr/>
          </p:nvSpPr>
          <p:spPr>
            <a:xfrm>
              <a:off x="-1558336"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Solutions Available</a:t>
              </a:r>
            </a:p>
          </p:txBody>
        </p:sp>
      </p:grpSp>
      <p:pic>
        <p:nvPicPr>
          <p:cNvPr id="186"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160" y="1861448"/>
            <a:ext cx="501864" cy="596812"/>
          </a:xfrm>
          <a:prstGeom prst="rect">
            <a:avLst/>
          </a:prstGeom>
          <a:noFill/>
          <a:extLst>
            <a:ext uri="{909E8E84-426E-40DD-AFC4-6F175D3DCCD1}">
              <a14:hiddenFill xmlns:a14="http://schemas.microsoft.com/office/drawing/2010/main">
                <a:solidFill>
                  <a:srgbClr val="FFFFFF"/>
                </a:solidFill>
              </a14:hiddenFill>
            </a:ext>
          </a:extLst>
        </p:spPr>
      </p:pic>
      <p:grpSp>
        <p:nvGrpSpPr>
          <p:cNvPr id="189" name="Group 188"/>
          <p:cNvGrpSpPr/>
          <p:nvPr/>
        </p:nvGrpSpPr>
        <p:grpSpPr>
          <a:xfrm>
            <a:off x="3975678" y="1257144"/>
            <a:ext cx="1734964" cy="1656372"/>
            <a:chOff x="2128221" y="1258501"/>
            <a:chExt cx="1734964" cy="1656372"/>
          </a:xfrm>
        </p:grpSpPr>
        <p:sp>
          <p:nvSpPr>
            <p:cNvPr id="190"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1" name="TextBox 190"/>
            <p:cNvSpPr txBox="1"/>
            <p:nvPr/>
          </p:nvSpPr>
          <p:spPr>
            <a:xfrm>
              <a:off x="2128221" y="1260298"/>
              <a:ext cx="1732706" cy="267184"/>
            </a:xfrm>
            <a:prstGeom prst="rect">
              <a:avLst/>
            </a:prstGeom>
            <a:noFill/>
          </p:spPr>
          <p:txBody>
            <a:bodyPr wrap="square" tIns="36000" rtlCol="0">
              <a:spAutoFit/>
            </a:bodyPr>
            <a:lstStyle/>
            <a:p>
              <a:r>
                <a:rPr lang="en-US" sz="1200" dirty="0">
                  <a:solidFill>
                    <a:srgbClr val="333333"/>
                  </a:solidFill>
                  <a:cs typeface="Arial"/>
                </a:rPr>
                <a:t>Open</a:t>
              </a:r>
              <a:r>
                <a:rPr lang="en-US" sz="1200" dirty="0">
                  <a:solidFill>
                    <a:srgbClr val="333333"/>
                  </a:solidFill>
                  <a:latin typeface="Arial"/>
                  <a:cs typeface="Arial"/>
                </a:rPr>
                <a:t> Tickets</a:t>
              </a:r>
            </a:p>
          </p:txBody>
        </p:sp>
      </p:grpSp>
      <p:sp>
        <p:nvSpPr>
          <p:cNvPr id="193" name="TextBox 192"/>
          <p:cNvSpPr txBox="1"/>
          <p:nvPr/>
        </p:nvSpPr>
        <p:spPr>
          <a:xfrm>
            <a:off x="5274499" y="2138527"/>
            <a:ext cx="465443" cy="646331"/>
          </a:xfrm>
          <a:prstGeom prst="rect">
            <a:avLst/>
          </a:prstGeom>
          <a:noFill/>
        </p:spPr>
        <p:txBody>
          <a:bodyPr wrap="square" rtlCol="0">
            <a:spAutoFit/>
          </a:bodyPr>
          <a:lstStyle/>
          <a:p>
            <a:r>
              <a:rPr lang="en-US" sz="3600" dirty="0">
                <a:solidFill>
                  <a:srgbClr val="FFC000"/>
                </a:solidFill>
                <a:latin typeface="Arial"/>
                <a:cs typeface="Arial"/>
              </a:rPr>
              <a:t>6</a:t>
            </a:r>
          </a:p>
        </p:txBody>
      </p:sp>
      <p:sp>
        <p:nvSpPr>
          <p:cNvPr id="194" name="TextBox 193"/>
          <p:cNvSpPr txBox="1"/>
          <p:nvPr/>
        </p:nvSpPr>
        <p:spPr>
          <a:xfrm>
            <a:off x="3889363" y="2649221"/>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Waiting to be resolved</a:t>
            </a:r>
          </a:p>
        </p:txBody>
      </p:sp>
      <p:pic>
        <p:nvPicPr>
          <p:cNvPr id="196"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933" y="186488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4525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Launchpad  for tablets and PCs </a:t>
            </a:r>
          </a:p>
        </p:txBody>
      </p:sp>
    </p:spTree>
    <p:extLst>
      <p:ext uri="{BB962C8B-B14F-4D97-AF65-F5344CB8AC3E}">
        <p14:creationId xmlns:p14="http://schemas.microsoft.com/office/powerpoint/2010/main" val="36166517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apps for tablets and PCs</a:t>
            </a:r>
          </a:p>
        </p:txBody>
      </p:sp>
    </p:spTree>
    <p:extLst>
      <p:ext uri="{BB962C8B-B14F-4D97-AF65-F5344CB8AC3E}">
        <p14:creationId xmlns:p14="http://schemas.microsoft.com/office/powerpoint/2010/main" val="5155867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220600"/>
            <a:ext cx="91440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for smart phone apps</a:t>
            </a:r>
          </a:p>
        </p:txBody>
      </p:sp>
      <p:grpSp>
        <p:nvGrpSpPr>
          <p:cNvPr id="11" name="Group 10"/>
          <p:cNvGrpSpPr/>
          <p:nvPr/>
        </p:nvGrpSpPr>
        <p:grpSpPr>
          <a:xfrm>
            <a:off x="1123950" y="736600"/>
            <a:ext cx="2870200" cy="50927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 name="Rectangle 8"/>
          <p:cNvSpPr/>
          <p:nvPr/>
        </p:nvSpPr>
        <p:spPr bwMode="gray">
          <a:xfrm>
            <a:off x="47307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7406771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084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09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p:cNvGrpSpPr/>
          <p:nvPr/>
        </p:nvGrpSpPr>
        <p:grpSpPr>
          <a:xfrm>
            <a:off x="-7471" y="1267288"/>
            <a:ext cx="2947248" cy="5705308"/>
            <a:chOff x="-7471" y="1149379"/>
            <a:chExt cx="2947248" cy="5391239"/>
          </a:xfrm>
        </p:grpSpPr>
        <p:sp>
          <p:nvSpPr>
            <p:cNvPr id="65" name="Rectangle 64"/>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66" name="Rectangle 65"/>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67" name="Rectangle 66"/>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68" name="Rectangle 67"/>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69" name="Rectangle 68"/>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0" name="TextBox 69"/>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71" name="TextBox 70"/>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72" name="TextBox 71"/>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73" name="TextBox 72"/>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74" name="TextBox 73"/>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75" name="TextBox 74"/>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62" name="Rectangle 61"/>
          <p:cNvSpPr/>
          <p:nvPr/>
        </p:nvSpPr>
        <p:spPr>
          <a:xfrm>
            <a:off x="2913326" y="863875"/>
            <a:ext cx="6101641" cy="377213"/>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206" y="6459617"/>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p:cNvSpPr/>
          <p:nvPr/>
        </p:nvSpPr>
        <p:spPr bwMode="gray">
          <a:xfrm>
            <a:off x="2702527"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7" name="Rectangle 76"/>
          <p:cNvSpPr/>
          <p:nvPr/>
        </p:nvSpPr>
        <p:spPr bwMode="gray">
          <a:xfrm>
            <a:off x="2710993"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15"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626" y="1679784"/>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95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7471" y="1267288"/>
            <a:ext cx="2947248" cy="5705308"/>
            <a:chOff x="-7471" y="1149379"/>
            <a:chExt cx="2947248" cy="5391239"/>
          </a:xfrm>
        </p:grpSpPr>
        <p:sp>
          <p:nvSpPr>
            <p:cNvPr id="71" name="Rectangle 70"/>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2" name="Rectangle 71"/>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3" name="Rectangle 72"/>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4" name="Rectangle 73"/>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5" name="Rectangle 74"/>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6" name="TextBox 75"/>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77" name="TextBox 76"/>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78" name="TextBox 77"/>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79" name="TextBox 7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80" name="TextBox 79"/>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81" name="TextBox 80"/>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Category</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0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82249" y="1363611"/>
            <a:ext cx="626696" cy="301425"/>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a:p>
            <a:pPr>
              <a:tabLst>
                <a:tab pos="88900" algn="l"/>
              </a:tabLst>
            </a:pPr>
            <a:r>
              <a:rPr lang="en-US" sz="1100" dirty="0">
                <a:solidFill>
                  <a:schemeClr val="tx1"/>
                </a:solidFill>
                <a:latin typeface="Arial"/>
                <a:cs typeface="Arial"/>
              </a:rPr>
              <a:t>IT	</a:t>
            </a:r>
          </a:p>
        </p:txBody>
      </p:sp>
      <p:sp>
        <p:nvSpPr>
          <p:cNvPr id="214" name="TextBox 213"/>
          <p:cNvSpPr txBox="1"/>
          <p:nvPr/>
        </p:nvSpPr>
        <p:spPr>
          <a:xfrm>
            <a:off x="2947506" y="195807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82249" y="1941274"/>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Support</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p:cNvSpPr/>
          <p:nvPr/>
        </p:nvSpPr>
        <p:spPr>
          <a:xfrm>
            <a:off x="5677434" y="6446173"/>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66" name="Rectangle 65"/>
          <p:cNvSpPr/>
          <p:nvPr/>
        </p:nvSpPr>
        <p:spPr>
          <a:xfrm>
            <a:off x="6739509" y="6446172"/>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67" name="Rectangle 66"/>
          <p:cNvSpPr/>
          <p:nvPr/>
        </p:nvSpPr>
        <p:spPr>
          <a:xfrm>
            <a:off x="7800863" y="6446172"/>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Delete</a:t>
            </a:r>
          </a:p>
        </p:txBody>
      </p:sp>
      <p:sp>
        <p:nvSpPr>
          <p:cNvPr id="82" name="Rectangle 81"/>
          <p:cNvSpPr/>
          <p:nvPr/>
        </p:nvSpPr>
        <p:spPr bwMode="gray">
          <a:xfrm>
            <a:off x="2702527"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3" name="Rectangle 82"/>
          <p:cNvSpPr/>
          <p:nvPr/>
        </p:nvSpPr>
        <p:spPr bwMode="gray">
          <a:xfrm>
            <a:off x="2710993"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7" name="Rectangle 86"/>
          <p:cNvSpPr/>
          <p:nvPr/>
        </p:nvSpPr>
        <p:spPr>
          <a:xfrm>
            <a:off x="2913326" y="863875"/>
            <a:ext cx="6101641" cy="377213"/>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89" name="TextBox 88"/>
          <p:cNvSpPr txBox="1"/>
          <p:nvPr/>
        </p:nvSpPr>
        <p:spPr>
          <a:xfrm>
            <a:off x="2923436" y="968081"/>
            <a:ext cx="248022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Modify Solution Category</a:t>
            </a:r>
          </a:p>
        </p:txBody>
      </p:sp>
    </p:spTree>
    <p:extLst>
      <p:ext uri="{BB962C8B-B14F-4D97-AF65-F5344CB8AC3E}">
        <p14:creationId xmlns:p14="http://schemas.microsoft.com/office/powerpoint/2010/main" val="3903431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p:cNvGrpSpPr/>
          <p:nvPr/>
        </p:nvGrpSpPr>
        <p:grpSpPr>
          <a:xfrm>
            <a:off x="-7471" y="1267288"/>
            <a:ext cx="2947248" cy="5705308"/>
            <a:chOff x="-7471" y="1149379"/>
            <a:chExt cx="2947248" cy="5391239"/>
          </a:xfrm>
        </p:grpSpPr>
        <p:sp>
          <p:nvSpPr>
            <p:cNvPr id="71" name="Rectangle 70"/>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2" name="Rectangle 71"/>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3" name="Rectangle 72"/>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4" name="Rectangle 73"/>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5" name="Rectangle 74"/>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6" name="TextBox 75"/>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77" name="TextBox 76"/>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78" name="TextBox 77"/>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79" name="TextBox 7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80" name="TextBox 79"/>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81" name="TextBox 80"/>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69" name="Rectangle 68"/>
          <p:cNvSpPr/>
          <p:nvPr/>
        </p:nvSpPr>
        <p:spPr>
          <a:xfrm>
            <a:off x="2913326" y="863875"/>
            <a:ext cx="6101641" cy="377213"/>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Category</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New Solution Category</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7471" y="6457775"/>
            <a:ext cx="9144000" cy="423864"/>
            <a:chOff x="0" y="3314274"/>
            <a:chExt cx="9144000" cy="423864"/>
          </a:xfrm>
        </p:grpSpPr>
        <p:sp>
          <p:nvSpPr>
            <p:cNvPr id="62" name="Rectangle 6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64" name="Rectangle 63"/>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65" name="Rectangle 64"/>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sp>
        <p:nvSpPr>
          <p:cNvPr id="66" name="TextBox 65"/>
          <p:cNvSpPr txBox="1"/>
          <p:nvPr/>
        </p:nvSpPr>
        <p:spPr>
          <a:xfrm>
            <a:off x="1994027" y="6565896"/>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67" name="TextBox 66"/>
          <p:cNvSpPr txBox="1"/>
          <p:nvPr/>
        </p:nvSpPr>
        <p:spPr>
          <a:xfrm>
            <a:off x="2475641" y="6565896"/>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pic>
        <p:nvPicPr>
          <p:cNvPr id="68"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5868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p:cNvSpPr/>
          <p:nvPr/>
        </p:nvSpPr>
        <p:spPr bwMode="gray">
          <a:xfrm>
            <a:off x="2702527"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3" name="Rectangle 82"/>
          <p:cNvSpPr/>
          <p:nvPr/>
        </p:nvSpPr>
        <p:spPr bwMode="gray">
          <a:xfrm>
            <a:off x="2710993"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7" name="TextBox 86"/>
          <p:cNvSpPr txBox="1"/>
          <p:nvPr/>
        </p:nvSpPr>
        <p:spPr>
          <a:xfrm>
            <a:off x="294750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89" name="Rectangle 88"/>
          <p:cNvSpPr/>
          <p:nvPr/>
        </p:nvSpPr>
        <p:spPr>
          <a:xfrm>
            <a:off x="4582249" y="1363611"/>
            <a:ext cx="626696" cy="30142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p>
        </p:txBody>
      </p:sp>
      <p:sp>
        <p:nvSpPr>
          <p:cNvPr id="90" name="TextBox 89"/>
          <p:cNvSpPr txBox="1"/>
          <p:nvPr/>
        </p:nvSpPr>
        <p:spPr>
          <a:xfrm>
            <a:off x="2947506" y="195807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97" name="Rectangle 96"/>
          <p:cNvSpPr/>
          <p:nvPr/>
        </p:nvSpPr>
        <p:spPr>
          <a:xfrm>
            <a:off x="4582249" y="1941274"/>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Tree>
    <p:extLst>
      <p:ext uri="{BB962C8B-B14F-4D97-AF65-F5344CB8AC3E}">
        <p14:creationId xmlns:p14="http://schemas.microsoft.com/office/powerpoint/2010/main" val="1601631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67288"/>
            <a:ext cx="2947248" cy="5705308"/>
            <a:chOff x="-7471" y="1149379"/>
            <a:chExt cx="2947248" cy="5391239"/>
          </a:xfrm>
        </p:grpSpPr>
        <p:sp>
          <p:nvSpPr>
            <p:cNvPr id="185" name="Rectangle 184"/>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7" name="Rectangle 186"/>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0" name="Rectangle 189"/>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2" name="Rectangle 191"/>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7" y="1852899"/>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0" name="Rectangle 5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6" name="TextBox 55"/>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pic>
        <p:nvPicPr>
          <p:cNvPr id="5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393" y="6598187"/>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09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67288"/>
            <a:ext cx="2947248" cy="5705308"/>
            <a:chOff x="-7471" y="1149379"/>
            <a:chExt cx="2947248" cy="5391239"/>
          </a:xfrm>
        </p:grpSpPr>
        <p:sp>
          <p:nvSpPr>
            <p:cNvPr id="185" name="Rectangle 184"/>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7" name="Rectangle 186"/>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0" name="Rectangle 189"/>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2" name="Rectangle 191"/>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7" y="1852899"/>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0" name="Rectangle 5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6" name="TextBox 55"/>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graphicFrame>
        <p:nvGraphicFramePr>
          <p:cNvPr id="2" name="Table 1"/>
          <p:cNvGraphicFramePr>
            <a:graphicFrameLocks noGrp="1"/>
          </p:cNvGraphicFramePr>
          <p:nvPr>
            <p:extLst>
              <p:ext uri="{D42A27DB-BD31-4B8C-83A1-F6EECF244321}">
                <p14:modId xmlns:p14="http://schemas.microsoft.com/office/powerpoint/2010/main" val="2852097116"/>
              </p:ext>
            </p:extLst>
          </p:nvPr>
        </p:nvGraphicFramePr>
        <p:xfrm>
          <a:off x="2969703" y="917175"/>
          <a:ext cx="6035155" cy="5055636"/>
        </p:xfrm>
        <a:graphic>
          <a:graphicData uri="http://schemas.openxmlformats.org/drawingml/2006/table">
            <a:tbl>
              <a:tblPr firstRow="1" bandRow="1">
                <a:solidFill>
                  <a:schemeClr val="bg1"/>
                </a:solidFill>
                <a:tableStyleId>{2D5ABB26-0587-4C30-8999-92F81FD0307C}</a:tableStyleId>
              </a:tblPr>
              <a:tblGrid>
                <a:gridCol w="494575">
                  <a:extLst>
                    <a:ext uri="{9D8B030D-6E8A-4147-A177-3AD203B41FA5}">
                      <a16:colId xmlns:a16="http://schemas.microsoft.com/office/drawing/2014/main" val="1998368321"/>
                    </a:ext>
                  </a:extLst>
                </a:gridCol>
                <a:gridCol w="5540580">
                  <a:extLst>
                    <a:ext uri="{9D8B030D-6E8A-4147-A177-3AD203B41FA5}">
                      <a16:colId xmlns:a16="http://schemas.microsoft.com/office/drawing/2014/main" val="4136980423"/>
                    </a:ext>
                  </a:extLst>
                </a:gridCol>
              </a:tblGrid>
              <a:tr h="3587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91337895"/>
                  </a:ext>
                </a:extLst>
              </a:tr>
              <a:tr h="7161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F2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cs typeface="Arial"/>
                        </a:rPr>
                        <a:t>How to download MS Office?</a:t>
                      </a:r>
                      <a:endParaRPr lang="en-US" sz="12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F2F9"/>
                    </a:solidFill>
                  </a:tcPr>
                </a:tc>
                <a:extLst>
                  <a:ext uri="{0D108BD9-81ED-4DB2-BD59-A6C34878D82A}">
                    <a16:rowId xmlns:a16="http://schemas.microsoft.com/office/drawing/2014/main" val="2153267304"/>
                  </a:ext>
                </a:extLst>
              </a:tr>
              <a:tr h="568680">
                <a:tc>
                  <a:txBody>
                    <a:bodyPr/>
                    <a:lstStyle/>
                    <a:p>
                      <a:r>
                        <a:rPr lang="en-US" sz="1000" b="1" dirty="0">
                          <a:solidFill>
                            <a:srgbClr val="4F81BD"/>
                          </a:solidFill>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cs typeface="Arial"/>
                        </a:rPr>
                        <a:t>Where to download MS Office?</a:t>
                      </a:r>
                      <a:endParaRPr lang="en-US" sz="12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4530482"/>
                  </a:ext>
                </a:extLst>
              </a:tr>
              <a:tr h="568680">
                <a:tc>
                  <a:txBody>
                    <a:bodyPr/>
                    <a:lstStyle/>
                    <a:p>
                      <a:r>
                        <a:rPr lang="en-US" sz="1000" b="1" dirty="0">
                          <a:solidFill>
                            <a:srgbClr val="4F81BD"/>
                          </a:solidFill>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cs typeface="Arial"/>
                        </a:rPr>
                        <a:t>Password Forgotten?</a:t>
                      </a:r>
                      <a:endParaRPr lang="en-US" sz="12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677489"/>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4</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Blocked Password?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3877861"/>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5</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Register to ILIAS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3712773"/>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6</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WIFI Problems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4288161"/>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7</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Where to download University Software?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9958273"/>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8</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Having problems with the Beamer?</a:t>
                      </a:r>
                      <a:r>
                        <a:rPr lang="en-US" sz="1200" kern="1200" baseline="0" dirty="0">
                          <a:solidFill>
                            <a:srgbClr val="333333"/>
                          </a:solidFill>
                          <a:latin typeface="+mn-lt"/>
                          <a:ea typeface="+mn-ea"/>
                          <a:cs typeface="Arial"/>
                        </a:rPr>
                        <a:t> </a:t>
                      </a:r>
                      <a:endParaRPr lang="en-US" sz="1200" kern="1200" dirty="0">
                        <a:solidFill>
                          <a:srgbClr val="333333"/>
                        </a:solidFill>
                        <a:latin typeface="+mn-lt"/>
                        <a:ea typeface="+mn-ea"/>
                        <a:cs typeface="Arial"/>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4519708"/>
                  </a:ext>
                </a:extLst>
              </a:tr>
            </a:tbl>
          </a:graphicData>
        </a:graphic>
      </p:graphicFrame>
      <p:sp>
        <p:nvSpPr>
          <p:cNvPr id="58" name="TextBox 57"/>
          <p:cNvSpPr txBox="1"/>
          <p:nvPr/>
        </p:nvSpPr>
        <p:spPr>
          <a:xfrm>
            <a:off x="2915324" y="552408"/>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Support Solutions</a:t>
            </a:r>
          </a:p>
        </p:txBody>
      </p:sp>
      <p:pic>
        <p:nvPicPr>
          <p:cNvPr id="6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433" y="1590354"/>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360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7471" y="1267288"/>
            <a:ext cx="2947248" cy="5705308"/>
            <a:chOff x="-7471" y="1149379"/>
            <a:chExt cx="2947248" cy="5391239"/>
          </a:xfrm>
        </p:grpSpPr>
        <p:sp>
          <p:nvSpPr>
            <p:cNvPr id="76" name="Rectangle 75"/>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9" name="Rectangle 78"/>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0" name="Rectangle 79"/>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1" name="Rectangle 80"/>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2" name="Rectangle 81"/>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3" name="TextBox 8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87" name="TextBox 86"/>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89" name="TextBox 88"/>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01" name="TextBox 100"/>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102" name="TextBox 101"/>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103" name="TextBox 102"/>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Modify Support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65595"/>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8" name="Rectangle 77"/>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graphicFrame>
        <p:nvGraphicFramePr>
          <p:cNvPr id="104" name="Table 103"/>
          <p:cNvGraphicFramePr>
            <a:graphicFrameLocks noGrp="1"/>
          </p:cNvGraphicFramePr>
          <p:nvPr>
            <p:extLst>
              <p:ext uri="{D42A27DB-BD31-4B8C-83A1-F6EECF244321}">
                <p14:modId xmlns:p14="http://schemas.microsoft.com/office/powerpoint/2010/main" val="4000778252"/>
              </p:ext>
            </p:extLst>
          </p:nvPr>
        </p:nvGraphicFramePr>
        <p:xfrm>
          <a:off x="2969703" y="917175"/>
          <a:ext cx="5929748" cy="457200"/>
        </p:xfrm>
        <a:graphic>
          <a:graphicData uri="http://schemas.openxmlformats.org/drawingml/2006/table">
            <a:tbl>
              <a:tblPr firstRow="1" bandRow="1">
                <a:solidFill>
                  <a:schemeClr val="bg1"/>
                </a:solidFill>
                <a:tableStyleId>{2D5ABB26-0587-4C30-8999-92F81FD0307C}</a:tableStyleId>
              </a:tblPr>
              <a:tblGrid>
                <a:gridCol w="5929748">
                  <a:extLst>
                    <a:ext uri="{9D8B030D-6E8A-4147-A177-3AD203B41FA5}">
                      <a16:colId xmlns:a16="http://schemas.microsoft.com/office/drawing/2014/main" val="4136980423"/>
                    </a:ext>
                  </a:extLst>
                </a:gridCol>
              </a:tblGrid>
              <a:tr h="358732">
                <a:tc>
                  <a:txBody>
                    <a:bodyPr/>
                    <a:lstStyle/>
                    <a:p>
                      <a:pPr marL="0" marR="0" lvl="0" indent="0" algn="l" defTabSz="914091" rtl="0" eaLnBrk="1" fontAlgn="auto" latinLnBrk="0" hangingPunct="1">
                        <a:lnSpc>
                          <a:spcPct val="100000"/>
                        </a:lnSpc>
                        <a:spcBef>
                          <a:spcPts val="0"/>
                        </a:spcBef>
                        <a:spcAft>
                          <a:spcPts val="0"/>
                        </a:spcAft>
                        <a:buClrTx/>
                        <a:buSzTx/>
                        <a:buFontTx/>
                        <a:buNone/>
                        <a:tabLst/>
                        <a:defRPr/>
                      </a:pPr>
                      <a:r>
                        <a:rPr lang="en-US" sz="1400" kern="1200" dirty="0">
                          <a:solidFill>
                            <a:srgbClr val="666666"/>
                          </a:solidFill>
                          <a:latin typeface="Arial" pitchFamily="34" charset="0"/>
                          <a:ea typeface="Open Sans" pitchFamily="34" charset="0"/>
                          <a:cs typeface="Arial" pitchFamily="34" charset="0"/>
                        </a:rPr>
                        <a:t>How to download MS Office?</a:t>
                      </a:r>
                    </a:p>
                    <a:p>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91337895"/>
                  </a:ext>
                </a:extLst>
              </a:tr>
            </a:tbl>
          </a:graphicData>
        </a:graphic>
      </p:graphicFrame>
      <p:sp>
        <p:nvSpPr>
          <p:cNvPr id="106" name="TextBox 105"/>
          <p:cNvSpPr txBox="1"/>
          <p:nvPr/>
        </p:nvSpPr>
        <p:spPr>
          <a:xfrm>
            <a:off x="2969703" y="1382702"/>
            <a:ext cx="5929748" cy="2528631"/>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de-DE"/>
            </a:defPPr>
            <a:lvl1pPr fontAlgn="base">
              <a:spcBef>
                <a:spcPct val="50000"/>
              </a:spcBef>
              <a:spcAft>
                <a:spcPct val="0"/>
              </a:spcAft>
              <a:buClr>
                <a:srgbClr val="F0AB00"/>
              </a:buClr>
              <a:buSzPct val="80000"/>
              <a:defRPr sz="1100">
                <a:solidFill>
                  <a:schemeClr val="tx1">
                    <a:lumMod val="65000"/>
                    <a:lumOff val="35000"/>
                  </a:schemeClr>
                </a:solidFill>
                <a:latin typeface="Arial" pitchFamily="34" charset="0"/>
                <a:ea typeface="Open Sans" pitchFamily="34" charset="0"/>
                <a:cs typeface="Arial" pitchFamily="34" charset="0"/>
              </a:defRPr>
            </a:lvl1pPr>
          </a:lstStyle>
          <a:p>
            <a:endParaRPr lang="en-US" dirty="0"/>
          </a:p>
          <a:p>
            <a:r>
              <a:rPr lang="en-US" dirty="0"/>
              <a:t>Solution:</a:t>
            </a:r>
          </a:p>
          <a:p>
            <a:r>
              <a:rPr lang="en-US" dirty="0"/>
              <a:t>1. Please go to the following link:</a:t>
            </a:r>
          </a:p>
          <a:p>
            <a:r>
              <a:rPr lang="en-US" dirty="0">
                <a:hlinkClick r:id="rId3"/>
              </a:rPr>
              <a:t>www.office.com/signin</a:t>
            </a:r>
            <a:r>
              <a:rPr lang="en-US" dirty="0"/>
              <a:t> and sign in with the Microsoft Account.</a:t>
            </a:r>
          </a:p>
          <a:p>
            <a:endParaRPr lang="en-US" dirty="0"/>
          </a:p>
          <a:p>
            <a:r>
              <a:rPr lang="en-US" dirty="0"/>
              <a:t>2. Select Install Office </a:t>
            </a:r>
          </a:p>
          <a:p>
            <a:endParaRPr lang="en-US" dirty="0"/>
          </a:p>
          <a:p>
            <a:r>
              <a:rPr lang="en-US" dirty="0"/>
              <a:t>3. PC Install:</a:t>
            </a:r>
          </a:p>
          <a:p>
            <a:r>
              <a:rPr lang="en-US" dirty="0"/>
              <a:t>Depending on your browser, Click Save, Run, Setup, or Save File from the bottom of the Screen</a:t>
            </a:r>
          </a:p>
          <a:p>
            <a:endParaRPr lang="en-US" dirty="0"/>
          </a:p>
        </p:txBody>
      </p:sp>
      <p:sp>
        <p:nvSpPr>
          <p:cNvPr id="53" name="Rectangle 52"/>
          <p:cNvSpPr/>
          <p:nvPr/>
        </p:nvSpPr>
        <p:spPr>
          <a:xfrm>
            <a:off x="5677434" y="6467439"/>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54" name="Rectangle 53"/>
          <p:cNvSpPr/>
          <p:nvPr/>
        </p:nvSpPr>
        <p:spPr>
          <a:xfrm>
            <a:off x="6739509" y="6456805"/>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55" name="Rectangle 54"/>
          <p:cNvSpPr/>
          <p:nvPr/>
        </p:nvSpPr>
        <p:spPr>
          <a:xfrm>
            <a:off x="7800863" y="6456805"/>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Delete</a:t>
            </a:r>
          </a:p>
        </p:txBody>
      </p:sp>
    </p:spTree>
    <p:extLst>
      <p:ext uri="{BB962C8B-B14F-4D97-AF65-F5344CB8AC3E}">
        <p14:creationId xmlns:p14="http://schemas.microsoft.com/office/powerpoint/2010/main" val="533362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7471" y="1267288"/>
            <a:ext cx="2947248" cy="5705308"/>
            <a:chOff x="-7471" y="1149379"/>
            <a:chExt cx="2947248" cy="5391239"/>
          </a:xfrm>
        </p:grpSpPr>
        <p:sp>
          <p:nvSpPr>
            <p:cNvPr id="76" name="Rectangle 75"/>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9" name="Rectangle 78"/>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0" name="Rectangle 79"/>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1" name="Rectangle 80"/>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2" name="Rectangle 81"/>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3" name="TextBox 8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87" name="TextBox 86"/>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89" name="TextBox 88"/>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01" name="TextBox 100"/>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102" name="TextBox 101"/>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103" name="TextBox 102"/>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New Support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65595"/>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8" name="Rectangle 77"/>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graphicFrame>
        <p:nvGraphicFramePr>
          <p:cNvPr id="104" name="Table 103"/>
          <p:cNvGraphicFramePr>
            <a:graphicFrameLocks noGrp="1"/>
          </p:cNvGraphicFramePr>
          <p:nvPr>
            <p:extLst>
              <p:ext uri="{D42A27DB-BD31-4B8C-83A1-F6EECF244321}">
                <p14:modId xmlns:p14="http://schemas.microsoft.com/office/powerpoint/2010/main" val="2140808539"/>
              </p:ext>
            </p:extLst>
          </p:nvPr>
        </p:nvGraphicFramePr>
        <p:xfrm>
          <a:off x="2969703" y="917175"/>
          <a:ext cx="5929748" cy="358732"/>
        </p:xfrm>
        <a:graphic>
          <a:graphicData uri="http://schemas.openxmlformats.org/drawingml/2006/table">
            <a:tbl>
              <a:tblPr firstRow="1" bandRow="1">
                <a:solidFill>
                  <a:schemeClr val="bg1"/>
                </a:solidFill>
                <a:tableStyleId>{2D5ABB26-0587-4C30-8999-92F81FD0307C}</a:tableStyleId>
              </a:tblPr>
              <a:tblGrid>
                <a:gridCol w="5929748">
                  <a:extLst>
                    <a:ext uri="{9D8B030D-6E8A-4147-A177-3AD203B41FA5}">
                      <a16:colId xmlns:a16="http://schemas.microsoft.com/office/drawing/2014/main" val="4136980423"/>
                    </a:ext>
                  </a:extLst>
                </a:gridCol>
              </a:tblGrid>
              <a:tr h="358732">
                <a:tc>
                  <a:txBody>
                    <a:bodyPr/>
                    <a:lstStyle/>
                    <a:p>
                      <a:r>
                        <a:rPr lang="en-US" sz="1400" kern="1200" dirty="0">
                          <a:solidFill>
                            <a:srgbClr val="666666"/>
                          </a:solidFill>
                          <a:latin typeface="Arial" pitchFamily="34" charset="0"/>
                          <a:ea typeface="Open Sans" pitchFamily="34" charset="0"/>
                          <a:cs typeface="Arial" pitchFamily="34" charset="0"/>
                        </a:rPr>
                        <a:t>Create New Support Solution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91337895"/>
                  </a:ext>
                </a:extLst>
              </a:tr>
            </a:tbl>
          </a:graphicData>
        </a:graphic>
      </p:graphicFrame>
      <p:sp>
        <p:nvSpPr>
          <p:cNvPr id="106" name="TextBox 105"/>
          <p:cNvSpPr txBox="1"/>
          <p:nvPr/>
        </p:nvSpPr>
        <p:spPr>
          <a:xfrm>
            <a:off x="3009249" y="2970880"/>
            <a:ext cx="5902658" cy="2528631"/>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de-DE"/>
            </a:defPPr>
            <a:lvl1pPr fontAlgn="base">
              <a:spcBef>
                <a:spcPct val="50000"/>
              </a:spcBef>
              <a:spcAft>
                <a:spcPct val="0"/>
              </a:spcAft>
              <a:buClr>
                <a:srgbClr val="F0AB00"/>
              </a:buClr>
              <a:buSzPct val="80000"/>
              <a:defRPr sz="1100">
                <a:solidFill>
                  <a:schemeClr val="tx1">
                    <a:lumMod val="65000"/>
                    <a:lumOff val="35000"/>
                  </a:schemeClr>
                </a:solidFill>
                <a:latin typeface="Arial" pitchFamily="34" charset="0"/>
                <a:ea typeface="Open Sans" pitchFamily="34" charset="0"/>
                <a:cs typeface="Arial" pitchFamily="34" charset="0"/>
              </a:defRPr>
            </a:lvl1pPr>
          </a:lstStyle>
          <a:p>
            <a:endParaRPr lang="en-US" dirty="0"/>
          </a:p>
        </p:txBody>
      </p:sp>
      <p:sp>
        <p:nvSpPr>
          <p:cNvPr id="53" name="Rectangle 52"/>
          <p:cNvSpPr/>
          <p:nvPr/>
        </p:nvSpPr>
        <p:spPr>
          <a:xfrm>
            <a:off x="5677434" y="6467439"/>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54" name="Rectangle 53"/>
          <p:cNvSpPr/>
          <p:nvPr/>
        </p:nvSpPr>
        <p:spPr>
          <a:xfrm>
            <a:off x="6739509" y="6456805"/>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55" name="Rectangle 54"/>
          <p:cNvSpPr/>
          <p:nvPr/>
        </p:nvSpPr>
        <p:spPr>
          <a:xfrm>
            <a:off x="7800863" y="6456805"/>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Delete</a:t>
            </a:r>
          </a:p>
        </p:txBody>
      </p:sp>
      <p:sp>
        <p:nvSpPr>
          <p:cNvPr id="56" name="TextBox 55"/>
          <p:cNvSpPr txBox="1"/>
          <p:nvPr/>
        </p:nvSpPr>
        <p:spPr>
          <a:xfrm>
            <a:off x="3009249" y="1724711"/>
            <a:ext cx="1635864" cy="261610"/>
          </a:xfrm>
          <a:prstGeom prst="rect">
            <a:avLst/>
          </a:prstGeom>
          <a:noFill/>
        </p:spPr>
        <p:txBody>
          <a:bodyPr wrap="square" rtlCol="0">
            <a:spAutoFit/>
          </a:bodyPr>
          <a:lstStyle/>
          <a:p>
            <a:pPr algn="r"/>
            <a:r>
              <a:rPr lang="en-US" sz="1100" dirty="0">
                <a:solidFill>
                  <a:srgbClr val="666666"/>
                </a:solidFill>
                <a:cs typeface="Arial"/>
              </a:rPr>
              <a:t>Issue Description</a:t>
            </a:r>
            <a:r>
              <a:rPr lang="en-US" sz="1100" dirty="0">
                <a:solidFill>
                  <a:srgbClr val="666666"/>
                </a:solidFill>
                <a:latin typeface="Arial"/>
                <a:cs typeface="Arial"/>
              </a:rPr>
              <a:t>:</a:t>
            </a:r>
          </a:p>
        </p:txBody>
      </p:sp>
      <p:sp>
        <p:nvSpPr>
          <p:cNvPr id="57" name="Rectangle 56"/>
          <p:cNvSpPr/>
          <p:nvPr/>
        </p:nvSpPr>
        <p:spPr>
          <a:xfrm>
            <a:off x="4603028" y="1693222"/>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58" name="TextBox 57"/>
          <p:cNvSpPr txBox="1"/>
          <p:nvPr/>
        </p:nvSpPr>
        <p:spPr>
          <a:xfrm>
            <a:off x="3009249" y="2166365"/>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59" name="Rectangle 58"/>
          <p:cNvSpPr/>
          <p:nvPr/>
        </p:nvSpPr>
        <p:spPr>
          <a:xfrm>
            <a:off x="4603028" y="212386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61" name="TextBox 60"/>
          <p:cNvSpPr txBox="1"/>
          <p:nvPr/>
        </p:nvSpPr>
        <p:spPr>
          <a:xfrm>
            <a:off x="3009249" y="2608019"/>
            <a:ext cx="1635864" cy="261610"/>
          </a:xfrm>
          <a:prstGeom prst="rect">
            <a:avLst/>
          </a:prstGeom>
          <a:noFill/>
        </p:spPr>
        <p:txBody>
          <a:bodyPr wrap="square" rtlCol="0">
            <a:spAutoFit/>
          </a:bodyPr>
          <a:lstStyle/>
          <a:p>
            <a:pPr algn="r"/>
            <a:r>
              <a:rPr lang="en-US" sz="1100" dirty="0">
                <a:solidFill>
                  <a:srgbClr val="666666"/>
                </a:solidFill>
                <a:latin typeface="Arial"/>
                <a:cs typeface="Arial"/>
              </a:rPr>
              <a:t>Solution Description:</a:t>
            </a:r>
          </a:p>
        </p:txBody>
      </p:sp>
    </p:spTree>
    <p:extLst>
      <p:ext uri="{BB962C8B-B14F-4D97-AF65-F5344CB8AC3E}">
        <p14:creationId xmlns:p14="http://schemas.microsoft.com/office/powerpoint/2010/main" val="3160177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979804" y="1261668"/>
            <a:ext cx="1734964" cy="1657380"/>
            <a:chOff x="3979804" y="1261668"/>
            <a:chExt cx="1734964" cy="1657380"/>
          </a:xfrm>
        </p:grpSpPr>
        <p:sp>
          <p:nvSpPr>
            <p:cNvPr id="167" name="Rounded Rectangle 166"/>
            <p:cNvSpPr/>
            <p:nvPr/>
          </p:nvSpPr>
          <p:spPr>
            <a:xfrm>
              <a:off x="3979804" y="126267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TextBox 172"/>
            <p:cNvSpPr txBox="1"/>
            <p:nvPr/>
          </p:nvSpPr>
          <p:spPr>
            <a:xfrm>
              <a:off x="3979804" y="1261668"/>
              <a:ext cx="1734916" cy="267184"/>
            </a:xfrm>
            <a:prstGeom prst="rect">
              <a:avLst/>
            </a:prstGeom>
            <a:noFill/>
          </p:spPr>
          <p:txBody>
            <a:bodyPr wrap="square" tIns="36000" rtlCol="0">
              <a:spAutoFit/>
            </a:bodyPr>
            <a:lstStyle/>
            <a:p>
              <a:r>
                <a:rPr lang="en-US" sz="1200" dirty="0">
                  <a:solidFill>
                    <a:srgbClr val="333333"/>
                  </a:solidFill>
                  <a:latin typeface="Arial"/>
                  <a:cs typeface="Arial"/>
                </a:rPr>
                <a:t>New Ticket</a:t>
              </a:r>
            </a:p>
          </p:txBody>
        </p:sp>
      </p:grpSp>
      <p:grpSp>
        <p:nvGrpSpPr>
          <p:cNvPr id="9" name="Group 8"/>
          <p:cNvGrpSpPr/>
          <p:nvPr/>
        </p:nvGrpSpPr>
        <p:grpSpPr>
          <a:xfrm>
            <a:off x="2128221" y="1258501"/>
            <a:ext cx="1734964" cy="1656372"/>
            <a:chOff x="2128221" y="1258501"/>
            <a:chExt cx="1734964"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TextBox 125"/>
            <p:cNvSpPr txBox="1"/>
            <p:nvPr/>
          </p:nvSpPr>
          <p:spPr>
            <a:xfrm>
              <a:off x="2128221" y="1260298"/>
              <a:ext cx="1732706" cy="267184"/>
            </a:xfrm>
            <a:prstGeom prst="rect">
              <a:avLst/>
            </a:prstGeom>
            <a:noFill/>
          </p:spPr>
          <p:txBody>
            <a:bodyPr wrap="square" tIns="36000" rtlCol="0">
              <a:spAutoFit/>
            </a:bodyPr>
            <a:lstStyle/>
            <a:p>
              <a:r>
                <a:rPr lang="en-US" sz="1200" dirty="0">
                  <a:solidFill>
                    <a:srgbClr val="333333"/>
                  </a:solidFill>
                  <a:latin typeface="Arial"/>
                  <a:cs typeface="Arial"/>
                </a:rPr>
                <a:t>My Tickets</a:t>
              </a:r>
            </a:p>
          </p:txBody>
        </p:sp>
      </p:grpSp>
      <p:sp>
        <p:nvSpPr>
          <p:cNvPr id="7" name="TextBox 6"/>
          <p:cNvSpPr txBox="1"/>
          <p:nvPr/>
        </p:nvSpPr>
        <p:spPr>
          <a:xfrm>
            <a:off x="179327" y="693616"/>
            <a:ext cx="1279769" cy="369332"/>
          </a:xfrm>
          <a:prstGeom prst="rect">
            <a:avLst/>
          </a:prstGeom>
          <a:noFill/>
        </p:spPr>
        <p:txBody>
          <a:bodyPr wrap="square" rtlCol="0">
            <a:spAutoFit/>
          </a:bodyPr>
          <a:lstStyle/>
          <a:p>
            <a:r>
              <a:rPr lang="en-US" dirty="0">
                <a:solidFill>
                  <a:schemeClr val="bg1"/>
                </a:solidFill>
                <a:latin typeface="Arial"/>
                <a:cs typeface="Arial"/>
              </a:rPr>
              <a:t>My Home</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262326" y="1230761"/>
            <a:ext cx="1760976" cy="1680085"/>
            <a:chOff x="257479" y="1235318"/>
            <a:chExt cx="1760976"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cs typeface="Arial"/>
                </a:rPr>
                <a:t>Support Solutions</a:t>
              </a:r>
              <a:endParaRPr lang="en-US" sz="1200" dirty="0">
                <a:solidFill>
                  <a:srgbClr val="404040"/>
                </a:solidFill>
                <a:latin typeface="Arial"/>
                <a:cs typeface="Arial"/>
              </a:endParaRPr>
            </a:p>
          </p:txBody>
        </p:sp>
        <p:sp>
          <p:nvSpPr>
            <p:cNvPr id="151" name="TextBox 150"/>
            <p:cNvSpPr txBox="1"/>
            <p:nvPr/>
          </p:nvSpPr>
          <p:spPr>
            <a:xfrm>
              <a:off x="1182444" y="2122357"/>
              <a:ext cx="732328" cy="646331"/>
            </a:xfrm>
            <a:prstGeom prst="rect">
              <a:avLst/>
            </a:prstGeom>
            <a:noFill/>
          </p:spPr>
          <p:txBody>
            <a:bodyPr wrap="square" rtlCol="0">
              <a:spAutoFit/>
            </a:bodyPr>
            <a:lstStyle/>
            <a:p>
              <a:r>
                <a:rPr lang="en-US" sz="3600" dirty="0">
                  <a:solidFill>
                    <a:srgbClr val="92D050"/>
                  </a:solidFill>
                  <a:latin typeface="Arial"/>
                  <a:cs typeface="Arial"/>
                </a:rPr>
                <a:t>25</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Solutions Available</a:t>
              </a:r>
            </a:p>
          </p:txBody>
        </p:sp>
      </p:grpSp>
      <p:pic>
        <p:nvPicPr>
          <p:cNvPr id="15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83" y="1903983"/>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p:cNvSpPr txBox="1"/>
          <p:nvPr/>
        </p:nvSpPr>
        <p:spPr>
          <a:xfrm>
            <a:off x="3389222" y="2147503"/>
            <a:ext cx="465443" cy="646331"/>
          </a:xfrm>
          <a:prstGeom prst="rect">
            <a:avLst/>
          </a:prstGeom>
          <a:noFill/>
        </p:spPr>
        <p:txBody>
          <a:bodyPr wrap="square" rtlCol="0">
            <a:spAutoFit/>
          </a:bodyPr>
          <a:lstStyle/>
          <a:p>
            <a:r>
              <a:rPr lang="en-US" sz="3600" dirty="0">
                <a:solidFill>
                  <a:srgbClr val="FFC000"/>
                </a:solidFill>
                <a:latin typeface="Arial"/>
                <a:cs typeface="Arial"/>
              </a:rPr>
              <a:t>2</a:t>
            </a:r>
          </a:p>
        </p:txBody>
      </p:sp>
      <p:sp>
        <p:nvSpPr>
          <p:cNvPr id="160" name="TextBox 159"/>
          <p:cNvSpPr txBox="1"/>
          <p:nvPr/>
        </p:nvSpPr>
        <p:spPr>
          <a:xfrm>
            <a:off x="2114622" y="2675456"/>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Waiting to be confirmed</a:t>
            </a:r>
          </a:p>
        </p:txBody>
      </p:sp>
      <p:pic>
        <p:nvPicPr>
          <p:cNvPr id="161"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777" y="1890251"/>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5337813" y="2302287"/>
            <a:ext cx="318624" cy="362573"/>
          </a:xfrm>
          <a:prstGeom prst="rect">
            <a:avLst/>
          </a:prstGeom>
        </p:spPr>
      </p:pic>
      <p:pic>
        <p:nvPicPr>
          <p:cNvPr id="17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322" y="1892510"/>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170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9754" y="4915542"/>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(6)</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9112"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9112"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Email not Working</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2" name="Rectangle 1"/>
          <p:cNvSpPr/>
          <p:nvPr/>
        </p:nvSpPr>
        <p:spPr bwMode="gray">
          <a:xfrm>
            <a:off x="-3764" y="1575440"/>
            <a:ext cx="2699648"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471152"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9112"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7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953" y="178763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9112" y="5008826"/>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No information in my Profile</a:t>
            </a:r>
          </a:p>
        </p:txBody>
      </p:sp>
      <p:sp>
        <p:nvSpPr>
          <p:cNvPr id="54" name="TextBox 53"/>
          <p:cNvSpPr txBox="1"/>
          <p:nvPr/>
        </p:nvSpPr>
        <p:spPr>
          <a:xfrm>
            <a:off x="1417981" y="5764253"/>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55" name="TextBox 54"/>
          <p:cNvSpPr txBox="1"/>
          <p:nvPr/>
        </p:nvSpPr>
        <p:spPr>
          <a:xfrm>
            <a:off x="-9112" y="6162201"/>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No access to ILIAS</a:t>
            </a:r>
          </a:p>
        </p:txBody>
      </p:sp>
    </p:spTree>
    <p:extLst>
      <p:ext uri="{BB962C8B-B14F-4D97-AF65-F5344CB8AC3E}">
        <p14:creationId xmlns:p14="http://schemas.microsoft.com/office/powerpoint/2010/main" val="2607428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9754" y="4915542"/>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(6)</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9112"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9112"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Email not Working</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2" name="Rectangle 1"/>
          <p:cNvSpPr/>
          <p:nvPr/>
        </p:nvSpPr>
        <p:spPr bwMode="gray">
          <a:xfrm>
            <a:off x="-3764" y="1575440"/>
            <a:ext cx="2699648"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471152"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9112"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7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953" y="178763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9112" y="5008826"/>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No information in my Profile</a:t>
            </a:r>
          </a:p>
        </p:txBody>
      </p:sp>
      <p:sp>
        <p:nvSpPr>
          <p:cNvPr id="54" name="TextBox 53"/>
          <p:cNvSpPr txBox="1"/>
          <p:nvPr/>
        </p:nvSpPr>
        <p:spPr>
          <a:xfrm>
            <a:off x="1417981" y="5764253"/>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55" name="TextBox 54"/>
          <p:cNvSpPr txBox="1"/>
          <p:nvPr/>
        </p:nvSpPr>
        <p:spPr>
          <a:xfrm>
            <a:off x="-9112" y="6162201"/>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No access to ILIAS</a:t>
            </a:r>
          </a:p>
        </p:txBody>
      </p:sp>
      <p:sp>
        <p:nvSpPr>
          <p:cNvPr id="56" name="TextBox 55"/>
          <p:cNvSpPr txBox="1"/>
          <p:nvPr/>
        </p:nvSpPr>
        <p:spPr>
          <a:xfrm>
            <a:off x="2947592" y="980434"/>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57" name="Rectangle 56"/>
          <p:cNvSpPr/>
          <p:nvPr/>
        </p:nvSpPr>
        <p:spPr>
          <a:xfrm>
            <a:off x="4603028" y="948945"/>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Forgotten Password</a:t>
            </a:r>
          </a:p>
        </p:txBody>
      </p:sp>
      <p:sp>
        <p:nvSpPr>
          <p:cNvPr id="58" name="TextBox 57"/>
          <p:cNvSpPr txBox="1"/>
          <p:nvPr/>
        </p:nvSpPr>
        <p:spPr>
          <a:xfrm>
            <a:off x="2947592" y="1422088"/>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59" name="Rectangle 58"/>
          <p:cNvSpPr/>
          <p:nvPr/>
        </p:nvSpPr>
        <p:spPr>
          <a:xfrm>
            <a:off x="4603028" y="1379585"/>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High</a:t>
            </a:r>
          </a:p>
        </p:txBody>
      </p:sp>
      <p:sp>
        <p:nvSpPr>
          <p:cNvPr id="60" name="Rectangle 59"/>
          <p:cNvSpPr/>
          <p:nvPr/>
        </p:nvSpPr>
        <p:spPr>
          <a:xfrm>
            <a:off x="4603028" y="1810225"/>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Open</a:t>
            </a:r>
          </a:p>
        </p:txBody>
      </p:sp>
      <p:sp>
        <p:nvSpPr>
          <p:cNvPr id="61" name="TextBox 60"/>
          <p:cNvSpPr txBox="1"/>
          <p:nvPr/>
        </p:nvSpPr>
        <p:spPr>
          <a:xfrm>
            <a:off x="2947592" y="1863742"/>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62" name="Rectangle 61"/>
          <p:cNvSpPr/>
          <p:nvPr/>
        </p:nvSpPr>
        <p:spPr>
          <a:xfrm>
            <a:off x="4603028" y="2240865"/>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IT</a:t>
            </a:r>
          </a:p>
        </p:txBody>
      </p:sp>
      <p:sp>
        <p:nvSpPr>
          <p:cNvPr id="63" name="TextBox 62"/>
          <p:cNvSpPr txBox="1"/>
          <p:nvPr/>
        </p:nvSpPr>
        <p:spPr>
          <a:xfrm>
            <a:off x="2947592" y="2305396"/>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64" name="Rectangle 63"/>
          <p:cNvSpPr/>
          <p:nvPr/>
        </p:nvSpPr>
        <p:spPr>
          <a:xfrm>
            <a:off x="4603028" y="2671505"/>
            <a:ext cx="3305878" cy="1154816"/>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do not remember my Password. Could you please support me with a new password.</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Thank you and Regards</a:t>
            </a:r>
          </a:p>
          <a:p>
            <a:pPr>
              <a:tabLst>
                <a:tab pos="88900" algn="l"/>
              </a:tabLst>
            </a:pPr>
            <a:endParaRPr lang="en-US" sz="1100" dirty="0">
              <a:solidFill>
                <a:srgbClr val="FFFFFF"/>
              </a:solidFill>
              <a:latin typeface="Arial"/>
              <a:cs typeface="Arial"/>
            </a:endParaRPr>
          </a:p>
        </p:txBody>
      </p:sp>
      <p:sp>
        <p:nvSpPr>
          <p:cNvPr id="65" name="TextBox 64"/>
          <p:cNvSpPr txBox="1"/>
          <p:nvPr/>
        </p:nvSpPr>
        <p:spPr>
          <a:xfrm>
            <a:off x="2947592" y="2711357"/>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66" name="Rectangle 65"/>
          <p:cNvSpPr/>
          <p:nvPr/>
        </p:nvSpPr>
        <p:spPr>
          <a:xfrm>
            <a:off x="4603028" y="3955536"/>
            <a:ext cx="3305878" cy="199730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Dear Student,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Your password was expired, for that reason you was not able to connect even when you reset your password.</a:t>
            </a:r>
          </a:p>
          <a:p>
            <a:pPr fontAlgn="base">
              <a:spcBef>
                <a:spcPct val="50000"/>
              </a:spcBef>
              <a:spcAft>
                <a:spcPct val="0"/>
              </a:spcAft>
              <a:buClr>
                <a:srgbClr val="F0AB00"/>
              </a:buClr>
              <a:buSzPct val="80000"/>
            </a:pPr>
            <a:endParaRPr lang="en-US" sz="1100" dirty="0">
              <a:solidFill>
                <a:schemeClr val="tx1">
                  <a:lumMod val="65000"/>
                  <a:lumOff val="35000"/>
                </a:schemeClr>
              </a:solidFill>
              <a:latin typeface="Arial" pitchFamily="34" charset="0"/>
              <a:cs typeface="Arial" pitchFamily="34" charset="0"/>
            </a:endParaRPr>
          </a:p>
        </p:txBody>
      </p:sp>
      <p:sp>
        <p:nvSpPr>
          <p:cNvPr id="67" name="TextBox 66"/>
          <p:cNvSpPr txBox="1"/>
          <p:nvPr/>
        </p:nvSpPr>
        <p:spPr>
          <a:xfrm>
            <a:off x="2947592" y="3991638"/>
            <a:ext cx="1635864" cy="261610"/>
          </a:xfrm>
          <a:prstGeom prst="rect">
            <a:avLst/>
          </a:prstGeom>
          <a:noFill/>
        </p:spPr>
        <p:txBody>
          <a:bodyPr wrap="square" rtlCol="0">
            <a:spAutoFit/>
          </a:bodyPr>
          <a:lstStyle/>
          <a:p>
            <a:pPr algn="r"/>
            <a:r>
              <a:rPr lang="en-US" sz="1100" dirty="0">
                <a:solidFill>
                  <a:srgbClr val="666666"/>
                </a:solidFill>
                <a:cs typeface="Arial"/>
              </a:rPr>
              <a:t>Solution</a:t>
            </a:r>
            <a:r>
              <a:rPr lang="en-US" sz="1100" dirty="0">
                <a:solidFill>
                  <a:srgbClr val="666666"/>
                </a:solidFill>
                <a:latin typeface="Arial"/>
                <a:cs typeface="Arial"/>
              </a:rPr>
              <a:t>:</a:t>
            </a:r>
          </a:p>
        </p:txBody>
      </p:sp>
      <p:sp>
        <p:nvSpPr>
          <p:cNvPr id="72" name="TextBox 42"/>
          <p:cNvSpPr txBox="1"/>
          <p:nvPr/>
        </p:nvSpPr>
        <p:spPr>
          <a:xfrm>
            <a:off x="7509325" y="143186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3" name="TextBox 42"/>
          <p:cNvSpPr txBox="1"/>
          <p:nvPr/>
        </p:nvSpPr>
        <p:spPr>
          <a:xfrm>
            <a:off x="7509325" y="224950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4" name="TextBox 42"/>
          <p:cNvSpPr txBox="1"/>
          <p:nvPr/>
        </p:nvSpPr>
        <p:spPr>
          <a:xfrm>
            <a:off x="7509325" y="1840688"/>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5" name="TextBox 74"/>
          <p:cNvSpPr txBox="1"/>
          <p:nvPr/>
        </p:nvSpPr>
        <p:spPr>
          <a:xfrm>
            <a:off x="2947592" y="588107"/>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a:t>
            </a:r>
          </a:p>
        </p:txBody>
      </p:sp>
      <p:sp>
        <p:nvSpPr>
          <p:cNvPr id="76" name="Rectangle 75"/>
          <p:cNvSpPr/>
          <p:nvPr/>
        </p:nvSpPr>
        <p:spPr>
          <a:xfrm>
            <a:off x="0" y="6454963"/>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a:off x="6751323" y="6454963"/>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Send</a:t>
            </a:r>
          </a:p>
        </p:txBody>
      </p:sp>
      <p:sp>
        <p:nvSpPr>
          <p:cNvPr id="79" name="Rectangle 78"/>
          <p:cNvSpPr/>
          <p:nvPr/>
        </p:nvSpPr>
        <p:spPr>
          <a:xfrm>
            <a:off x="7727860" y="6454962"/>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83" name="TextBox 82"/>
          <p:cNvSpPr txBox="1"/>
          <p:nvPr/>
        </p:nvSpPr>
        <p:spPr>
          <a:xfrm>
            <a:off x="2153898" y="6557832"/>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87" name="TextBox 86"/>
          <p:cNvSpPr txBox="1"/>
          <p:nvPr/>
        </p:nvSpPr>
        <p:spPr>
          <a:xfrm>
            <a:off x="2635512" y="6557832"/>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Tree>
    <p:extLst>
      <p:ext uri="{BB962C8B-B14F-4D97-AF65-F5344CB8AC3E}">
        <p14:creationId xmlns:p14="http://schemas.microsoft.com/office/powerpoint/2010/main" val="1046460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2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113692" y="1258501"/>
            <a:ext cx="1895364" cy="1656372"/>
            <a:chOff x="5670851" y="3036360"/>
            <a:chExt cx="1895364" cy="1656372"/>
          </a:xfrm>
        </p:grpSpPr>
        <p:sp>
          <p:nvSpPr>
            <p:cNvPr id="67" name="Rounded Rectangle 66"/>
            <p:cNvSpPr/>
            <p:nvPr/>
          </p:nvSpPr>
          <p:spPr>
            <a:xfrm>
              <a:off x="5831251" y="3036360"/>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TextBox 67"/>
            <p:cNvSpPr txBox="1"/>
            <p:nvPr/>
          </p:nvSpPr>
          <p:spPr>
            <a:xfrm>
              <a:off x="6904250" y="3910070"/>
              <a:ext cx="581426" cy="646331"/>
            </a:xfrm>
            <a:prstGeom prst="rect">
              <a:avLst/>
            </a:prstGeom>
            <a:noFill/>
          </p:spPr>
          <p:txBody>
            <a:bodyPr wrap="square" rtlCol="0">
              <a:spAutoFit/>
            </a:bodyPr>
            <a:lstStyle/>
            <a:p>
              <a:pPr algn="r"/>
              <a:r>
                <a:rPr lang="en-US" sz="3600" dirty="0">
                  <a:solidFill>
                    <a:srgbClr val="C00000"/>
                  </a:solidFill>
                  <a:latin typeface="Arial"/>
                  <a:cs typeface="Arial"/>
                </a:rPr>
                <a:t>2</a:t>
              </a:r>
              <a:r>
                <a:rPr lang="en-US" sz="1200" dirty="0">
                  <a:solidFill>
                    <a:srgbClr val="E48229"/>
                  </a:solidFill>
                  <a:latin typeface="Arial"/>
                  <a:cs typeface="Arial"/>
                </a:rPr>
                <a:t> </a:t>
              </a:r>
              <a:endParaRPr lang="en-US" sz="3600" dirty="0">
                <a:solidFill>
                  <a:srgbClr val="E48229"/>
                </a:solidFill>
                <a:latin typeface="Arial"/>
                <a:cs typeface="Arial"/>
              </a:endParaRPr>
            </a:p>
          </p:txBody>
        </p:sp>
        <p:sp>
          <p:nvSpPr>
            <p:cNvPr id="84" name="TextBox 83"/>
            <p:cNvSpPr txBox="1"/>
            <p:nvPr/>
          </p:nvSpPr>
          <p:spPr>
            <a:xfrm>
              <a:off x="5830402" y="3038157"/>
              <a:ext cx="1734597" cy="405683"/>
            </a:xfrm>
            <a:prstGeom prst="rect">
              <a:avLst/>
            </a:prstGeom>
            <a:noFill/>
          </p:spPr>
          <p:txBody>
            <a:bodyPr wrap="square" tIns="36000" bIns="0" rtlCol="0">
              <a:spAutoFit/>
            </a:bodyPr>
            <a:lstStyle/>
            <a:p>
              <a:r>
                <a:rPr lang="en-US" sz="1200" dirty="0">
                  <a:solidFill>
                    <a:srgbClr val="333333"/>
                  </a:solidFill>
                  <a:cs typeface="Arial"/>
                </a:rPr>
                <a:t>Assign Responsible</a:t>
              </a:r>
              <a:endParaRPr lang="en-US" sz="1050" dirty="0">
                <a:solidFill>
                  <a:srgbClr val="666666"/>
                </a:solidFill>
                <a:cs typeface="Arial"/>
              </a:endParaRPr>
            </a:p>
            <a:p>
              <a:endParaRPr lang="en-US" sz="1200" dirty="0">
                <a:solidFill>
                  <a:srgbClr val="333333"/>
                </a:solidFill>
                <a:latin typeface="Arial"/>
                <a:cs typeface="Arial"/>
              </a:endParaRPr>
            </a:p>
          </p:txBody>
        </p:sp>
        <p:sp>
          <p:nvSpPr>
            <p:cNvPr id="86" name="TextBox 85"/>
            <p:cNvSpPr txBox="1"/>
            <p:nvPr/>
          </p:nvSpPr>
          <p:spPr>
            <a:xfrm>
              <a:off x="5670851" y="4421638"/>
              <a:ext cx="1735812" cy="244101"/>
            </a:xfrm>
            <a:prstGeom prst="rect">
              <a:avLst/>
            </a:prstGeom>
            <a:noFill/>
          </p:spPr>
          <p:txBody>
            <a:bodyPr wrap="square" bIns="36000" rtlCol="0">
              <a:spAutoFit/>
            </a:bodyPr>
            <a:lstStyle/>
            <a:p>
              <a:pPr algn="r"/>
              <a:r>
                <a:rPr lang="en-US" sz="1050" dirty="0">
                  <a:solidFill>
                    <a:srgbClr val="C00000"/>
                  </a:solidFill>
                  <a:latin typeface="Arial"/>
                  <a:cs typeface="Arial"/>
                </a:rPr>
                <a:t>TICKETS OVERDUE</a:t>
              </a:r>
            </a:p>
          </p:txBody>
        </p:sp>
      </p:grpSp>
      <p:grpSp>
        <p:nvGrpSpPr>
          <p:cNvPr id="9" name="Group 8"/>
          <p:cNvGrpSpPr/>
          <p:nvPr/>
        </p:nvGrpSpPr>
        <p:grpSpPr>
          <a:xfrm>
            <a:off x="2128221" y="1258501"/>
            <a:ext cx="1734964" cy="1656372"/>
            <a:chOff x="2128221" y="1258501"/>
            <a:chExt cx="1734964"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TextBox 125"/>
            <p:cNvSpPr txBox="1"/>
            <p:nvPr/>
          </p:nvSpPr>
          <p:spPr>
            <a:xfrm>
              <a:off x="2128221" y="1260298"/>
              <a:ext cx="1732706" cy="451850"/>
            </a:xfrm>
            <a:prstGeom prst="rect">
              <a:avLst/>
            </a:prstGeom>
            <a:noFill/>
          </p:spPr>
          <p:txBody>
            <a:bodyPr wrap="square" tIns="36000" rtlCol="0">
              <a:spAutoFit/>
            </a:bodyPr>
            <a:lstStyle/>
            <a:p>
              <a:r>
                <a:rPr lang="en-US" sz="1200" dirty="0">
                  <a:solidFill>
                    <a:srgbClr val="333333"/>
                  </a:solidFill>
                  <a:cs typeface="Arial"/>
                </a:rPr>
                <a:t>Team Performance Analytics</a:t>
              </a:r>
              <a:endParaRPr lang="en-US" sz="1200" dirty="0">
                <a:solidFill>
                  <a:srgbClr val="333333"/>
                </a:solidFill>
                <a:latin typeface="Arial"/>
                <a:cs typeface="Arial"/>
              </a:endParaRPr>
            </a:p>
          </p:txBody>
        </p:sp>
      </p:grpSp>
      <p:sp>
        <p:nvSpPr>
          <p:cNvPr id="7" name="TextBox 6"/>
          <p:cNvSpPr txBox="1"/>
          <p:nvPr/>
        </p:nvSpPr>
        <p:spPr>
          <a:xfrm>
            <a:off x="179327" y="693616"/>
            <a:ext cx="3190947" cy="369332"/>
          </a:xfrm>
          <a:prstGeom prst="rect">
            <a:avLst/>
          </a:prstGeom>
          <a:noFill/>
        </p:spPr>
        <p:txBody>
          <a:bodyPr wrap="square" rtlCol="0">
            <a:spAutoFit/>
          </a:bodyPr>
          <a:lstStyle/>
          <a:p>
            <a:r>
              <a:rPr lang="en-US" dirty="0">
                <a:solidFill>
                  <a:schemeClr val="bg1"/>
                </a:solidFill>
                <a:cs typeface="Arial"/>
              </a:rPr>
              <a:t>Support Manager</a:t>
            </a:r>
            <a:endParaRPr lang="en-US" dirty="0">
              <a:solidFill>
                <a:schemeClr val="bg1"/>
              </a:solidFill>
              <a:latin typeface="Arial"/>
              <a:cs typeface="Arial"/>
            </a:endParaRP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351153" y="2045294"/>
            <a:ext cx="479150" cy="477054"/>
          </a:xfrm>
          <a:prstGeom prst="rect">
            <a:avLst/>
          </a:prstGeom>
          <a:noFill/>
        </p:spPr>
        <p:txBody>
          <a:bodyPr wrap="square" rtlCol="0">
            <a:spAutoFit/>
          </a:bodyPr>
          <a:lstStyle/>
          <a:p>
            <a:r>
              <a:rPr lang="en-US" sz="2500" dirty="0">
                <a:solidFill>
                  <a:srgbClr val="127DBE"/>
                </a:solidFill>
                <a:latin typeface="SAP-icons"/>
                <a:cs typeface="SAP-icons"/>
              </a:rPr>
              <a:t></a:t>
            </a:r>
          </a:p>
        </p:txBody>
      </p:sp>
      <p:pic>
        <p:nvPicPr>
          <p:cNvPr id="15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144" y="1631880"/>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9244" y="1889739"/>
            <a:ext cx="892918" cy="76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0"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299" y="2216552"/>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045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Overdue Tickets (2)</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cs typeface="Arial"/>
              </a:rPr>
              <a:t>Problem with ILIAS</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465594"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1" name="TextBox 100"/>
          <p:cNvSpPr txBox="1"/>
          <p:nvPr/>
        </p:nvSpPr>
        <p:spPr>
          <a:xfrm>
            <a:off x="1465594"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cs typeface="Arial"/>
              </a:rPr>
              <a:t>Not able to Login</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360" y="2109766"/>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800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666666"/>
                </a:solidFill>
                <a:latin typeface="Arial" pitchFamily="34" charset="0"/>
                <a:ea typeface="Open Sans" pitchFamily="34" charset="0"/>
                <a:cs typeface="Arial" pitchFamily="34" charset="0"/>
              </a:endParaRPr>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Overdue Tickets (2)</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cs typeface="Arial"/>
              </a:rPr>
              <a:t>Problem with ILIAS</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465594"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1" name="TextBox 100"/>
          <p:cNvSpPr txBox="1"/>
          <p:nvPr/>
        </p:nvSpPr>
        <p:spPr>
          <a:xfrm>
            <a:off x="1465594"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cs typeface="Arial"/>
              </a:rPr>
              <a:t>Not able to Login</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947592" y="1521731"/>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59" name="Rectangle 58"/>
          <p:cNvSpPr/>
          <p:nvPr/>
        </p:nvSpPr>
        <p:spPr>
          <a:xfrm>
            <a:off x="4603028" y="1501824"/>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Not able to Login</a:t>
            </a:r>
          </a:p>
        </p:txBody>
      </p:sp>
      <p:sp>
        <p:nvSpPr>
          <p:cNvPr id="60" name="TextBox 59"/>
          <p:cNvSpPr txBox="1"/>
          <p:nvPr/>
        </p:nvSpPr>
        <p:spPr>
          <a:xfrm>
            <a:off x="2947592" y="1951499"/>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61" name="Rectangle 60"/>
          <p:cNvSpPr/>
          <p:nvPr/>
        </p:nvSpPr>
        <p:spPr>
          <a:xfrm>
            <a:off x="4603028" y="193159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High</a:t>
            </a:r>
          </a:p>
        </p:txBody>
      </p:sp>
      <p:sp>
        <p:nvSpPr>
          <p:cNvPr id="62" name="Rectangle 61"/>
          <p:cNvSpPr/>
          <p:nvPr/>
        </p:nvSpPr>
        <p:spPr>
          <a:xfrm>
            <a:off x="4603028" y="236552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Open</a:t>
            </a:r>
          </a:p>
        </p:txBody>
      </p:sp>
      <p:sp>
        <p:nvSpPr>
          <p:cNvPr id="63" name="TextBox 62"/>
          <p:cNvSpPr txBox="1"/>
          <p:nvPr/>
        </p:nvSpPr>
        <p:spPr>
          <a:xfrm>
            <a:off x="2947592" y="2385429"/>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64" name="Rectangle 63"/>
          <p:cNvSpPr/>
          <p:nvPr/>
        </p:nvSpPr>
        <p:spPr>
          <a:xfrm>
            <a:off x="4603028" y="2799453"/>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IT</a:t>
            </a:r>
          </a:p>
        </p:txBody>
      </p:sp>
      <p:sp>
        <p:nvSpPr>
          <p:cNvPr id="65" name="TextBox 64"/>
          <p:cNvSpPr txBox="1"/>
          <p:nvPr/>
        </p:nvSpPr>
        <p:spPr>
          <a:xfrm>
            <a:off x="2947592" y="2819360"/>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66" name="Rectangle 65"/>
          <p:cNvSpPr/>
          <p:nvPr/>
        </p:nvSpPr>
        <p:spPr>
          <a:xfrm>
            <a:off x="4603028" y="3206652"/>
            <a:ext cx="3305878" cy="1154816"/>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am not able to login to campus net and my email. Its been 4 days and I don’t have any answer yet.</a:t>
            </a:r>
            <a:endParaRPr lang="en-US" sz="1100" dirty="0">
              <a:solidFill>
                <a:srgbClr val="FFFFFF"/>
              </a:solidFill>
              <a:latin typeface="Arial"/>
              <a:cs typeface="Arial"/>
            </a:endParaRPr>
          </a:p>
        </p:txBody>
      </p:sp>
      <p:sp>
        <p:nvSpPr>
          <p:cNvPr id="67" name="TextBox 66"/>
          <p:cNvSpPr txBox="1"/>
          <p:nvPr/>
        </p:nvSpPr>
        <p:spPr>
          <a:xfrm>
            <a:off x="2947592" y="3206652"/>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70" name="TextBox 42"/>
          <p:cNvSpPr txBox="1"/>
          <p:nvPr/>
        </p:nvSpPr>
        <p:spPr>
          <a:xfrm>
            <a:off x="7509325" y="2388786"/>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2" name="TextBox 42"/>
          <p:cNvSpPr txBox="1"/>
          <p:nvPr/>
        </p:nvSpPr>
        <p:spPr>
          <a:xfrm>
            <a:off x="7509325" y="27976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3" name="Rectangle 72"/>
          <p:cNvSpPr/>
          <p:nvPr/>
        </p:nvSpPr>
        <p:spPr>
          <a:xfrm>
            <a:off x="4603028" y="44862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74" name="TextBox 73"/>
          <p:cNvSpPr txBox="1"/>
          <p:nvPr/>
        </p:nvSpPr>
        <p:spPr>
          <a:xfrm>
            <a:off x="2947592" y="4486250"/>
            <a:ext cx="1635864" cy="261610"/>
          </a:xfrm>
          <a:prstGeom prst="rect">
            <a:avLst/>
          </a:prstGeom>
          <a:noFill/>
        </p:spPr>
        <p:txBody>
          <a:bodyPr wrap="square" rtlCol="0">
            <a:spAutoFit/>
          </a:bodyPr>
          <a:lstStyle/>
          <a:p>
            <a:pPr algn="r"/>
            <a:r>
              <a:rPr lang="en-US" sz="1100" dirty="0">
                <a:solidFill>
                  <a:srgbClr val="666666"/>
                </a:solidFill>
                <a:latin typeface="Arial"/>
                <a:cs typeface="Arial"/>
              </a:rPr>
              <a:t>*Responsible:</a:t>
            </a:r>
          </a:p>
        </p:txBody>
      </p:sp>
      <p:sp>
        <p:nvSpPr>
          <p:cNvPr id="77" name="Rectangle 76"/>
          <p:cNvSpPr/>
          <p:nvPr/>
        </p:nvSpPr>
        <p:spPr>
          <a:xfrm>
            <a:off x="6743852" y="6457776"/>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78" name="Rectangle 77"/>
          <p:cNvSpPr/>
          <p:nvPr/>
        </p:nvSpPr>
        <p:spPr>
          <a:xfrm>
            <a:off x="7720389" y="6457775"/>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68" name="TextBox 67"/>
          <p:cNvSpPr txBox="1"/>
          <p:nvPr/>
        </p:nvSpPr>
        <p:spPr>
          <a:xfrm>
            <a:off x="2915324" y="552408"/>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Assign Responsible</a:t>
            </a:r>
          </a:p>
        </p:txBody>
      </p:sp>
      <p:sp>
        <p:nvSpPr>
          <p:cNvPr id="69" name="Rectangle 68"/>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80" name="TextBox 79"/>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IT Numb 1233</a:t>
            </a:r>
          </a:p>
        </p:txBody>
      </p:sp>
      <p:sp>
        <p:nvSpPr>
          <p:cNvPr id="76" name="TextBox 75"/>
          <p:cNvSpPr txBox="1"/>
          <p:nvPr/>
        </p:nvSpPr>
        <p:spPr>
          <a:xfrm>
            <a:off x="7543162" y="4465521"/>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pic>
        <p:nvPicPr>
          <p:cNvPr id="11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2181" y="4574909"/>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650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666666"/>
                </a:solidFill>
                <a:latin typeface="Arial" pitchFamily="34" charset="0"/>
                <a:ea typeface="Open Sans" pitchFamily="34" charset="0"/>
                <a:cs typeface="Arial" pitchFamily="34" charset="0"/>
              </a:endParaRPr>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Overdue Tickets (2)</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cs typeface="Arial"/>
              </a:rPr>
              <a:t>Problem with ILIAS</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465594"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1" name="TextBox 100"/>
          <p:cNvSpPr txBox="1"/>
          <p:nvPr/>
        </p:nvSpPr>
        <p:spPr>
          <a:xfrm>
            <a:off x="1465594"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cs typeface="Arial"/>
              </a:rPr>
              <a:t>No able to Login</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947592" y="1521731"/>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59" name="Rectangle 58"/>
          <p:cNvSpPr/>
          <p:nvPr/>
        </p:nvSpPr>
        <p:spPr>
          <a:xfrm>
            <a:off x="4603028" y="1501824"/>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Not able to Login</a:t>
            </a:r>
          </a:p>
        </p:txBody>
      </p:sp>
      <p:sp>
        <p:nvSpPr>
          <p:cNvPr id="60" name="TextBox 59"/>
          <p:cNvSpPr txBox="1"/>
          <p:nvPr/>
        </p:nvSpPr>
        <p:spPr>
          <a:xfrm>
            <a:off x="2947592" y="1951499"/>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61" name="Rectangle 60"/>
          <p:cNvSpPr/>
          <p:nvPr/>
        </p:nvSpPr>
        <p:spPr>
          <a:xfrm>
            <a:off x="4603028" y="193159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High</a:t>
            </a:r>
          </a:p>
        </p:txBody>
      </p:sp>
      <p:sp>
        <p:nvSpPr>
          <p:cNvPr id="62" name="Rectangle 61"/>
          <p:cNvSpPr/>
          <p:nvPr/>
        </p:nvSpPr>
        <p:spPr>
          <a:xfrm>
            <a:off x="4603028" y="236552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Open</a:t>
            </a:r>
          </a:p>
        </p:txBody>
      </p:sp>
      <p:sp>
        <p:nvSpPr>
          <p:cNvPr id="63" name="TextBox 62"/>
          <p:cNvSpPr txBox="1"/>
          <p:nvPr/>
        </p:nvSpPr>
        <p:spPr>
          <a:xfrm>
            <a:off x="2947592" y="2385429"/>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64" name="Rectangle 63"/>
          <p:cNvSpPr/>
          <p:nvPr/>
        </p:nvSpPr>
        <p:spPr>
          <a:xfrm>
            <a:off x="4603028" y="2799453"/>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IT</a:t>
            </a:r>
          </a:p>
        </p:txBody>
      </p:sp>
      <p:sp>
        <p:nvSpPr>
          <p:cNvPr id="65" name="TextBox 64"/>
          <p:cNvSpPr txBox="1"/>
          <p:nvPr/>
        </p:nvSpPr>
        <p:spPr>
          <a:xfrm>
            <a:off x="2947592" y="2819360"/>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66" name="Rectangle 65"/>
          <p:cNvSpPr/>
          <p:nvPr/>
        </p:nvSpPr>
        <p:spPr>
          <a:xfrm>
            <a:off x="4603028" y="3206652"/>
            <a:ext cx="3305878" cy="1154816"/>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am not able to login to campus net and my email. Its been 4 days and I don’t have any answer yet.</a:t>
            </a:r>
            <a:endParaRPr lang="en-US" sz="1100" dirty="0">
              <a:solidFill>
                <a:srgbClr val="FFFFFF"/>
              </a:solidFill>
              <a:latin typeface="Arial"/>
              <a:cs typeface="Arial"/>
            </a:endParaRPr>
          </a:p>
        </p:txBody>
      </p:sp>
      <p:sp>
        <p:nvSpPr>
          <p:cNvPr id="67" name="TextBox 66"/>
          <p:cNvSpPr txBox="1"/>
          <p:nvPr/>
        </p:nvSpPr>
        <p:spPr>
          <a:xfrm>
            <a:off x="2947592" y="3206652"/>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70" name="TextBox 42"/>
          <p:cNvSpPr txBox="1"/>
          <p:nvPr/>
        </p:nvSpPr>
        <p:spPr>
          <a:xfrm>
            <a:off x="7509325" y="2388786"/>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1" name="TextBox 42"/>
          <p:cNvSpPr txBox="1"/>
          <p:nvPr/>
        </p:nvSpPr>
        <p:spPr>
          <a:xfrm>
            <a:off x="7509325" y="3206428"/>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2" name="TextBox 42"/>
          <p:cNvSpPr txBox="1"/>
          <p:nvPr/>
        </p:nvSpPr>
        <p:spPr>
          <a:xfrm>
            <a:off x="7509325" y="27976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3" name="Rectangle 72"/>
          <p:cNvSpPr/>
          <p:nvPr/>
        </p:nvSpPr>
        <p:spPr>
          <a:xfrm>
            <a:off x="4603028" y="44862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74" name="TextBox 73"/>
          <p:cNvSpPr txBox="1"/>
          <p:nvPr/>
        </p:nvSpPr>
        <p:spPr>
          <a:xfrm>
            <a:off x="2947592" y="4486250"/>
            <a:ext cx="1635864" cy="261610"/>
          </a:xfrm>
          <a:prstGeom prst="rect">
            <a:avLst/>
          </a:prstGeom>
          <a:noFill/>
        </p:spPr>
        <p:txBody>
          <a:bodyPr wrap="square" rtlCol="0">
            <a:spAutoFit/>
          </a:bodyPr>
          <a:lstStyle/>
          <a:p>
            <a:pPr algn="r"/>
            <a:r>
              <a:rPr lang="en-US" sz="1100" dirty="0">
                <a:solidFill>
                  <a:srgbClr val="666666"/>
                </a:solidFill>
                <a:latin typeface="Arial"/>
                <a:cs typeface="Arial"/>
              </a:rPr>
              <a:t>*</a:t>
            </a:r>
            <a:r>
              <a:rPr lang="en-US" sz="1100" dirty="0" err="1">
                <a:solidFill>
                  <a:srgbClr val="666666"/>
                </a:solidFill>
                <a:latin typeface="Arial"/>
                <a:cs typeface="Arial"/>
              </a:rPr>
              <a:t>Responsable</a:t>
            </a:r>
            <a:r>
              <a:rPr lang="en-US" sz="1100" dirty="0">
                <a:solidFill>
                  <a:srgbClr val="666666"/>
                </a:solidFill>
                <a:latin typeface="Arial"/>
                <a:cs typeface="Arial"/>
              </a:rPr>
              <a:t>:</a:t>
            </a:r>
          </a:p>
        </p:txBody>
      </p:sp>
      <p:sp>
        <p:nvSpPr>
          <p:cNvPr id="77" name="Rectangle 76"/>
          <p:cNvSpPr/>
          <p:nvPr/>
        </p:nvSpPr>
        <p:spPr>
          <a:xfrm>
            <a:off x="6743852" y="6457776"/>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78" name="Rectangle 77"/>
          <p:cNvSpPr/>
          <p:nvPr/>
        </p:nvSpPr>
        <p:spPr>
          <a:xfrm>
            <a:off x="7720389" y="6457775"/>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pic>
        <p:nvPicPr>
          <p:cNvPr id="79"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889" y="6442705"/>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2915324" y="552408"/>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Assign Responsible</a:t>
            </a:r>
          </a:p>
        </p:txBody>
      </p:sp>
      <p:sp>
        <p:nvSpPr>
          <p:cNvPr id="69" name="Rectangle 68"/>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80" name="TextBox 79"/>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IT Numb 1233</a:t>
            </a:r>
          </a:p>
        </p:txBody>
      </p:sp>
      <p:grpSp>
        <p:nvGrpSpPr>
          <p:cNvPr id="81" name="Group 80"/>
          <p:cNvGrpSpPr/>
          <p:nvPr/>
        </p:nvGrpSpPr>
        <p:grpSpPr>
          <a:xfrm>
            <a:off x="4714111" y="3132247"/>
            <a:ext cx="2490788" cy="2172873"/>
            <a:chOff x="347523" y="2444847"/>
            <a:chExt cx="2490788" cy="2172873"/>
          </a:xfrm>
        </p:grpSpPr>
        <p:sp>
          <p:nvSpPr>
            <p:cNvPr id="82" name="Rectangle 81"/>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Assign Responsible</a:t>
              </a:r>
            </a:p>
          </p:txBody>
        </p:sp>
        <p:sp>
          <p:nvSpPr>
            <p:cNvPr id="83" name="Rectangle 82"/>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87" name="Group 86"/>
            <p:cNvGrpSpPr/>
            <p:nvPr/>
          </p:nvGrpSpPr>
          <p:grpSpPr>
            <a:xfrm>
              <a:off x="347523" y="4193857"/>
              <a:ext cx="2490788" cy="423863"/>
              <a:chOff x="347523" y="4798369"/>
              <a:chExt cx="2490788" cy="423863"/>
            </a:xfrm>
          </p:grpSpPr>
          <p:sp>
            <p:nvSpPr>
              <p:cNvPr id="106" name="Rectangle 105"/>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7" name="Rectangle 106"/>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108" name="Rectangle 107"/>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109" name="Straight Connector 108"/>
              <p:cNvCxnSpPr>
                <a:stCxn id="106" idx="0"/>
                <a:endCxn id="106"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Rectangle 364"/>
            <p:cNvSpPr>
              <a:spLocks noChangeArrowheads="1"/>
            </p:cNvSpPr>
            <p:nvPr/>
          </p:nvSpPr>
          <p:spPr bwMode="auto">
            <a:xfrm>
              <a:off x="467544" y="3329304"/>
              <a:ext cx="2250746" cy="287347"/>
            </a:xfrm>
            <a:prstGeom prst="rect">
              <a:avLst/>
            </a:prstGeom>
            <a:solidFill>
              <a:srgbClr val="FFFFFF"/>
            </a:solidFill>
            <a:ln w="9525">
              <a:solidFill>
                <a:schemeClr val="bg1">
                  <a:lumMod val="75000"/>
                </a:schemeClr>
              </a:solidFill>
              <a:miter lim="800000"/>
              <a:headEnd/>
              <a:tailEnd/>
            </a:ln>
          </p:spPr>
          <p:txBody>
            <a:bodyPr vert="horz" wrap="square" lIns="91440" tIns="45720" rIns="91440" bIns="45720" numCol="1" anchor="t" anchorCtr="0" compatLnSpc="1">
              <a:prstTxWarp prst="textNoShape">
                <a:avLst/>
              </a:prstTxWarp>
            </a:bodyPr>
            <a:lstStyle/>
            <a:p>
              <a:r>
                <a:rPr lang="en-US" sz="1100" dirty="0">
                  <a:solidFill>
                    <a:srgbClr val="666666"/>
                  </a:solidFill>
                  <a:latin typeface="Arial" panose="020B0604020202020204" pitchFamily="34" charset="0"/>
                  <a:ea typeface="Open Sans" pitchFamily="34" charset="0"/>
                  <a:cs typeface="Arial" panose="020B0604020202020204" pitchFamily="34" charset="0"/>
                </a:rPr>
                <a:t>Martin Müller</a:t>
              </a:r>
            </a:p>
          </p:txBody>
        </p:sp>
      </p:grpSp>
      <p:sp>
        <p:nvSpPr>
          <p:cNvPr id="111" name="TextBox 110"/>
          <p:cNvSpPr txBox="1"/>
          <p:nvPr/>
        </p:nvSpPr>
        <p:spPr>
          <a:xfrm>
            <a:off x="7543162" y="4465521"/>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pic>
        <p:nvPicPr>
          <p:cNvPr id="112"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6042" y="5062378"/>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6730778" y="4002624"/>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Tree>
    <p:extLst>
      <p:ext uri="{BB962C8B-B14F-4D97-AF65-F5344CB8AC3E}">
        <p14:creationId xmlns:p14="http://schemas.microsoft.com/office/powerpoint/2010/main" val="655832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666666"/>
                </a:solidFill>
                <a:latin typeface="Arial" pitchFamily="34" charset="0"/>
                <a:ea typeface="Open Sans" pitchFamily="34" charset="0"/>
                <a:cs typeface="Arial" pitchFamily="34" charset="0"/>
              </a:endParaRPr>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Overdue Tickets (2)</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cs typeface="Arial"/>
              </a:rPr>
              <a:t>Problem with ILIAS</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465594"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1" name="TextBox 100"/>
          <p:cNvSpPr txBox="1"/>
          <p:nvPr/>
        </p:nvSpPr>
        <p:spPr>
          <a:xfrm>
            <a:off x="1465594"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Open</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cs typeface="Arial"/>
              </a:rPr>
              <a:t>No able to Login</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947592" y="1521731"/>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59" name="Rectangle 58"/>
          <p:cNvSpPr/>
          <p:nvPr/>
        </p:nvSpPr>
        <p:spPr>
          <a:xfrm>
            <a:off x="4603028" y="1501824"/>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No able to Login</a:t>
            </a:r>
          </a:p>
        </p:txBody>
      </p:sp>
      <p:sp>
        <p:nvSpPr>
          <p:cNvPr id="60" name="TextBox 59"/>
          <p:cNvSpPr txBox="1"/>
          <p:nvPr/>
        </p:nvSpPr>
        <p:spPr>
          <a:xfrm>
            <a:off x="2947592" y="1951499"/>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61" name="Rectangle 60"/>
          <p:cNvSpPr/>
          <p:nvPr/>
        </p:nvSpPr>
        <p:spPr>
          <a:xfrm>
            <a:off x="4603028" y="193159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High</a:t>
            </a:r>
          </a:p>
        </p:txBody>
      </p:sp>
      <p:sp>
        <p:nvSpPr>
          <p:cNvPr id="62" name="Rectangle 61"/>
          <p:cNvSpPr/>
          <p:nvPr/>
        </p:nvSpPr>
        <p:spPr>
          <a:xfrm>
            <a:off x="4603028" y="236552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Open</a:t>
            </a:r>
          </a:p>
        </p:txBody>
      </p:sp>
      <p:sp>
        <p:nvSpPr>
          <p:cNvPr id="63" name="TextBox 62"/>
          <p:cNvSpPr txBox="1"/>
          <p:nvPr/>
        </p:nvSpPr>
        <p:spPr>
          <a:xfrm>
            <a:off x="2947592" y="2385429"/>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64" name="Rectangle 63"/>
          <p:cNvSpPr/>
          <p:nvPr/>
        </p:nvSpPr>
        <p:spPr>
          <a:xfrm>
            <a:off x="4603028" y="2799453"/>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IT</a:t>
            </a:r>
          </a:p>
        </p:txBody>
      </p:sp>
      <p:sp>
        <p:nvSpPr>
          <p:cNvPr id="65" name="TextBox 64"/>
          <p:cNvSpPr txBox="1"/>
          <p:nvPr/>
        </p:nvSpPr>
        <p:spPr>
          <a:xfrm>
            <a:off x="2947592" y="2819360"/>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66" name="Rectangle 65"/>
          <p:cNvSpPr/>
          <p:nvPr/>
        </p:nvSpPr>
        <p:spPr>
          <a:xfrm>
            <a:off x="4603028" y="3206652"/>
            <a:ext cx="3305878" cy="1154816"/>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am not able to login to campus net and my email. Its been 4 days and I don’t have any answer yet.</a:t>
            </a:r>
            <a:endParaRPr lang="en-US" sz="1100" dirty="0">
              <a:solidFill>
                <a:srgbClr val="FFFFFF"/>
              </a:solidFill>
              <a:latin typeface="Arial"/>
              <a:cs typeface="Arial"/>
            </a:endParaRPr>
          </a:p>
        </p:txBody>
      </p:sp>
      <p:sp>
        <p:nvSpPr>
          <p:cNvPr id="67" name="TextBox 66"/>
          <p:cNvSpPr txBox="1"/>
          <p:nvPr/>
        </p:nvSpPr>
        <p:spPr>
          <a:xfrm>
            <a:off x="2947592" y="3206652"/>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70" name="TextBox 42"/>
          <p:cNvSpPr txBox="1"/>
          <p:nvPr/>
        </p:nvSpPr>
        <p:spPr>
          <a:xfrm>
            <a:off x="7509325" y="2388786"/>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1" name="TextBox 42"/>
          <p:cNvSpPr txBox="1"/>
          <p:nvPr/>
        </p:nvSpPr>
        <p:spPr>
          <a:xfrm>
            <a:off x="7509325" y="3206428"/>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2" name="TextBox 42"/>
          <p:cNvSpPr txBox="1"/>
          <p:nvPr/>
        </p:nvSpPr>
        <p:spPr>
          <a:xfrm>
            <a:off x="7509325" y="27976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3" name="Rectangle 72"/>
          <p:cNvSpPr/>
          <p:nvPr/>
        </p:nvSpPr>
        <p:spPr>
          <a:xfrm>
            <a:off x="4603028" y="44862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Martin Müller</a:t>
            </a:r>
          </a:p>
        </p:txBody>
      </p:sp>
      <p:sp>
        <p:nvSpPr>
          <p:cNvPr id="74" name="TextBox 73"/>
          <p:cNvSpPr txBox="1"/>
          <p:nvPr/>
        </p:nvSpPr>
        <p:spPr>
          <a:xfrm>
            <a:off x="2947592" y="4486250"/>
            <a:ext cx="1635864" cy="261610"/>
          </a:xfrm>
          <a:prstGeom prst="rect">
            <a:avLst/>
          </a:prstGeom>
          <a:noFill/>
        </p:spPr>
        <p:txBody>
          <a:bodyPr wrap="square" rtlCol="0">
            <a:spAutoFit/>
          </a:bodyPr>
          <a:lstStyle/>
          <a:p>
            <a:pPr algn="r"/>
            <a:r>
              <a:rPr lang="en-US" sz="1100" dirty="0">
                <a:solidFill>
                  <a:srgbClr val="666666"/>
                </a:solidFill>
                <a:latin typeface="Arial"/>
                <a:cs typeface="Arial"/>
              </a:rPr>
              <a:t>*Assigned to:</a:t>
            </a:r>
          </a:p>
        </p:txBody>
      </p:sp>
      <p:sp>
        <p:nvSpPr>
          <p:cNvPr id="77" name="Rectangle 76"/>
          <p:cNvSpPr/>
          <p:nvPr/>
        </p:nvSpPr>
        <p:spPr>
          <a:xfrm>
            <a:off x="6743852" y="6457776"/>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78" name="Rectangle 77"/>
          <p:cNvSpPr/>
          <p:nvPr/>
        </p:nvSpPr>
        <p:spPr>
          <a:xfrm>
            <a:off x="7720389" y="6457775"/>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68" name="TextBox 67"/>
          <p:cNvSpPr txBox="1"/>
          <p:nvPr/>
        </p:nvSpPr>
        <p:spPr>
          <a:xfrm>
            <a:off x="2915324" y="552408"/>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Assign Responsible</a:t>
            </a:r>
          </a:p>
        </p:txBody>
      </p:sp>
      <p:sp>
        <p:nvSpPr>
          <p:cNvPr id="69" name="Rectangle 68"/>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80" name="TextBox 79"/>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IT Numb 1233</a:t>
            </a:r>
          </a:p>
        </p:txBody>
      </p:sp>
      <p:sp>
        <p:nvSpPr>
          <p:cNvPr id="82" name="TextBox 81"/>
          <p:cNvSpPr txBox="1"/>
          <p:nvPr/>
        </p:nvSpPr>
        <p:spPr>
          <a:xfrm>
            <a:off x="7543162" y="4465521"/>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spTree>
    <p:extLst>
      <p:ext uri="{BB962C8B-B14F-4D97-AF65-F5344CB8AC3E}">
        <p14:creationId xmlns:p14="http://schemas.microsoft.com/office/powerpoint/2010/main" val="2698432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948" y="-811080"/>
            <a:ext cx="9144000" cy="2153849"/>
            <a:chOff x="1123950" y="736600"/>
            <a:chExt cx="2870200" cy="3904344"/>
          </a:xfrm>
        </p:grpSpPr>
        <p:sp>
          <p:nvSpPr>
            <p:cNvPr id="3" name="Rectangle 2"/>
            <p:cNvSpPr/>
            <p:nvPr/>
          </p:nvSpPr>
          <p:spPr bwMode="gray">
            <a:xfrm>
              <a:off x="1123950" y="736600"/>
              <a:ext cx="2870200" cy="3904344"/>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3904344"/>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8" name="Group 7"/>
          <p:cNvGrpSpPr/>
          <p:nvPr/>
        </p:nvGrpSpPr>
        <p:grpSpPr>
          <a:xfrm>
            <a:off x="-19900" y="502915"/>
            <a:ext cx="5086010" cy="215444"/>
            <a:chOff x="-19900" y="502915"/>
            <a:chExt cx="5086010" cy="21544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Analytics</a:t>
              </a:r>
            </a:p>
          </p:txBody>
        </p:sp>
      </p:grpSp>
      <p:sp>
        <p:nvSpPr>
          <p:cNvPr id="176" name="Rectangle 175"/>
          <p:cNvSpPr/>
          <p:nvPr/>
        </p:nvSpPr>
        <p:spPr>
          <a:xfrm>
            <a:off x="-7951"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8899" y="910922"/>
            <a:ext cx="1351332"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Period of</a:t>
            </a:r>
            <a:r>
              <a:rPr kumimoji="0" lang="en-US" sz="1000" b="0" i="0" u="none" strike="noStrike" kern="0" cap="none" spc="0" normalizeH="0" noProof="0" dirty="0">
                <a:ln>
                  <a:noFill/>
                </a:ln>
                <a:solidFill>
                  <a:sysClr val="window" lastClr="FFFFFF">
                    <a:lumMod val="50000"/>
                  </a:sysClr>
                </a:solidFill>
                <a:effectLst/>
                <a:uLnTx/>
                <a:uFillTx/>
                <a:latin typeface="Arial"/>
                <a:cs typeface="Arial"/>
              </a:rPr>
              <a:t> Time:</a:t>
            </a:r>
            <a:endParaRPr kumimoji="0" lang="en-US" sz="1000" b="0" i="0" u="none" strike="noStrike" kern="0" cap="none" spc="0" normalizeH="0" baseline="0" noProof="0" dirty="0">
              <a:ln>
                <a:noFill/>
              </a:ln>
              <a:solidFill>
                <a:sysClr val="window" lastClr="FFFFFF">
                  <a:lumMod val="50000"/>
                </a:sysClr>
              </a:solidFill>
              <a:effectLst/>
              <a:uLnTx/>
              <a:uFillTx/>
              <a:latin typeface="Arial"/>
              <a:cs typeface="Arial"/>
            </a:endParaRPr>
          </a:p>
        </p:txBody>
      </p:sp>
      <p:grpSp>
        <p:nvGrpSpPr>
          <p:cNvPr id="47" name="Group 46"/>
          <p:cNvGrpSpPr/>
          <p:nvPr/>
        </p:nvGrpSpPr>
        <p:grpSpPr>
          <a:xfrm>
            <a:off x="1332433" y="883320"/>
            <a:ext cx="1155468" cy="301425"/>
            <a:chOff x="6325670" y="3565153"/>
            <a:chExt cx="1155468" cy="301425"/>
          </a:xfrm>
        </p:grpSpPr>
        <p:sp>
          <p:nvSpPr>
            <p:cNvPr id="48" name="Rectangle 47"/>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49" name="TextBox 48"/>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01/01/2017</a:t>
              </a:r>
            </a:p>
          </p:txBody>
        </p:sp>
        <p:sp>
          <p:nvSpPr>
            <p:cNvPr id="50" name="TextBox 49"/>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51" name="Group 50"/>
          <p:cNvGrpSpPr/>
          <p:nvPr/>
        </p:nvGrpSpPr>
        <p:grpSpPr>
          <a:xfrm>
            <a:off x="2789159" y="883320"/>
            <a:ext cx="1155468" cy="301425"/>
            <a:chOff x="6325670" y="3565153"/>
            <a:chExt cx="1155468" cy="301425"/>
          </a:xfrm>
        </p:grpSpPr>
        <p:sp>
          <p:nvSpPr>
            <p:cNvPr id="52" name="Rectangle 51"/>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54" name="TextBox 53"/>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01/02/2017</a:t>
              </a:r>
            </a:p>
          </p:txBody>
        </p:sp>
        <p:sp>
          <p:nvSpPr>
            <p:cNvPr id="55" name="TextBox 54"/>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sp>
        <p:nvSpPr>
          <p:cNvPr id="56" name="TextBox 55"/>
          <p:cNvSpPr txBox="1"/>
          <p:nvPr/>
        </p:nvSpPr>
        <p:spPr>
          <a:xfrm flipH="1">
            <a:off x="2489091" y="910922"/>
            <a:ext cx="29887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to</a:t>
            </a:r>
          </a:p>
        </p:txBody>
      </p:sp>
      <p:sp>
        <p:nvSpPr>
          <p:cNvPr id="57" name="TextBox 56"/>
          <p:cNvSpPr txBox="1"/>
          <p:nvPr/>
        </p:nvSpPr>
        <p:spPr>
          <a:xfrm>
            <a:off x="3945817" y="910922"/>
            <a:ext cx="1351332"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Responsible:</a:t>
            </a:r>
          </a:p>
        </p:txBody>
      </p:sp>
      <p:grpSp>
        <p:nvGrpSpPr>
          <p:cNvPr id="58" name="Group 57"/>
          <p:cNvGrpSpPr/>
          <p:nvPr/>
        </p:nvGrpSpPr>
        <p:grpSpPr>
          <a:xfrm>
            <a:off x="5298339" y="883320"/>
            <a:ext cx="1155468" cy="301425"/>
            <a:chOff x="6325670" y="3565153"/>
            <a:chExt cx="1155468" cy="301425"/>
          </a:xfrm>
        </p:grpSpPr>
        <p:sp>
          <p:nvSpPr>
            <p:cNvPr id="59" name="Rectangle 58"/>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60" name="TextBox 59"/>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All</a:t>
              </a:r>
            </a:p>
          </p:txBody>
        </p:sp>
      </p:grpSp>
      <p:grpSp>
        <p:nvGrpSpPr>
          <p:cNvPr id="71" name="Group 70"/>
          <p:cNvGrpSpPr/>
          <p:nvPr/>
        </p:nvGrpSpPr>
        <p:grpSpPr>
          <a:xfrm>
            <a:off x="7192883" y="918480"/>
            <a:ext cx="1624366" cy="161584"/>
            <a:chOff x="5191130" y="1802815"/>
            <a:chExt cx="1624366" cy="161584"/>
          </a:xfrm>
        </p:grpSpPr>
        <p:sp>
          <p:nvSpPr>
            <p:cNvPr id="72" name="TextBox 71"/>
            <p:cNvSpPr txBox="1"/>
            <p:nvPr/>
          </p:nvSpPr>
          <p:spPr>
            <a:xfrm>
              <a:off x="5407902" y="1806663"/>
              <a:ext cx="395942"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Status </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73" name="Oval 72"/>
            <p:cNvSpPr/>
            <p:nvPr/>
          </p:nvSpPr>
          <p:spPr bwMode="gray">
            <a:xfrm>
              <a:off x="6238117"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4" name="Oval 73"/>
            <p:cNvSpPr/>
            <p:nvPr/>
          </p:nvSpPr>
          <p:spPr bwMode="gray">
            <a:xfrm>
              <a:off x="5191130"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5" name="TextBox 74"/>
            <p:cNvSpPr txBox="1"/>
            <p:nvPr/>
          </p:nvSpPr>
          <p:spPr>
            <a:xfrm>
              <a:off x="6446805" y="1806663"/>
              <a:ext cx="368691"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Rating</a:t>
              </a:r>
              <a:endParaRPr lang="en-US" sz="1000" kern="0" dirty="0">
                <a:latin typeface="Arial" panose="020B0604020202020204" pitchFamily="34" charset="0"/>
                <a:ea typeface="Arial Unicode MS" pitchFamily="34" charset="-128"/>
                <a:cs typeface="Arial" panose="020B0604020202020204" pitchFamily="34" charset="0"/>
              </a:endParaRPr>
            </a:p>
          </p:txBody>
        </p:sp>
      </p:grpSp>
      <p:sp>
        <p:nvSpPr>
          <p:cNvPr id="76" name="Oval 75"/>
          <p:cNvSpPr/>
          <p:nvPr/>
        </p:nvSpPr>
        <p:spPr bwMode="gray">
          <a:xfrm>
            <a:off x="7204870" y="933512"/>
            <a:ext cx="133200" cy="133200"/>
          </a:xfrm>
          <a:prstGeom prst="ellipse">
            <a:avLst/>
          </a:prstGeom>
          <a:solidFill>
            <a:srgbClr val="007C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7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08220"/>
            <a:ext cx="501864" cy="5968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Chart 6"/>
          <p:cNvGraphicFramePr/>
          <p:nvPr>
            <p:extLst>
              <p:ext uri="{D42A27DB-BD31-4B8C-83A1-F6EECF244321}">
                <p14:modId xmlns:p14="http://schemas.microsoft.com/office/powerpoint/2010/main" val="1335793654"/>
              </p:ext>
            </p:extLst>
          </p:nvPr>
        </p:nvGraphicFramePr>
        <p:xfrm>
          <a:off x="0" y="1448074"/>
          <a:ext cx="9133052" cy="48426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962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descr="SAP_grad_R_pre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2" name="Title 1"/>
          <p:cNvSpPr>
            <a:spLocks noGrp="1"/>
          </p:cNvSpPr>
          <p:nvPr>
            <p:ph type="title" idx="4294967295"/>
          </p:nvPr>
        </p:nvSpPr>
        <p:spPr>
          <a:xfrm>
            <a:off x="183744" y="323850"/>
            <a:ext cx="8096656" cy="738188"/>
          </a:xfrm>
        </p:spPr>
        <p:txBody>
          <a:bodyPr/>
          <a:lstStyle/>
          <a:p>
            <a:r>
              <a:rPr lang="en-US" sz="4000" dirty="0">
                <a:latin typeface="BentonSans Light" panose="02000503000000020004" pitchFamily="2" charset="0"/>
              </a:rPr>
              <a:t>Prototyping Kit</a:t>
            </a:r>
          </a:p>
        </p:txBody>
      </p:sp>
      <p:sp>
        <p:nvSpPr>
          <p:cNvPr id="3" name="Subtitle 2"/>
          <p:cNvSpPr>
            <a:spLocks noGrp="1"/>
          </p:cNvSpPr>
          <p:nvPr>
            <p:ph type="subTitle" idx="4294967295"/>
          </p:nvPr>
        </p:nvSpPr>
        <p:spPr>
          <a:xfrm>
            <a:off x="158037" y="1498463"/>
            <a:ext cx="6838950" cy="492125"/>
          </a:xfrm>
        </p:spPr>
        <p:txBody>
          <a:bodyPr/>
          <a:lstStyle/>
          <a:p>
            <a:r>
              <a:rPr lang="en-US" dirty="0">
                <a:solidFill>
                  <a:srgbClr val="666666"/>
                </a:solidFill>
                <a:latin typeface="BentonSans Light" panose="02000503000000020004" pitchFamily="2" charset="0"/>
              </a:rPr>
              <a:t>SAP Fiori</a:t>
            </a:r>
          </a:p>
        </p:txBody>
      </p:sp>
      <p:sp>
        <p:nvSpPr>
          <p:cNvPr id="8" name="ConfidentialFlag"/>
          <p:cNvSpPr txBox="1"/>
          <p:nvPr/>
        </p:nvSpPr>
        <p:spPr>
          <a:xfrm>
            <a:off x="183744" y="1867478"/>
            <a:ext cx="694789" cy="246221"/>
          </a:xfrm>
          <a:prstGeom prst="rect">
            <a:avLst/>
          </a:prstGeom>
          <a:noFill/>
        </p:spPr>
        <p:txBody>
          <a:bodyPr vert="horz" wrap="square" lIns="0" tIns="0" rIns="0" bIns="0" rtlCol="0" anchor="b">
            <a:spAutoFit/>
          </a:bodyPr>
          <a:lstStyle/>
          <a:p>
            <a:pPr algn="r" fontAlgn="base">
              <a:spcBef>
                <a:spcPct val="50000"/>
              </a:spcBef>
              <a:spcAft>
                <a:spcPct val="0"/>
              </a:spcAft>
              <a:buClr>
                <a:srgbClr val="F0AB00"/>
              </a:buClr>
              <a:buSzPct val="80000"/>
            </a:pPr>
            <a:endParaRPr lang="en-US" sz="1600" kern="0" dirty="0">
              <a:solidFill>
                <a:srgbClr val="000000"/>
              </a:solidFill>
              <a:ea typeface="Arial Unicode MS" pitchFamily="34" charset="-128"/>
              <a:cs typeface="Arial Unicode MS"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67288"/>
            <a:ext cx="2947248" cy="5705308"/>
            <a:chOff x="-7471" y="1149379"/>
            <a:chExt cx="2947248" cy="5391239"/>
          </a:xfrm>
        </p:grpSpPr>
        <p:sp>
          <p:nvSpPr>
            <p:cNvPr id="185" name="Rectangle 184"/>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7" name="Rectangle 186"/>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0" name="Rectangle 189"/>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2" name="Rectangle 191"/>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7" y="1852899"/>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0" name="Rectangle 5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6" name="TextBox 55"/>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Tree>
    <p:extLst>
      <p:ext uri="{BB962C8B-B14F-4D97-AF65-F5344CB8AC3E}">
        <p14:creationId xmlns:p14="http://schemas.microsoft.com/office/powerpoint/2010/main" val="11064419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758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App Type Index</a:t>
            </a:r>
          </a:p>
        </p:txBody>
      </p:sp>
      <p:sp>
        <p:nvSpPr>
          <p:cNvPr id="5" name="TextBox 4"/>
          <p:cNvSpPr txBox="1"/>
          <p:nvPr/>
        </p:nvSpPr>
        <p:spPr>
          <a:xfrm>
            <a:off x="457200" y="1346005"/>
            <a:ext cx="6578600" cy="3108544"/>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Work List : Master/Detail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Work List: Full Screen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List Reporting: Filtered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List Reporting: Categorized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Object Pages: Object View</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Create Forms: Create 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Create Froms: Multi-Step Create From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Analytics: Smart Business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Processing: Processing App</a:t>
            </a: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3398967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Home &amp; Tile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Busy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Checkbox</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Dialog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Edit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File Upload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Filtering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List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Login </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Message Toast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Object Header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22483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Popover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Selection Controls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Progress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Radio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Rating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Search Filed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Segmented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Sharing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Tab Container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Input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Tables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Timeline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Tokenizer</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39278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1692771"/>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Toolbar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Tray/Panel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Tree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Background</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516386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Application Types</a:t>
            </a:r>
          </a:p>
        </p:txBody>
      </p:sp>
    </p:spTree>
    <p:extLst>
      <p:ext uri="{BB962C8B-B14F-4D97-AF65-F5344CB8AC3E}">
        <p14:creationId xmlns:p14="http://schemas.microsoft.com/office/powerpoint/2010/main" val="1398137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Work List</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Master/Detail</a:t>
            </a:r>
          </a:p>
        </p:txBody>
      </p:sp>
    </p:spTree>
    <p:extLst>
      <p:ext uri="{BB962C8B-B14F-4D97-AF65-F5344CB8AC3E}">
        <p14:creationId xmlns:p14="http://schemas.microsoft.com/office/powerpoint/2010/main" val="602113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2" name="Group 1"/>
          <p:cNvGrpSpPr/>
          <p:nvPr/>
        </p:nvGrpSpPr>
        <p:grpSpPr>
          <a:xfrm>
            <a:off x="-7620" y="427096"/>
            <a:ext cx="9151622" cy="6434138"/>
            <a:chOff x="-7620" y="427096"/>
            <a:chExt cx="9151622" cy="6434138"/>
          </a:xfrm>
        </p:grpSpPr>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0676" cy="423863"/>
              <a:chOff x="2" y="423863"/>
              <a:chExt cx="2860676"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dirty="0">
                    <a:solidFill>
                      <a:srgbClr val="666666"/>
                    </a:solidFill>
                    <a:latin typeface="Arial" pitchFamily="34" charset="0"/>
                    <a:ea typeface="Open Sans Semibold" pitchFamily="34" charset="0"/>
                    <a:cs typeface="Arial" pitchFamily="34" charset="0"/>
                  </a:rPr>
                  <a:t>3 Items</a:t>
                </a: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7" name="Rectangle 136"/>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0" name="Rounded Rectangle 139"/>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42" name="Rounded Rectangle 141"/>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35" name="Oval 134"/>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36" name="Group 135"/>
            <p:cNvGrpSpPr/>
            <p:nvPr/>
          </p:nvGrpSpPr>
          <p:grpSpPr>
            <a:xfrm>
              <a:off x="2860678" y="2815917"/>
              <a:ext cx="6283324" cy="1241544"/>
              <a:chOff x="2860676" y="4625552"/>
              <a:chExt cx="6283324" cy="1241544"/>
            </a:xfrm>
          </p:grpSpPr>
          <p:sp>
            <p:nvSpPr>
              <p:cNvPr id="141" name="Rectangle 140"/>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4" name="Straight Connector 143"/>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Lorem Ipsum:</a:t>
              </a:r>
            </a:p>
            <a:p>
              <a:pPr algn="r" fontAlgn="base">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Consectetuer</a:t>
              </a:r>
              <a:r>
                <a:rPr lang="en-US" sz="1000" dirty="0">
                  <a:solidFill>
                    <a:srgbClr val="666666"/>
                  </a:solidFill>
                  <a:latin typeface="Arial" pitchFamily="34" charset="0"/>
                  <a:ea typeface="Open Sans" pitchFamily="34" charset="0"/>
                  <a:cs typeface="Arial" pitchFamily="34" charset="0"/>
                </a:rPr>
                <a:t>:</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dirty="0" err="1">
                  <a:solidFill>
                    <a:srgbClr val="666666"/>
                  </a:solidFill>
                  <a:latin typeface="Arial" pitchFamily="34" charset="0"/>
                  <a:ea typeface="Open Sans" pitchFamily="34" charset="0"/>
                  <a:cs typeface="Arial" pitchFamily="34" charset="0"/>
                </a:rPr>
                <a:t>elit</a:t>
              </a:r>
              <a:r>
                <a:rPr lang="en-US" sz="1000" dirty="0">
                  <a:solidFill>
                    <a:srgbClr val="666666"/>
                  </a:solidFill>
                  <a:latin typeface="Arial" pitchFamily="34" charset="0"/>
                  <a:ea typeface="Open Sans" pitchFamily="34" charset="0"/>
                  <a:cs typeface="Arial" pitchFamily="34" charset="0"/>
                </a:rPr>
                <a:t> </a:t>
              </a:r>
              <a:r>
                <a:rPr lang="en-US" sz="1000" dirty="0" err="1">
                  <a:solidFill>
                    <a:srgbClr val="666666"/>
                  </a:solidFill>
                  <a:latin typeface="Arial" pitchFamily="34" charset="0"/>
                  <a:ea typeface="Open Sans" pitchFamily="34" charset="0"/>
                  <a:cs typeface="Arial" pitchFamily="34" charset="0"/>
                </a:rPr>
                <a:t>Aenean</a:t>
              </a:r>
              <a:r>
                <a:rPr lang="en-US" sz="1000" dirty="0">
                  <a:solidFill>
                    <a:srgbClr val="666666"/>
                  </a:solidFill>
                  <a:latin typeface="Arial" pitchFamily="34" charset="0"/>
                  <a:ea typeface="Open Sans" pitchFamily="34" charset="0"/>
                  <a:cs typeface="Arial" pitchFamily="34" charset="0"/>
                </a:rPr>
                <a:t>:</a:t>
              </a:r>
            </a:p>
            <a:p>
              <a:pPr algn="r" fontAlgn="base">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Commodo</a:t>
              </a:r>
              <a:r>
                <a:rPr lang="en-US" sz="1000" dirty="0">
                  <a:solidFill>
                    <a:srgbClr val="666666"/>
                  </a:solidFill>
                  <a:latin typeface="Arial" pitchFamily="34" charset="0"/>
                  <a:ea typeface="Open Sans" pitchFamily="34" charset="0"/>
                  <a:cs typeface="Arial" pitchFamily="34" charset="0"/>
                </a:rPr>
                <a:t> ligula:</a:t>
              </a:r>
            </a:p>
          </p:txBody>
        </p:sp>
        <p:sp>
          <p:nvSpPr>
            <p:cNvPr id="146" name="TextBox 145"/>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47" name="Group 146"/>
            <p:cNvGrpSpPr/>
            <p:nvPr/>
          </p:nvGrpSpPr>
          <p:grpSpPr>
            <a:xfrm>
              <a:off x="3142657" y="4488328"/>
              <a:ext cx="5693635" cy="1933952"/>
              <a:chOff x="3142655" y="4061232"/>
              <a:chExt cx="5693634" cy="1933952"/>
            </a:xfrm>
          </p:grpSpPr>
          <p:sp>
            <p:nvSpPr>
              <p:cNvPr id="148" name="Rectangle 147"/>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49" name="Group 148"/>
              <p:cNvGrpSpPr/>
              <p:nvPr/>
            </p:nvGrpSpPr>
            <p:grpSpPr>
              <a:xfrm>
                <a:off x="3142655" y="4281326"/>
                <a:ext cx="5693634" cy="1273974"/>
                <a:chOff x="3142655" y="4281326"/>
                <a:chExt cx="5693634" cy="1273974"/>
              </a:xfrm>
            </p:grpSpPr>
            <p:cxnSp>
              <p:nvCxnSpPr>
                <p:cNvPr id="167" name="Straight Connector 166"/>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51" name="TextBox 150"/>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1</a:t>
                </a:r>
              </a:p>
            </p:txBody>
          </p:sp>
          <p:sp>
            <p:nvSpPr>
              <p:cNvPr id="152" name="TextBox 151"/>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53" name="TextBox 152"/>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54" name="TextBox 153"/>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55" name="TextBox 154"/>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56" name="TextBox 155"/>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57" name="TextBox 156"/>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58" name="TextBox 157"/>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59" name="TextBox 158"/>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2</a:t>
                </a:r>
              </a:p>
            </p:txBody>
          </p:sp>
          <p:sp>
            <p:nvSpPr>
              <p:cNvPr id="160" name="TextBox 159"/>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61" name="TextBox 160"/>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62" name="TextBox 161"/>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3,750,000.00 USD</a:t>
                </a:r>
              </a:p>
            </p:txBody>
          </p:sp>
          <p:sp>
            <p:nvSpPr>
              <p:cNvPr id="163" name="TextBox 162"/>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3</a:t>
                </a:r>
              </a:p>
            </p:txBody>
          </p:sp>
          <p:sp>
            <p:nvSpPr>
              <p:cNvPr id="164" name="TextBox 163"/>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65" name="TextBox 164"/>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66" name="TextBox 165"/>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199,90 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185" name="Rectangle 184"/>
          <p:cNvSpPr/>
          <p:nvPr/>
        </p:nvSpPr>
        <p:spPr>
          <a:xfrm>
            <a:off x="2083"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46"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8" name="Straight Connector 187"/>
          <p:cNvCxnSpPr/>
          <p:nvPr/>
        </p:nvCxnSpPr>
        <p:spPr>
          <a:xfrm>
            <a:off x="764946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24953"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2084"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2083"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84" name="TextBox 18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sp>
        <p:nvSpPr>
          <p:cNvPr id="193" name="Rectangle 192"/>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21" name="Picture 12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464510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gray">
          <a:xfrm>
            <a:off x="-952500" y="423334"/>
            <a:ext cx="10985500" cy="6434666"/>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0" name="Rectangle 129"/>
          <p:cNvSpPr/>
          <p:nvPr/>
        </p:nvSpPr>
        <p:spPr>
          <a:xfrm>
            <a:off x="-939800" y="0"/>
            <a:ext cx="10985500" cy="423865"/>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54"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4" name="Straight Connector 133"/>
          <p:cNvCxnSpPr/>
          <p:nvPr/>
        </p:nvCxnSpPr>
        <p:spPr>
          <a:xfrm>
            <a:off x="-425947"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48816"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36" name="Rectangle 135"/>
          <p:cNvSpPr/>
          <p:nvPr/>
        </p:nvSpPr>
        <p:spPr>
          <a:xfrm>
            <a:off x="-952500" y="-45718"/>
            <a:ext cx="11023600"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7620" y="427096"/>
            <a:ext cx="9151622" cy="6434138"/>
            <a:chOff x="-7620" y="427096"/>
            <a:chExt cx="9151622" cy="6434138"/>
          </a:xfrm>
        </p:grpSpPr>
        <p:grpSp>
          <p:nvGrpSpPr>
            <p:cNvPr id="139" name="Group 138"/>
            <p:cNvGrpSpPr/>
            <p:nvPr/>
          </p:nvGrpSpPr>
          <p:grpSpPr>
            <a:xfrm>
              <a:off x="2" y="4369395"/>
              <a:ext cx="2683931" cy="1154570"/>
              <a:chOff x="-3009900" y="706614"/>
              <a:chExt cx="2860676" cy="1154570"/>
            </a:xfrm>
          </p:grpSpPr>
          <p:sp>
            <p:nvSpPr>
              <p:cNvPr id="249" name="Rectangle 24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50" name="TextBox 24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51" name="TextBox 25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52" name="TextBox 25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53" name="TextBox 25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54" name="TextBox 25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5" name="Straight Connector 25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p:nvGrpSpPr>
          <p:grpSpPr>
            <a:xfrm>
              <a:off x="2" y="3355935"/>
              <a:ext cx="2679698" cy="1154570"/>
              <a:chOff x="-3009900" y="706614"/>
              <a:chExt cx="2860676" cy="1154570"/>
            </a:xfrm>
          </p:grpSpPr>
          <p:sp>
            <p:nvSpPr>
              <p:cNvPr id="242" name="Rectangle 241"/>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43" name="TextBox 242"/>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44" name="TextBox 243"/>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245" name="TextBox 244"/>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46" name="TextBox 245"/>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247" name="TextBox 246"/>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248" name="Straight Connector 24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2" y="1274820"/>
              <a:ext cx="2679698" cy="1013460"/>
              <a:chOff x="-3009900" y="847724"/>
              <a:chExt cx="2860676" cy="1013460"/>
            </a:xfrm>
          </p:grpSpPr>
          <p:sp>
            <p:nvSpPr>
              <p:cNvPr id="235" name="Rectangle 2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36" name="TextBox 2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237" name="TextBox 2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238" name="TextBox 2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9" name="TextBox 2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240" name="TextBox 2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241" name="Straight Connector 2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2" y="850960"/>
              <a:ext cx="2860676" cy="423863"/>
              <a:chOff x="2" y="423863"/>
              <a:chExt cx="2860676" cy="423863"/>
            </a:xfrm>
          </p:grpSpPr>
          <p:sp>
            <p:nvSpPr>
              <p:cNvPr id="231" name="Rectangle 230"/>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234" name="TextBox 233"/>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143" name="Group 142"/>
            <p:cNvGrpSpPr/>
            <p:nvPr/>
          </p:nvGrpSpPr>
          <p:grpSpPr>
            <a:xfrm>
              <a:off x="0" y="427096"/>
              <a:ext cx="9144002" cy="429576"/>
              <a:chOff x="0" y="427096"/>
              <a:chExt cx="9144002" cy="429576"/>
            </a:xfrm>
          </p:grpSpPr>
          <p:sp>
            <p:nvSpPr>
              <p:cNvPr id="222" name="Rectangle 2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p:cNvGrpSpPr/>
              <p:nvPr/>
            </p:nvGrpSpPr>
            <p:grpSpPr>
              <a:xfrm>
                <a:off x="0" y="427096"/>
                <a:ext cx="9144000" cy="423863"/>
                <a:chOff x="395536" y="-1"/>
                <a:chExt cx="9144000" cy="423863"/>
              </a:xfrm>
            </p:grpSpPr>
            <p:cxnSp>
              <p:nvCxnSpPr>
                <p:cNvPr id="224" name="Straight Connector 2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27" name="TextBox 226"/>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228" name="TextBox 227"/>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229" name="TextBox 228"/>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144" name="Group 143"/>
            <p:cNvGrpSpPr/>
            <p:nvPr/>
          </p:nvGrpSpPr>
          <p:grpSpPr>
            <a:xfrm>
              <a:off x="1" y="5391188"/>
              <a:ext cx="2683932" cy="1149680"/>
              <a:chOff x="2" y="4964092"/>
              <a:chExt cx="2860676" cy="1149680"/>
            </a:xfrm>
          </p:grpSpPr>
          <p:sp>
            <p:nvSpPr>
              <p:cNvPr id="215" name="Rectangle 214"/>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16" name="TextBox 215"/>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217" name="TextBox 216"/>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218" name="TextBox 217"/>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19" name="TextBox 218"/>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20" name="TextBox 219"/>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221" name="Straight Connector 220"/>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7620" y="2295541"/>
              <a:ext cx="2687320" cy="1052859"/>
              <a:chOff x="-3017520" y="847725"/>
              <a:chExt cx="2868296" cy="1052859"/>
            </a:xfrm>
          </p:grpSpPr>
          <p:sp>
            <p:nvSpPr>
              <p:cNvPr id="208" name="Rectangle 207"/>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209" name="TextBox 208"/>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210" name="TextBox 209"/>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211" name="TextBox 210"/>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212" name="TextBox 211"/>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213" name="TextBox 212"/>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214" name="Straight Connector 213"/>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47" name="Group 146"/>
            <p:cNvGrpSpPr/>
            <p:nvPr/>
          </p:nvGrpSpPr>
          <p:grpSpPr>
            <a:xfrm>
              <a:off x="0" y="6434140"/>
              <a:ext cx="9144000" cy="423863"/>
              <a:chOff x="0" y="6434139"/>
              <a:chExt cx="9144000" cy="423863"/>
            </a:xfrm>
          </p:grpSpPr>
          <p:sp>
            <p:nvSpPr>
              <p:cNvPr id="206" name="Rectangle 205"/>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48" name="Rectangle 147"/>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49" name="Rectangle 148"/>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3" name="Rounded Rectangle 162"/>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64" name="Rounded Rectangle 163"/>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p>
          </p:txBody>
        </p:sp>
        <p:grpSp>
          <p:nvGrpSpPr>
            <p:cNvPr id="165" name="Group 164"/>
            <p:cNvGrpSpPr/>
            <p:nvPr/>
          </p:nvGrpSpPr>
          <p:grpSpPr>
            <a:xfrm>
              <a:off x="2861732" y="863600"/>
              <a:ext cx="6282268" cy="5571068"/>
              <a:chOff x="1123950" y="736600"/>
              <a:chExt cx="2870200" cy="5092700"/>
            </a:xfrm>
          </p:grpSpPr>
          <p:sp>
            <p:nvSpPr>
              <p:cNvPr id="204" name="Rectangle 203"/>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5" name="Rectangle 204"/>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66" name="Oval 165"/>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67" name="Group 166"/>
            <p:cNvGrpSpPr/>
            <p:nvPr/>
          </p:nvGrpSpPr>
          <p:grpSpPr>
            <a:xfrm>
              <a:off x="2860678" y="2815917"/>
              <a:ext cx="6283324" cy="1241544"/>
              <a:chOff x="2860676" y="4625552"/>
              <a:chExt cx="6283324" cy="1241544"/>
            </a:xfrm>
          </p:grpSpPr>
          <p:sp>
            <p:nvSpPr>
              <p:cNvPr id="202" name="Rectangle 201"/>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03" name="Straight Connector 202"/>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a:t>
              </a:r>
              <a:r>
                <a:rPr lang="en-US" sz="1000">
                  <a:solidFill>
                    <a:srgbClr val="666666"/>
                  </a:solidFill>
                  <a:latin typeface="Arial" pitchFamily="34" charset="0"/>
                  <a:ea typeface="Open Sans" pitchFamily="34" charset="0"/>
                  <a:cs typeface="Arial" pitchFamily="34" charset="0"/>
                </a:rPr>
                <a:t>Lorem Ipsum:</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Consectetuer:</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a:solidFill>
                    <a:srgbClr val="666666"/>
                  </a:solidFill>
                  <a:latin typeface="Arial" pitchFamily="34" charset="0"/>
                  <a:ea typeface="Open Sans" pitchFamily="34" charset="0"/>
                  <a:cs typeface="Arial" pitchFamily="34" charset="0"/>
                </a:rPr>
                <a:t>elit Aenean:</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Commodo ligula:</a:t>
              </a:r>
              <a:endParaRPr lang="en-US" sz="1000" dirty="0">
                <a:solidFill>
                  <a:srgbClr val="666666"/>
                </a:solidFill>
                <a:latin typeface="Arial" pitchFamily="34" charset="0"/>
                <a:ea typeface="Open Sans" pitchFamily="34" charset="0"/>
                <a:cs typeface="Arial" pitchFamily="34" charset="0"/>
              </a:endParaRPr>
            </a:p>
          </p:txBody>
        </p:sp>
        <p:sp>
          <p:nvSpPr>
            <p:cNvPr id="169" name="TextBox 168"/>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70" name="Group 169"/>
            <p:cNvGrpSpPr/>
            <p:nvPr/>
          </p:nvGrpSpPr>
          <p:grpSpPr>
            <a:xfrm>
              <a:off x="3142657" y="4488328"/>
              <a:ext cx="5693635" cy="1933952"/>
              <a:chOff x="3142655" y="4061232"/>
              <a:chExt cx="5693634" cy="1933952"/>
            </a:xfrm>
          </p:grpSpPr>
          <p:sp>
            <p:nvSpPr>
              <p:cNvPr id="179" name="Rectangle 178"/>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80" name="Group 179"/>
              <p:cNvGrpSpPr/>
              <p:nvPr/>
            </p:nvGrpSpPr>
            <p:grpSpPr>
              <a:xfrm>
                <a:off x="3142655" y="4281326"/>
                <a:ext cx="5693634" cy="1273974"/>
                <a:chOff x="3142655" y="4281326"/>
                <a:chExt cx="5693634" cy="1273974"/>
              </a:xfrm>
            </p:grpSpPr>
            <p:cxnSp>
              <p:nvCxnSpPr>
                <p:cNvPr id="198" name="Straight Connector 197"/>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82" name="TextBox 181"/>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1</a:t>
                </a:r>
              </a:p>
            </p:txBody>
          </p:sp>
          <p:sp>
            <p:nvSpPr>
              <p:cNvPr id="183" name="TextBox 182"/>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84" name="TextBox 183"/>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85" name="TextBox 184"/>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86" name="TextBox 185"/>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87" name="TextBox 186"/>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88" name="TextBox 187"/>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89" name="TextBox 188"/>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90" name="TextBox 189"/>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2</a:t>
                </a:r>
              </a:p>
            </p:txBody>
          </p:sp>
          <p:sp>
            <p:nvSpPr>
              <p:cNvPr id="191" name="TextBox 190"/>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92" name="TextBox 191"/>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93" name="TextBox 192"/>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3,750,000.00 USD</a:t>
                </a:r>
              </a:p>
            </p:txBody>
          </p:sp>
          <p:sp>
            <p:nvSpPr>
              <p:cNvPr id="194" name="TextBox 193"/>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3</a:t>
                </a:r>
              </a:p>
            </p:txBody>
          </p:sp>
          <p:sp>
            <p:nvSpPr>
              <p:cNvPr id="195" name="TextBox 194"/>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96" name="TextBox 195"/>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97" name="TextBox 196"/>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199,90 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a:solidFill>
                      <a:srgbClr val="00719E"/>
                    </a:solidFill>
                    <a:latin typeface="Arial" pitchFamily="34" charset="0"/>
                    <a:ea typeface="Open Sans" pitchFamily="34" charset="0"/>
                    <a:cs typeface="Arial" pitchFamily="34" charset="0"/>
                  </a:rPr>
                  <a:t>Name2</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256" name="Rectangle 255"/>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bwMode="gray">
          <a:xfrm>
            <a:off x="3346185" y="40803"/>
            <a:ext cx="2320347" cy="329697"/>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noProof="0" dirty="0">
                <a:solidFill>
                  <a:srgbClr val="666666"/>
                </a:solidFill>
                <a:latin typeface="BentonSans Book" panose="02000503000000020004" pitchFamily="2" charset="0"/>
                <a:ea typeface="Arial Unicode MS" pitchFamily="34" charset="-128"/>
                <a:cs typeface="Arial Unicode MS" pitchFamily="34" charset="-128"/>
              </a:rPr>
              <a:t>With Letter Boxing</a:t>
            </a:r>
          </a:p>
        </p:txBody>
      </p:sp>
      <p:cxnSp>
        <p:nvCxnSpPr>
          <p:cNvPr id="121" name="Straight Connector 120"/>
          <p:cNvCxnSpPr/>
          <p:nvPr/>
        </p:nvCxnSpPr>
        <p:spPr>
          <a:xfrm>
            <a:off x="8638632"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8228031" y="1277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4" name="TextBox 123"/>
          <p:cNvSpPr txBox="1"/>
          <p:nvPr/>
        </p:nvSpPr>
        <p:spPr>
          <a:xfrm>
            <a:off x="9103217" y="153631"/>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pic>
        <p:nvPicPr>
          <p:cNvPr id="3" name="Picture 2"/>
          <p:cNvPicPr>
            <a:picLocks noChangeAspect="1"/>
          </p:cNvPicPr>
          <p:nvPr/>
        </p:nvPicPr>
        <p:blipFill>
          <a:blip r:embed="rId3"/>
          <a:stretch>
            <a:fillRect/>
          </a:stretch>
        </p:blipFill>
        <p:spPr>
          <a:xfrm>
            <a:off x="8709870" y="2603"/>
            <a:ext cx="357317" cy="418502"/>
          </a:xfrm>
          <a:prstGeom prst="ellipse">
            <a:avLst/>
          </a:prstGeom>
        </p:spPr>
      </p:pic>
    </p:spTree>
    <p:extLst>
      <p:ext uri="{BB962C8B-B14F-4D97-AF65-F5344CB8AC3E}">
        <p14:creationId xmlns:p14="http://schemas.microsoft.com/office/powerpoint/2010/main" val="3113874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Work List</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Full Screen</a:t>
            </a:r>
          </a:p>
        </p:txBody>
      </p:sp>
    </p:spTree>
    <p:extLst>
      <p:ext uri="{BB962C8B-B14F-4D97-AF65-F5344CB8AC3E}">
        <p14:creationId xmlns:p14="http://schemas.microsoft.com/office/powerpoint/2010/main" val="24184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67288"/>
            <a:ext cx="2947248" cy="5705308"/>
            <a:chOff x="-7471" y="1149379"/>
            <a:chExt cx="2947248" cy="5391239"/>
          </a:xfrm>
        </p:grpSpPr>
        <p:sp>
          <p:nvSpPr>
            <p:cNvPr id="185" name="Rectangle 184"/>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7" name="Rectangle 186"/>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0" name="Rectangle 189"/>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2" name="Rectangle 191"/>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7" y="1852899"/>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0" name="Rectangle 5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6" name="TextBox 55"/>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graphicFrame>
        <p:nvGraphicFramePr>
          <p:cNvPr id="2" name="Table 1"/>
          <p:cNvGraphicFramePr>
            <a:graphicFrameLocks noGrp="1"/>
          </p:cNvGraphicFramePr>
          <p:nvPr>
            <p:extLst>
              <p:ext uri="{D42A27DB-BD31-4B8C-83A1-F6EECF244321}">
                <p14:modId xmlns:p14="http://schemas.microsoft.com/office/powerpoint/2010/main" val="1578678221"/>
              </p:ext>
            </p:extLst>
          </p:nvPr>
        </p:nvGraphicFramePr>
        <p:xfrm>
          <a:off x="2969703" y="917175"/>
          <a:ext cx="6035155" cy="5055636"/>
        </p:xfrm>
        <a:graphic>
          <a:graphicData uri="http://schemas.openxmlformats.org/drawingml/2006/table">
            <a:tbl>
              <a:tblPr firstRow="1" bandRow="1">
                <a:solidFill>
                  <a:schemeClr val="bg1"/>
                </a:solidFill>
                <a:tableStyleId>{2D5ABB26-0587-4C30-8999-92F81FD0307C}</a:tableStyleId>
              </a:tblPr>
              <a:tblGrid>
                <a:gridCol w="494575">
                  <a:extLst>
                    <a:ext uri="{9D8B030D-6E8A-4147-A177-3AD203B41FA5}">
                      <a16:colId xmlns:a16="http://schemas.microsoft.com/office/drawing/2014/main" val="1998368321"/>
                    </a:ext>
                  </a:extLst>
                </a:gridCol>
                <a:gridCol w="5540580">
                  <a:extLst>
                    <a:ext uri="{9D8B030D-6E8A-4147-A177-3AD203B41FA5}">
                      <a16:colId xmlns:a16="http://schemas.microsoft.com/office/drawing/2014/main" val="4136980423"/>
                    </a:ext>
                  </a:extLst>
                </a:gridCol>
              </a:tblGrid>
              <a:tr h="3587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91337895"/>
                  </a:ext>
                </a:extLst>
              </a:tr>
              <a:tr h="71614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F2F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cs typeface="Arial"/>
                        </a:rPr>
                        <a:t>How to download MS Office?</a:t>
                      </a:r>
                      <a:endParaRPr lang="en-US" sz="12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E6F2F9"/>
                    </a:solidFill>
                  </a:tcPr>
                </a:tc>
                <a:extLst>
                  <a:ext uri="{0D108BD9-81ED-4DB2-BD59-A6C34878D82A}">
                    <a16:rowId xmlns:a16="http://schemas.microsoft.com/office/drawing/2014/main" val="2153267304"/>
                  </a:ext>
                </a:extLst>
              </a:tr>
              <a:tr h="568680">
                <a:tc>
                  <a:txBody>
                    <a:bodyPr/>
                    <a:lstStyle/>
                    <a:p>
                      <a:r>
                        <a:rPr lang="en-US" sz="1000" b="1" dirty="0">
                          <a:solidFill>
                            <a:srgbClr val="4F81BD"/>
                          </a:solidFill>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cs typeface="Arial"/>
                        </a:rPr>
                        <a:t>Where to download MS Office?</a:t>
                      </a:r>
                      <a:endParaRPr lang="en-US" sz="12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74530482"/>
                  </a:ext>
                </a:extLst>
              </a:tr>
              <a:tr h="568680">
                <a:tc>
                  <a:txBody>
                    <a:bodyPr/>
                    <a:lstStyle/>
                    <a:p>
                      <a:r>
                        <a:rPr lang="en-US" sz="1000" b="1" dirty="0">
                          <a:solidFill>
                            <a:srgbClr val="4F81BD"/>
                          </a:solidFill>
                          <a:latin typeface="Arial" panose="020B0604020202020204" pitchFamily="34" charset="0"/>
                          <a:cs typeface="Arial" panose="020B0604020202020204" pitchFamily="34" charset="0"/>
                        </a:rPr>
                        <a:t>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33333"/>
                          </a:solidFill>
                          <a:cs typeface="Arial"/>
                        </a:rPr>
                        <a:t>Password Forgotten?</a:t>
                      </a:r>
                      <a:endParaRPr lang="en-US" sz="12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677489"/>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4</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Blocked Password?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3877861"/>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5</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Register to ILIAS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93712773"/>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6</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WIFI Problems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4288161"/>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7</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Where to download University Software?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9958273"/>
                  </a:ext>
                </a:extLst>
              </a:tr>
              <a:tr h="568680">
                <a:tc>
                  <a:txBody>
                    <a:bodyPr/>
                    <a:lstStyle/>
                    <a:p>
                      <a:r>
                        <a:rPr lang="en-US" sz="1000" b="1" kern="1200" dirty="0">
                          <a:solidFill>
                            <a:srgbClr val="4F81BD"/>
                          </a:solidFill>
                          <a:latin typeface="Arial" panose="020B0604020202020204" pitchFamily="34" charset="0"/>
                          <a:ea typeface="+mn-ea"/>
                          <a:cs typeface="Arial" panose="020B0604020202020204" pitchFamily="34" charset="0"/>
                        </a:rPr>
                        <a:t>8</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333333"/>
                          </a:solidFill>
                          <a:latin typeface="+mn-lt"/>
                          <a:ea typeface="+mn-ea"/>
                          <a:cs typeface="Arial"/>
                        </a:rPr>
                        <a:t>Having problems with the Beamer?</a:t>
                      </a:r>
                      <a:r>
                        <a:rPr lang="en-US" sz="1200" kern="1200" baseline="0" dirty="0">
                          <a:solidFill>
                            <a:srgbClr val="333333"/>
                          </a:solidFill>
                          <a:latin typeface="+mn-lt"/>
                          <a:ea typeface="+mn-ea"/>
                          <a:cs typeface="Arial"/>
                        </a:rPr>
                        <a:t> </a:t>
                      </a:r>
                      <a:endParaRPr lang="en-US" sz="1200" kern="1200" dirty="0">
                        <a:solidFill>
                          <a:srgbClr val="333333"/>
                        </a:solidFill>
                        <a:latin typeface="+mn-lt"/>
                        <a:ea typeface="+mn-ea"/>
                        <a:cs typeface="Arial"/>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4519708"/>
                  </a:ext>
                </a:extLst>
              </a:tr>
            </a:tbl>
          </a:graphicData>
        </a:graphic>
      </p:graphicFrame>
      <p:sp>
        <p:nvSpPr>
          <p:cNvPr id="58" name="TextBox 57"/>
          <p:cNvSpPr txBox="1"/>
          <p:nvPr/>
        </p:nvSpPr>
        <p:spPr>
          <a:xfrm>
            <a:off x="2915324" y="552408"/>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Support Solutions</a:t>
            </a:r>
          </a:p>
        </p:txBody>
      </p:sp>
      <p:pic>
        <p:nvPicPr>
          <p:cNvPr id="6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6433" y="1590354"/>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905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921344"/>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sp>
        <p:nvSpPr>
          <p:cNvPr id="42" name="Rectangle 23"/>
          <p:cNvSpPr>
            <a:spLocks noChangeArrowheads="1"/>
          </p:cNvSpPr>
          <p:nvPr/>
        </p:nvSpPr>
        <p:spPr bwMode="auto">
          <a:xfrm>
            <a:off x="297040" y="10287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2128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1940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0287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1940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0287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1940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1635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848275"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graphicFrame>
        <p:nvGraphicFramePr>
          <p:cNvPr id="62" name="Table 61"/>
          <p:cNvGraphicFramePr>
            <a:graphicFrameLocks noGrp="1"/>
          </p:cNvGraphicFramePr>
          <p:nvPr>
            <p:extLst>
              <p:ext uri="{D42A27DB-BD31-4B8C-83A1-F6EECF244321}">
                <p14:modId xmlns:p14="http://schemas.microsoft.com/office/powerpoint/2010/main" val="2556275665"/>
              </p:ext>
            </p:extLst>
          </p:nvPr>
        </p:nvGraphicFramePr>
        <p:xfrm>
          <a:off x="284901" y="2159449"/>
          <a:ext cx="8676605" cy="4698546"/>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r h="314649">
                <a:tc>
                  <a:txBody>
                    <a:bodyPr/>
                    <a:lstStyle/>
                    <a:p>
                      <a:r>
                        <a:rPr lang="de-DE" sz="1000" b="1" kern="1200" dirty="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3"/>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000678399</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4"/>
                  </a:ext>
                </a:extLst>
              </a:tr>
            </a:tbl>
          </a:graphicData>
        </a:graphic>
      </p:graphicFrame>
      <p:sp>
        <p:nvSpPr>
          <p:cNvPr id="71" name="Rectangle 70"/>
          <p:cNvSpPr/>
          <p:nvPr/>
        </p:nvSpPr>
        <p:spPr>
          <a:xfrm>
            <a:off x="8790676" y="2588881"/>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3"/>
          <p:cNvSpPr>
            <a:spLocks noChangeArrowheads="1"/>
          </p:cNvSpPr>
          <p:nvPr/>
        </p:nvSpPr>
        <p:spPr bwMode="auto">
          <a:xfrm>
            <a:off x="295242" y="1844449"/>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sp>
        <p:nvSpPr>
          <p:cNvPr id="72" name="Rectangle 71"/>
          <p:cNvSpPr/>
          <p:nvPr/>
        </p:nvSpPr>
        <p:spPr bwMode="gray">
          <a:xfrm>
            <a:off x="8197749" y="12129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2129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51004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81229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13134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443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767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06036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080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7261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04800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3560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65369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96725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2793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263" y="658499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3988084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124"/>
          <p:cNvSpPr txBox="1">
            <a:spLocks noChangeArrowheads="1"/>
          </p:cNvSpPr>
          <p:nvPr/>
        </p:nvSpPr>
        <p:spPr bwMode="auto">
          <a:xfrm>
            <a:off x="295275" y="1217613"/>
            <a:ext cx="3579813" cy="3079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2000" dirty="0">
                <a:ea typeface="Open Sans"/>
                <a:cs typeface="Arial" charset="0"/>
              </a:rPr>
              <a:t>Store List</a:t>
            </a:r>
            <a:endParaRPr lang="en-US" altLang="zh-CN" sz="900" dirty="0">
              <a:ea typeface="Open Sans"/>
              <a:cs typeface="Arial" charset="0"/>
            </a:endParaRPr>
          </a:p>
        </p:txBody>
      </p:sp>
      <p:sp>
        <p:nvSpPr>
          <p:cNvPr id="89" name="Rectangle 88"/>
          <p:cNvSpPr/>
          <p:nvPr/>
        </p:nvSpPr>
        <p:spPr>
          <a:xfrm>
            <a:off x="6350" y="423863"/>
            <a:ext cx="9137650" cy="4222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0" name="Straight Connector 89"/>
          <p:cNvCxnSpPr/>
          <p:nvPr/>
        </p:nvCxnSpPr>
        <p:spPr>
          <a:xfrm>
            <a:off x="6350" y="846138"/>
            <a:ext cx="913765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1" name="Rectangle 94"/>
          <p:cNvSpPr>
            <a:spLocks noChangeArrowheads="1"/>
          </p:cNvSpPr>
          <p:nvPr/>
        </p:nvSpPr>
        <p:spPr bwMode="gray">
          <a:xfrm>
            <a:off x="8720138" y="422275"/>
            <a:ext cx="423862" cy="423863"/>
          </a:xfrm>
          <a:prstGeom prst="rect">
            <a:avLst/>
          </a:prstGeom>
          <a:noFill/>
          <a:ln w="6350" algn="ctr">
            <a:noFill/>
            <a:miter lim="800000"/>
            <a:headEnd/>
            <a:tailEnd/>
          </a:ln>
        </p:spPr>
        <p:txBody>
          <a:bodyPr lIns="90000" tIns="72000" rIns="90000" bIns="72000" anchor="ctr"/>
          <a:lstStyle/>
          <a:p>
            <a:pPr algn="ctr"/>
            <a:r>
              <a:rPr lang="en-US" altLang="zh-CN" sz="1400" dirty="0">
                <a:solidFill>
                  <a:srgbClr val="666666"/>
                </a:solidFill>
                <a:latin typeface="SAP-icons" pitchFamily="2" charset="0"/>
              </a:rPr>
              <a:t></a:t>
            </a:r>
          </a:p>
        </p:txBody>
      </p:sp>
      <p:sp>
        <p:nvSpPr>
          <p:cNvPr id="92" name="TextBox 91"/>
          <p:cNvSpPr txBox="1"/>
          <p:nvPr/>
        </p:nvSpPr>
        <p:spPr>
          <a:xfrm>
            <a:off x="200025" y="557213"/>
            <a:ext cx="958850" cy="160337"/>
          </a:xfrm>
          <a:prstGeom prst="rect">
            <a:avLst/>
          </a:prstGeom>
          <a:noFill/>
        </p:spPr>
        <p:txBody>
          <a:bodyPr lIns="0" tIns="0" rIns="0" bIns="0">
            <a:spAutoFit/>
          </a:bodyPr>
          <a:lstStyle/>
          <a:p>
            <a:pPr>
              <a:spcBef>
                <a:spcPct val="50000"/>
              </a:spcBef>
              <a:buClr>
                <a:srgbClr val="F0AB00"/>
              </a:buClr>
              <a:buSzPct val="80000"/>
              <a:defRPr/>
            </a:pPr>
            <a:r>
              <a:rPr lang="zh-CN" altLang="en-US" sz="1050" dirty="0">
                <a:solidFill>
                  <a:srgbClr val="007CC0"/>
                </a:solidFill>
                <a:latin typeface="Arial" panose="020B0604020202020204" pitchFamily="34" charset="0"/>
                <a:ea typeface="Open Sans" pitchFamily="34" charset="0"/>
                <a:cs typeface="Arial" panose="020B0604020202020204" pitchFamily="34" charset="0"/>
              </a:rPr>
              <a:t> </a:t>
            </a:r>
            <a:r>
              <a:rPr lang="en-US" altLang="zh-CN" sz="1050" dirty="0">
                <a:solidFill>
                  <a:srgbClr val="007CC0"/>
                </a:solidFill>
                <a:latin typeface="Arial" panose="020B0604020202020204" pitchFamily="34" charset="0"/>
                <a:ea typeface="Open Sans" pitchFamily="34" charset="0"/>
                <a:cs typeface="Arial" panose="020B0604020202020204" pitchFamily="34" charset="0"/>
              </a:rPr>
              <a:t>Company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3" name="TextBox 92"/>
          <p:cNvSpPr txBox="1"/>
          <p:nvPr/>
        </p:nvSpPr>
        <p:spPr>
          <a:xfrm>
            <a:off x="1465263" y="557213"/>
            <a:ext cx="661987"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a:solidFill>
                  <a:srgbClr val="007CC0"/>
                </a:solidFill>
                <a:latin typeface="Arial" panose="020B0604020202020204" pitchFamily="34" charset="0"/>
                <a:ea typeface="Open Sans" pitchFamily="34" charset="0"/>
                <a:cs typeface="Arial" panose="020B0604020202020204" pitchFamily="34" charset="0"/>
              </a:rPr>
              <a:t>Store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4" name="TextBox 93"/>
          <p:cNvSpPr txBox="1"/>
          <p:nvPr/>
        </p:nvSpPr>
        <p:spPr>
          <a:xfrm>
            <a:off x="2695575" y="557213"/>
            <a:ext cx="1358900"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a:solidFill>
                  <a:srgbClr val="007CC0"/>
                </a:solidFill>
                <a:latin typeface="Arial" panose="020B0604020202020204" pitchFamily="34" charset="0"/>
                <a:ea typeface="Open Sans" pitchFamily="34" charset="0"/>
                <a:cs typeface="Arial" panose="020B0604020202020204" pitchFamily="34" charset="0"/>
              </a:rPr>
              <a:t>City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6" name="Rectangle 95"/>
          <p:cNvSpPr/>
          <p:nvPr/>
        </p:nvSpPr>
        <p:spPr bwMode="gray">
          <a:xfrm>
            <a:off x="196849" y="2400300"/>
            <a:ext cx="8742593" cy="3794125"/>
          </a:xfrm>
          <a:prstGeom prst="rect">
            <a:avLst/>
          </a:prstGeom>
          <a:solidFill>
            <a:schemeClr val="bg1">
              <a:alpha val="70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sp>
        <p:nvSpPr>
          <p:cNvPr id="97" name="Rectangle 96"/>
          <p:cNvSpPr/>
          <p:nvPr/>
        </p:nvSpPr>
        <p:spPr bwMode="gray">
          <a:xfrm>
            <a:off x="196849" y="2819400"/>
            <a:ext cx="8730381" cy="708025"/>
          </a:xfrm>
          <a:prstGeom prst="rect">
            <a:avLst/>
          </a:prstGeom>
          <a:solidFill>
            <a:srgbClr val="007CC0"/>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cxnSp>
        <p:nvCxnSpPr>
          <p:cNvPr id="98" name="Straight Connector 97"/>
          <p:cNvCxnSpPr/>
          <p:nvPr/>
        </p:nvCxnSpPr>
        <p:spPr>
          <a:xfrm>
            <a:off x="196850" y="240030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96850" y="282575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2" name="TextBox 113"/>
          <p:cNvSpPr txBox="1">
            <a:spLocks noChangeArrowheads="1"/>
          </p:cNvSpPr>
          <p:nvPr/>
        </p:nvSpPr>
        <p:spPr bwMode="auto">
          <a:xfrm>
            <a:off x="6605229" y="29654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chemeClr val="bg1"/>
                </a:solidFill>
                <a:ea typeface="Open Sans Semibold"/>
                <a:cs typeface="Arial" charset="0"/>
              </a:rPr>
              <a:t>2 Buildings</a:t>
            </a:r>
          </a:p>
          <a:p>
            <a:pPr algn="r">
              <a:spcBef>
                <a:spcPct val="50000"/>
              </a:spcBef>
              <a:buClr>
                <a:srgbClr val="F0AB00"/>
              </a:buClr>
              <a:buSzPct val="80000"/>
            </a:pPr>
            <a:r>
              <a:rPr lang="en-US" altLang="zh-CN" sz="1000" dirty="0">
                <a:solidFill>
                  <a:schemeClr val="bg1"/>
                </a:solidFill>
                <a:ea typeface="Open Sans Semibold"/>
                <a:cs typeface="Arial" charset="0"/>
              </a:rPr>
              <a:t>560 Shops</a:t>
            </a:r>
          </a:p>
        </p:txBody>
      </p:sp>
      <p:sp>
        <p:nvSpPr>
          <p:cNvPr id="103" name="TextBox 69"/>
          <p:cNvSpPr txBox="1">
            <a:spLocks noChangeArrowheads="1"/>
          </p:cNvSpPr>
          <p:nvPr/>
        </p:nvSpPr>
        <p:spPr bwMode="auto">
          <a:xfrm>
            <a:off x="350838" y="29702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a:solidFill>
                  <a:schemeClr val="bg1"/>
                </a:solidFill>
                <a:ea typeface="Open Sans Semibold"/>
                <a:cs typeface="Arial" charset="0"/>
              </a:rPr>
              <a:t> </a:t>
            </a:r>
            <a:r>
              <a:rPr lang="zh-CN" altLang="zh-CN" sz="1000" b="1" dirty="0">
                <a:solidFill>
                  <a:schemeClr val="bg1"/>
                </a:solidFill>
                <a:ea typeface="Open Sans Semibold"/>
                <a:cs typeface="Arial" charset="0"/>
              </a:rPr>
              <a:t>D</a:t>
            </a:r>
            <a:r>
              <a:rPr lang="en-US" altLang="zh-CN" sz="1000" b="1" dirty="0" err="1">
                <a:solidFill>
                  <a:schemeClr val="bg1"/>
                </a:solidFill>
                <a:ea typeface="Open Sans Semibold"/>
                <a:cs typeface="Arial" charset="0"/>
              </a:rPr>
              <a:t>epartment</a:t>
            </a:r>
            <a:r>
              <a:rPr lang="zh-CN" altLang="en-US" sz="1000" b="1" dirty="0">
                <a:solidFill>
                  <a:schemeClr val="bg1"/>
                </a:solidFill>
                <a:ea typeface="Open Sans Semibold"/>
                <a:cs typeface="Arial" charset="0"/>
              </a:rPr>
              <a:t> </a:t>
            </a:r>
            <a:r>
              <a:rPr lang="en-US" altLang="zh-CN" sz="1000" b="1" dirty="0">
                <a:solidFill>
                  <a:schemeClr val="bg1"/>
                </a:solidFill>
                <a:ea typeface="Open Sans Semibold"/>
                <a:cs typeface="Arial" charset="0"/>
              </a:rPr>
              <a:t>Store A</a:t>
            </a:r>
            <a:endParaRPr lang="en-US" altLang="zh-CN" sz="1000" dirty="0">
              <a:solidFill>
                <a:schemeClr val="bg1"/>
              </a:solidFill>
              <a:ea typeface="Open Sans Semibold"/>
              <a:cs typeface="Arial" charset="0"/>
            </a:endParaRPr>
          </a:p>
          <a:p>
            <a:pPr>
              <a:spcBef>
                <a:spcPct val="50000"/>
              </a:spcBef>
              <a:buClr>
                <a:srgbClr val="F0AB00"/>
              </a:buClr>
              <a:buSzPct val="80000"/>
            </a:pPr>
            <a:r>
              <a:rPr lang="en-US" altLang="zh-CN" sz="1000" dirty="0">
                <a:solidFill>
                  <a:schemeClr val="bg1"/>
                </a:solidFill>
                <a:ea typeface="Open Sans Semibold"/>
                <a:cs typeface="Arial" charset="0"/>
              </a:rPr>
              <a:t>Company XX</a:t>
            </a:r>
          </a:p>
        </p:txBody>
      </p:sp>
      <p:sp>
        <p:nvSpPr>
          <p:cNvPr id="105" name="TextBox 107"/>
          <p:cNvSpPr txBox="1">
            <a:spLocks noChangeArrowheads="1"/>
          </p:cNvSpPr>
          <p:nvPr/>
        </p:nvSpPr>
        <p:spPr bwMode="auto">
          <a:xfrm>
            <a:off x="3878263" y="29654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zh-CN" altLang="zh-CN" sz="1000" dirty="0">
                <a:solidFill>
                  <a:schemeClr val="bg1"/>
                </a:solidFill>
                <a:ea typeface="Open Sans Semibold"/>
                <a:cs typeface="Arial" charset="0"/>
              </a:rPr>
              <a:t>1</a:t>
            </a:r>
            <a:r>
              <a:rPr lang="en-US" altLang="zh-CN" sz="1000" dirty="0">
                <a:solidFill>
                  <a:schemeClr val="bg1"/>
                </a:solidFill>
                <a:ea typeface="Open Sans Semibold"/>
                <a:cs typeface="Arial" charset="0"/>
              </a:rPr>
              <a:t>00</a:t>
            </a:r>
            <a:r>
              <a:rPr lang="zh-CN" altLang="en-US" sz="1000" dirty="0">
                <a:solidFill>
                  <a:schemeClr val="bg1"/>
                </a:solidFill>
                <a:ea typeface="Open Sans Semibold"/>
                <a:cs typeface="Arial" charset="0"/>
              </a:rPr>
              <a:t> </a:t>
            </a:r>
            <a:r>
              <a:rPr lang="en-US" altLang="zh-CN" sz="1000" dirty="0">
                <a:solidFill>
                  <a:schemeClr val="bg1"/>
                </a:solidFill>
                <a:ea typeface="Open Sans Semibold"/>
                <a:cs typeface="Arial" charset="0"/>
              </a:rPr>
              <a:t>Some Street</a:t>
            </a:r>
          </a:p>
          <a:p>
            <a:pPr algn="r">
              <a:spcBef>
                <a:spcPct val="50000"/>
              </a:spcBef>
              <a:buClr>
                <a:srgbClr val="F0AB00"/>
              </a:buClr>
              <a:buSzPct val="80000"/>
            </a:pPr>
            <a:r>
              <a:rPr lang="en-US" altLang="zh-CN" sz="1000" dirty="0">
                <a:solidFill>
                  <a:schemeClr val="bg1"/>
                </a:solidFill>
                <a:ea typeface="Open Sans Semibold"/>
                <a:cs typeface="Arial" charset="0"/>
              </a:rPr>
              <a:t>City 1</a:t>
            </a:r>
          </a:p>
        </p:txBody>
      </p:sp>
      <p:cxnSp>
        <p:nvCxnSpPr>
          <p:cNvPr id="106" name="Straight Connector 105"/>
          <p:cNvCxnSpPr/>
          <p:nvPr/>
        </p:nvCxnSpPr>
        <p:spPr>
          <a:xfrm>
            <a:off x="196850" y="3527425"/>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605229" y="3667125"/>
            <a:ext cx="1785938" cy="385763"/>
          </a:xfrm>
          <a:prstGeom prst="rect">
            <a:avLst/>
          </a:prstGeom>
          <a:noFill/>
        </p:spPr>
        <p:txBody>
          <a:bodyPr lIns="0" tIns="0" rIns="0" bIns="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defRPr/>
            </a:pPr>
            <a:r>
              <a:rPr lang="en-US" altLang="zh-CN" dirty="0">
                <a:solidFill>
                  <a:schemeClr val="tx1">
                    <a:lumMod val="65000"/>
                    <a:lumOff val="35000"/>
                  </a:schemeClr>
                </a:solidFill>
                <a:latin typeface="Arial" pitchFamily="34" charset="0"/>
                <a:cs typeface="Arial" pitchFamily="34" charset="0"/>
              </a:rPr>
              <a:t>1 Building</a:t>
            </a:r>
          </a:p>
          <a:p>
            <a:pPr algn="r">
              <a:defRPr/>
            </a:pPr>
            <a:r>
              <a:rPr lang="en-US" dirty="0">
                <a:solidFill>
                  <a:srgbClr val="444444"/>
                </a:solidFill>
                <a:latin typeface="Arial" pitchFamily="34" charset="0"/>
                <a:cs typeface="Arial" pitchFamily="34" charset="0"/>
              </a:rPr>
              <a:t>254 Shops</a:t>
            </a:r>
          </a:p>
        </p:txBody>
      </p:sp>
      <p:sp>
        <p:nvSpPr>
          <p:cNvPr id="108" name="TextBox 119"/>
          <p:cNvSpPr txBox="1">
            <a:spLocks noChangeArrowheads="1"/>
          </p:cNvSpPr>
          <p:nvPr/>
        </p:nvSpPr>
        <p:spPr bwMode="auto">
          <a:xfrm>
            <a:off x="350838" y="3673475"/>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a:ea typeface="Open Sans Semibold"/>
                <a:cs typeface="Arial" charset="0"/>
              </a:rPr>
              <a:t> </a:t>
            </a: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B</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XX</a:t>
            </a:r>
          </a:p>
        </p:txBody>
      </p:sp>
      <p:sp>
        <p:nvSpPr>
          <p:cNvPr id="109" name="Rectangle 122"/>
          <p:cNvSpPr>
            <a:spLocks noChangeArrowheads="1"/>
          </p:cNvSpPr>
          <p:nvPr/>
        </p:nvSpPr>
        <p:spPr bwMode="auto">
          <a:xfrm>
            <a:off x="8524393" y="3798640"/>
            <a:ext cx="260350" cy="277812"/>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0" name="TextBox 123"/>
          <p:cNvSpPr txBox="1">
            <a:spLocks noChangeArrowheads="1"/>
          </p:cNvSpPr>
          <p:nvPr/>
        </p:nvSpPr>
        <p:spPr bwMode="auto">
          <a:xfrm>
            <a:off x="3878263" y="3667125"/>
            <a:ext cx="1785937" cy="385763"/>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998 Some Street</a:t>
            </a:r>
          </a:p>
          <a:p>
            <a:pPr algn="r">
              <a:spcBef>
                <a:spcPct val="50000"/>
              </a:spcBef>
              <a:buClr>
                <a:srgbClr val="F0AB00"/>
              </a:buClr>
              <a:buSzPct val="80000"/>
            </a:pPr>
            <a:r>
              <a:rPr lang="en-US" altLang="zh-CN" sz="1000" dirty="0">
                <a:solidFill>
                  <a:srgbClr val="444444"/>
                </a:solidFill>
                <a:ea typeface="Open Sans Semibold"/>
                <a:cs typeface="Arial" charset="0"/>
              </a:rPr>
              <a:t>City 1</a:t>
            </a:r>
          </a:p>
        </p:txBody>
      </p:sp>
      <p:cxnSp>
        <p:nvCxnSpPr>
          <p:cNvPr id="111" name="Straight Connector 110"/>
          <p:cNvCxnSpPr>
            <a:endCxn id="96" idx="3"/>
          </p:cNvCxnSpPr>
          <p:nvPr/>
        </p:nvCxnSpPr>
        <p:spPr>
          <a:xfrm>
            <a:off x="196850" y="4195763"/>
            <a:ext cx="8742592" cy="10160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2" name="TextBox 126"/>
          <p:cNvSpPr txBox="1">
            <a:spLocks noChangeArrowheads="1"/>
          </p:cNvSpPr>
          <p:nvPr/>
        </p:nvSpPr>
        <p:spPr bwMode="auto">
          <a:xfrm>
            <a:off x="6605229" y="43370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3 Buildings</a:t>
            </a:r>
          </a:p>
          <a:p>
            <a:pPr algn="r">
              <a:spcBef>
                <a:spcPct val="50000"/>
              </a:spcBef>
              <a:buClr>
                <a:srgbClr val="F0AB00"/>
              </a:buClr>
              <a:buSzPct val="80000"/>
            </a:pPr>
            <a:r>
              <a:rPr lang="en-US" altLang="zh-CN" sz="1000">
                <a:solidFill>
                  <a:srgbClr val="444444"/>
                </a:solidFill>
                <a:ea typeface="Open Sans Semibold"/>
                <a:cs typeface="Arial" charset="0"/>
              </a:rPr>
              <a:t>780 Shops</a:t>
            </a:r>
          </a:p>
        </p:txBody>
      </p:sp>
      <p:sp>
        <p:nvSpPr>
          <p:cNvPr id="113" name="TextBox 128"/>
          <p:cNvSpPr txBox="1">
            <a:spLocks noChangeArrowheads="1"/>
          </p:cNvSpPr>
          <p:nvPr/>
        </p:nvSpPr>
        <p:spPr bwMode="auto">
          <a:xfrm>
            <a:off x="350838" y="43418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C</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YY</a:t>
            </a:r>
          </a:p>
        </p:txBody>
      </p:sp>
      <p:sp>
        <p:nvSpPr>
          <p:cNvPr id="114" name="Rectangle 132"/>
          <p:cNvSpPr>
            <a:spLocks noChangeArrowheads="1"/>
          </p:cNvSpPr>
          <p:nvPr/>
        </p:nvSpPr>
        <p:spPr bwMode="auto">
          <a:xfrm>
            <a:off x="8524393" y="4480776"/>
            <a:ext cx="260350" cy="276225"/>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5" name="TextBox 133"/>
          <p:cNvSpPr txBox="1">
            <a:spLocks noChangeArrowheads="1"/>
          </p:cNvSpPr>
          <p:nvPr/>
        </p:nvSpPr>
        <p:spPr bwMode="auto">
          <a:xfrm>
            <a:off x="3878263" y="43370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1001 Some Street</a:t>
            </a:r>
          </a:p>
          <a:p>
            <a:pPr algn="r">
              <a:spcBef>
                <a:spcPct val="50000"/>
              </a:spcBef>
              <a:buClr>
                <a:srgbClr val="F0AB00"/>
              </a:buClr>
              <a:buSzPct val="80000"/>
            </a:pPr>
            <a:r>
              <a:rPr lang="en-US" altLang="zh-CN" sz="1000" dirty="0">
                <a:solidFill>
                  <a:srgbClr val="444444"/>
                </a:solidFill>
                <a:ea typeface="Open Sans Semibold"/>
                <a:cs typeface="Arial" charset="0"/>
              </a:rPr>
              <a:t>City 2</a:t>
            </a:r>
          </a:p>
        </p:txBody>
      </p:sp>
      <p:cxnSp>
        <p:nvCxnSpPr>
          <p:cNvPr id="116" name="Straight Connector 115"/>
          <p:cNvCxnSpPr/>
          <p:nvPr/>
        </p:nvCxnSpPr>
        <p:spPr>
          <a:xfrm flipV="1">
            <a:off x="196850" y="4872187"/>
            <a:ext cx="8742593" cy="18901"/>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7" name="TextBox 137"/>
          <p:cNvSpPr txBox="1">
            <a:spLocks noChangeArrowheads="1"/>
          </p:cNvSpPr>
          <p:nvPr/>
        </p:nvSpPr>
        <p:spPr bwMode="auto">
          <a:xfrm>
            <a:off x="6605229" y="5030788"/>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400 Shops</a:t>
            </a:r>
          </a:p>
        </p:txBody>
      </p:sp>
      <p:sp>
        <p:nvSpPr>
          <p:cNvPr id="118" name="TextBox 138"/>
          <p:cNvSpPr txBox="1">
            <a:spLocks noChangeArrowheads="1"/>
          </p:cNvSpPr>
          <p:nvPr/>
        </p:nvSpPr>
        <p:spPr bwMode="auto">
          <a:xfrm>
            <a:off x="350838" y="5035550"/>
            <a:ext cx="1974850" cy="385763"/>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D</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YY</a:t>
            </a:r>
          </a:p>
        </p:txBody>
      </p:sp>
      <p:sp>
        <p:nvSpPr>
          <p:cNvPr id="119" name="Rectangle 139"/>
          <p:cNvSpPr>
            <a:spLocks noChangeArrowheads="1"/>
          </p:cNvSpPr>
          <p:nvPr/>
        </p:nvSpPr>
        <p:spPr bwMode="auto">
          <a:xfrm>
            <a:off x="8524393" y="5076825"/>
            <a:ext cx="260350" cy="276225"/>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0" name="TextBox 140"/>
          <p:cNvSpPr txBox="1">
            <a:spLocks noChangeArrowheads="1"/>
          </p:cNvSpPr>
          <p:nvPr/>
        </p:nvSpPr>
        <p:spPr bwMode="auto">
          <a:xfrm>
            <a:off x="3878263" y="5030788"/>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60 Some Street</a:t>
            </a:r>
          </a:p>
          <a:p>
            <a:pPr algn="r">
              <a:spcBef>
                <a:spcPct val="50000"/>
              </a:spcBef>
              <a:buClr>
                <a:srgbClr val="F0AB00"/>
              </a:buClr>
              <a:buSzPct val="80000"/>
            </a:pPr>
            <a:r>
              <a:rPr lang="en-US" altLang="zh-CN" sz="1000" dirty="0">
                <a:solidFill>
                  <a:srgbClr val="444444"/>
                </a:solidFill>
                <a:ea typeface="Open Sans Semibold"/>
                <a:cs typeface="Arial" charset="0"/>
              </a:rPr>
              <a:t>City 3</a:t>
            </a:r>
          </a:p>
        </p:txBody>
      </p:sp>
      <p:cxnSp>
        <p:nvCxnSpPr>
          <p:cNvPr id="121" name="Straight Connector 120"/>
          <p:cNvCxnSpPr/>
          <p:nvPr/>
        </p:nvCxnSpPr>
        <p:spPr>
          <a:xfrm>
            <a:off x="196850" y="5522913"/>
            <a:ext cx="8730381" cy="20879"/>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22" name="TextBox 142"/>
          <p:cNvSpPr txBox="1">
            <a:spLocks noChangeArrowheads="1"/>
          </p:cNvSpPr>
          <p:nvPr/>
        </p:nvSpPr>
        <p:spPr bwMode="auto">
          <a:xfrm>
            <a:off x="6605229" y="566420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360 Shops</a:t>
            </a:r>
          </a:p>
        </p:txBody>
      </p:sp>
      <p:sp>
        <p:nvSpPr>
          <p:cNvPr id="123" name="TextBox 145"/>
          <p:cNvSpPr txBox="1">
            <a:spLocks noChangeArrowheads="1"/>
          </p:cNvSpPr>
          <p:nvPr/>
        </p:nvSpPr>
        <p:spPr bwMode="auto">
          <a:xfrm>
            <a:off x="350838" y="5668963"/>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E</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ZZ</a:t>
            </a:r>
          </a:p>
        </p:txBody>
      </p:sp>
      <p:sp>
        <p:nvSpPr>
          <p:cNvPr id="124" name="Rectangle 146"/>
          <p:cNvSpPr>
            <a:spLocks noChangeArrowheads="1"/>
          </p:cNvSpPr>
          <p:nvPr/>
        </p:nvSpPr>
        <p:spPr bwMode="auto">
          <a:xfrm>
            <a:off x="8524393" y="5708650"/>
            <a:ext cx="260350" cy="277813"/>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5" name="TextBox 147"/>
          <p:cNvSpPr txBox="1">
            <a:spLocks noChangeArrowheads="1"/>
          </p:cNvSpPr>
          <p:nvPr/>
        </p:nvSpPr>
        <p:spPr bwMode="auto">
          <a:xfrm>
            <a:off x="3878263" y="566420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88 Some Street</a:t>
            </a:r>
          </a:p>
          <a:p>
            <a:pPr algn="r">
              <a:spcBef>
                <a:spcPct val="50000"/>
              </a:spcBef>
              <a:buClr>
                <a:srgbClr val="F0AB00"/>
              </a:buClr>
              <a:buSzPct val="80000"/>
            </a:pPr>
            <a:r>
              <a:rPr lang="en-US" altLang="zh-CN" sz="1000" dirty="0">
                <a:solidFill>
                  <a:srgbClr val="444444"/>
                </a:solidFill>
                <a:ea typeface="Open Sans Semibold"/>
                <a:cs typeface="Arial" charset="0"/>
              </a:rPr>
              <a:t>City 3</a:t>
            </a:r>
          </a:p>
        </p:txBody>
      </p:sp>
      <p:sp>
        <p:nvSpPr>
          <p:cNvPr id="126" name="Rectangle 125"/>
          <p:cNvSpPr/>
          <p:nvPr/>
        </p:nvSpPr>
        <p:spPr>
          <a:xfrm>
            <a:off x="6714709" y="3659188"/>
            <a:ext cx="338554" cy="369332"/>
          </a:xfrm>
          <a:prstGeom prst="rect">
            <a:avLst/>
          </a:prstGeom>
        </p:spPr>
        <p:txBody>
          <a:bodyPr wrap="none">
            <a:spAutoFit/>
          </a:bodyPr>
          <a:lstStyle/>
          <a:p>
            <a:r>
              <a:rPr lang="is-IS" baseline="30000" dirty="0">
                <a:solidFill>
                  <a:schemeClr val="bg1"/>
                </a:solidFill>
                <a:latin typeface="SAP-icons"/>
                <a:cs typeface="SAP-icons"/>
              </a:rPr>
              <a:t></a:t>
            </a:r>
            <a:endParaRPr lang="en-US" dirty="0">
              <a:solidFill>
                <a:schemeClr val="bg1"/>
              </a:solidFill>
            </a:endParaRPr>
          </a:p>
        </p:txBody>
      </p:sp>
      <p:pic>
        <p:nvPicPr>
          <p:cNvPr id="127" name="Picture 2"/>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524393" y="3043784"/>
            <a:ext cx="26828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TextBox 103"/>
          <p:cNvSpPr txBox="1">
            <a:spLocks noChangeArrowheads="1"/>
          </p:cNvSpPr>
          <p:nvPr/>
        </p:nvSpPr>
        <p:spPr bwMode="auto">
          <a:xfrm>
            <a:off x="325438" y="2116138"/>
            <a:ext cx="1974850" cy="184666"/>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1200" dirty="0">
                <a:solidFill>
                  <a:srgbClr val="444444"/>
                </a:solidFill>
                <a:ea typeface="Open Sans Semibold"/>
                <a:cs typeface="Arial" charset="0"/>
              </a:rPr>
              <a:t>Stores </a:t>
            </a:r>
          </a:p>
        </p:txBody>
      </p:sp>
      <p:sp>
        <p:nvSpPr>
          <p:cNvPr id="133" name="Rectangle 132"/>
          <p:cNvSpPr/>
          <p:nvPr/>
        </p:nvSpPr>
        <p:spPr bwMode="gray">
          <a:xfrm>
            <a:off x="203199" y="2432050"/>
            <a:ext cx="8736243" cy="400050"/>
          </a:xfrm>
          <a:prstGeom prst="rect">
            <a:avLst/>
          </a:prstGeom>
          <a:solidFill>
            <a:srgbClr val="F2F2F2"/>
          </a:solid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000" dirty="0">
                <a:solidFill>
                  <a:srgbClr val="444444"/>
                </a:solidFill>
                <a:ea typeface="Open Sans"/>
                <a:cs typeface="Arial" charset="0"/>
              </a:rPr>
              <a:t> Name					          Address 		                                Details</a:t>
            </a:r>
          </a:p>
        </p:txBody>
      </p:sp>
      <p:sp>
        <p:nvSpPr>
          <p:cNvPr id="57" name="TextBox 5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8" name="TextBox 5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0" name="Straight Connector 5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4233081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Filtered List Report</a:t>
            </a:r>
          </a:p>
        </p:txBody>
      </p:sp>
    </p:spTree>
    <p:extLst>
      <p:ext uri="{BB962C8B-B14F-4D97-AF65-F5344CB8AC3E}">
        <p14:creationId xmlns:p14="http://schemas.microsoft.com/office/powerpoint/2010/main" val="701212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31362"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Customer 1</a:t>
              </a:r>
              <a:endParaRPr lang="en-US" sz="1000" kern="0" dirty="0">
                <a:latin typeface="HelveticaNeueLT Std Med Ext" pitchFamily="34" charset="0"/>
                <a:ea typeface="Arial Unicode MS" pitchFamily="34" charset="-128"/>
                <a:cs typeface="Arial Unicode MS" pitchFamily="34" charset="-128"/>
              </a:endParaRP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061775131"/>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722548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Categorized List Report</a:t>
            </a:r>
          </a:p>
        </p:txBody>
      </p:sp>
    </p:spTree>
    <p:extLst>
      <p:ext uri="{BB962C8B-B14F-4D97-AF65-F5344CB8AC3E}">
        <p14:creationId xmlns:p14="http://schemas.microsoft.com/office/powerpoint/2010/main" val="210729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1665111"/>
            <a:ext cx="9146083" cy="44539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aphicFrame>
        <p:nvGraphicFramePr>
          <p:cNvPr id="62" name="Table 61"/>
          <p:cNvGraphicFramePr>
            <a:graphicFrameLocks noGrp="1"/>
          </p:cNvGraphicFramePr>
          <p:nvPr>
            <p:extLst>
              <p:ext uri="{D42A27DB-BD31-4B8C-83A1-F6EECF244321}">
                <p14:modId xmlns:p14="http://schemas.microsoft.com/office/powerpoint/2010/main" val="1629017360"/>
              </p:ext>
            </p:extLst>
          </p:nvPr>
        </p:nvGraphicFramePr>
        <p:xfrm>
          <a:off x="0" y="2087316"/>
          <a:ext cx="9134080" cy="4120655"/>
        </p:xfrm>
        <a:graphic>
          <a:graphicData uri="http://schemas.openxmlformats.org/drawingml/2006/table">
            <a:tbl>
              <a:tblPr firstRow="1" bandRow="1">
                <a:solidFill>
                  <a:schemeClr val="bg1"/>
                </a:solidFill>
                <a:tableStyleId>{2D5ABB26-0587-4C30-8999-92F81FD0307C}</a:tableStyleId>
              </a:tblPr>
              <a:tblGrid>
                <a:gridCol w="1369874">
                  <a:extLst>
                    <a:ext uri="{9D8B030D-6E8A-4147-A177-3AD203B41FA5}">
                      <a16:colId xmlns:a16="http://schemas.microsoft.com/office/drawing/2014/main" val="20000"/>
                    </a:ext>
                  </a:extLst>
                </a:gridCol>
                <a:gridCol w="2444460">
                  <a:extLst>
                    <a:ext uri="{9D8B030D-6E8A-4147-A177-3AD203B41FA5}">
                      <a16:colId xmlns:a16="http://schemas.microsoft.com/office/drawing/2014/main" val="20001"/>
                    </a:ext>
                  </a:extLst>
                </a:gridCol>
                <a:gridCol w="561945">
                  <a:extLst>
                    <a:ext uri="{9D8B030D-6E8A-4147-A177-3AD203B41FA5}">
                      <a16:colId xmlns:a16="http://schemas.microsoft.com/office/drawing/2014/main" val="20002"/>
                    </a:ext>
                  </a:extLst>
                </a:gridCol>
                <a:gridCol w="1423594">
                  <a:extLst>
                    <a:ext uri="{9D8B030D-6E8A-4147-A177-3AD203B41FA5}">
                      <a16:colId xmlns:a16="http://schemas.microsoft.com/office/drawing/2014/main" val="20003"/>
                    </a:ext>
                  </a:extLst>
                </a:gridCol>
                <a:gridCol w="2984787">
                  <a:extLst>
                    <a:ext uri="{9D8B030D-6E8A-4147-A177-3AD203B41FA5}">
                      <a16:colId xmlns:a16="http://schemas.microsoft.com/office/drawing/2014/main" val="20004"/>
                    </a:ext>
                  </a:extLst>
                </a:gridCol>
                <a:gridCol w="349420">
                  <a:extLst>
                    <a:ext uri="{9D8B030D-6E8A-4147-A177-3AD203B41FA5}">
                      <a16:colId xmlns:a16="http://schemas.microsoft.com/office/drawing/2014/main" val="20005"/>
                    </a:ext>
                  </a:extLst>
                </a:gridCol>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
        <p:nvSpPr>
          <p:cNvPr id="52" name="Rectangle 23"/>
          <p:cNvSpPr>
            <a:spLocks noChangeArrowheads="1"/>
          </p:cNvSpPr>
          <p:nvPr/>
        </p:nvSpPr>
        <p:spPr bwMode="auto">
          <a:xfrm>
            <a:off x="117187" y="1819799"/>
            <a:ext cx="58990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Open (12)</a:t>
            </a:r>
            <a:endParaRPr lang="en-US" sz="2800" b="1" dirty="0">
              <a:latin typeface="Arial" pitchFamily="34" charset="0"/>
              <a:cs typeface="Arial" pitchFamily="34" charset="0"/>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44164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74389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051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375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699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99197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3396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6577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9796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2995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59716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84557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23"/>
          <p:cNvSpPr>
            <a:spLocks noChangeArrowheads="1"/>
          </p:cNvSpPr>
          <p:nvPr/>
        </p:nvSpPr>
        <p:spPr bwMode="auto">
          <a:xfrm>
            <a:off x="706620"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12</a:t>
            </a:r>
            <a:endParaRPr lang="en-US" sz="2800" dirty="0">
              <a:latin typeface="Arial" pitchFamily="34" charset="0"/>
              <a:cs typeface="Arial" pitchFamily="34" charset="0"/>
            </a:endParaRPr>
          </a:p>
        </p:txBody>
      </p:sp>
      <p:sp>
        <p:nvSpPr>
          <p:cNvPr id="65" name="Rectangle 23"/>
          <p:cNvSpPr>
            <a:spLocks noChangeArrowheads="1"/>
          </p:cNvSpPr>
          <p:nvPr/>
        </p:nvSpPr>
        <p:spPr bwMode="auto">
          <a:xfrm>
            <a:off x="270826" y="1389368"/>
            <a:ext cx="31098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Open</a:t>
            </a:r>
            <a:endParaRPr lang="en-US" sz="2800" dirty="0">
              <a:solidFill>
                <a:prstClr val="black"/>
              </a:solidFill>
              <a:latin typeface="Arial" pitchFamily="34" charset="0"/>
              <a:cs typeface="Arial" pitchFamily="34" charset="0"/>
            </a:endParaRPr>
          </a:p>
        </p:txBody>
      </p:sp>
      <p:sp>
        <p:nvSpPr>
          <p:cNvPr id="67" name="Oval 66"/>
          <p:cNvSpPr/>
          <p:nvPr/>
        </p:nvSpPr>
        <p:spPr bwMode="gray">
          <a:xfrm>
            <a:off x="211434" y="920515"/>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a:rPr>
              <a:t> </a:t>
            </a:r>
            <a:endParaRPr lang="en-US" sz="1600" dirty="0">
              <a:solidFill>
                <a:schemeClr val="bg1"/>
              </a:solidFill>
              <a:latin typeface="SAP-icons" pitchFamily="2" charset="0"/>
            </a:endParaRPr>
          </a:p>
        </p:txBody>
      </p:sp>
      <p:sp>
        <p:nvSpPr>
          <p:cNvPr id="3" name="Rectangle 2"/>
          <p:cNvSpPr/>
          <p:nvPr/>
        </p:nvSpPr>
        <p:spPr>
          <a:xfrm>
            <a:off x="221827" y="1619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69" name="Straight Connector 68"/>
          <p:cNvCxnSpPr/>
          <p:nvPr/>
        </p:nvCxnSpPr>
        <p:spPr>
          <a:xfrm>
            <a:off x="-9920" y="1655569"/>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bwMode="gray">
          <a:xfrm>
            <a:off x="1059304"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0" name="Rectangle 23"/>
          <p:cNvSpPr>
            <a:spLocks noChangeArrowheads="1"/>
          </p:cNvSpPr>
          <p:nvPr/>
        </p:nvSpPr>
        <p:spPr bwMode="auto">
          <a:xfrm>
            <a:off x="1518364"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31</a:t>
            </a:r>
            <a:endParaRPr lang="en-US" sz="2800" dirty="0">
              <a:latin typeface="Arial" pitchFamily="34" charset="0"/>
              <a:cs typeface="Arial" pitchFamily="34" charset="0"/>
            </a:endParaRPr>
          </a:p>
        </p:txBody>
      </p:sp>
      <p:sp>
        <p:nvSpPr>
          <p:cNvPr id="91" name="Rectangle 23"/>
          <p:cNvSpPr>
            <a:spLocks noChangeArrowheads="1"/>
          </p:cNvSpPr>
          <p:nvPr/>
        </p:nvSpPr>
        <p:spPr bwMode="auto">
          <a:xfrm>
            <a:off x="975022" y="1389368"/>
            <a:ext cx="6524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In Progress</a:t>
            </a:r>
            <a:endParaRPr lang="en-US" sz="2800" dirty="0">
              <a:solidFill>
                <a:prstClr val="black"/>
              </a:solidFill>
              <a:latin typeface="Arial" pitchFamily="34" charset="0"/>
              <a:cs typeface="Arial" pitchFamily="34" charset="0"/>
            </a:endParaRPr>
          </a:p>
        </p:txBody>
      </p:sp>
      <p:sp>
        <p:nvSpPr>
          <p:cNvPr id="92" name="Oval 91"/>
          <p:cNvSpPr/>
          <p:nvPr/>
        </p:nvSpPr>
        <p:spPr bwMode="gray">
          <a:xfrm>
            <a:off x="187379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3" name="Rectangle 23"/>
          <p:cNvSpPr>
            <a:spLocks noChangeArrowheads="1"/>
          </p:cNvSpPr>
          <p:nvPr/>
        </p:nvSpPr>
        <p:spPr bwMode="auto">
          <a:xfrm>
            <a:off x="233285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45</a:t>
            </a:r>
            <a:endParaRPr lang="en-US" sz="2800" dirty="0">
              <a:latin typeface="Arial" pitchFamily="34" charset="0"/>
              <a:cs typeface="Arial" pitchFamily="34" charset="0"/>
            </a:endParaRPr>
          </a:p>
        </p:txBody>
      </p:sp>
      <p:sp>
        <p:nvSpPr>
          <p:cNvPr id="94" name="Rectangle 23"/>
          <p:cNvSpPr>
            <a:spLocks noChangeArrowheads="1"/>
          </p:cNvSpPr>
          <p:nvPr/>
        </p:nvSpPr>
        <p:spPr bwMode="auto">
          <a:xfrm>
            <a:off x="1961516" y="1389368"/>
            <a:ext cx="26129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Sent</a:t>
            </a:r>
            <a:endParaRPr lang="en-US" sz="2800" dirty="0">
              <a:solidFill>
                <a:prstClr val="black"/>
              </a:solidFill>
              <a:latin typeface="Arial" pitchFamily="34" charset="0"/>
              <a:cs typeface="Arial" pitchFamily="34" charset="0"/>
            </a:endParaRPr>
          </a:p>
        </p:txBody>
      </p:sp>
      <p:sp>
        <p:nvSpPr>
          <p:cNvPr id="95" name="Oval 94"/>
          <p:cNvSpPr/>
          <p:nvPr/>
        </p:nvSpPr>
        <p:spPr bwMode="gray">
          <a:xfrm>
            <a:off x="269948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6" name="Rectangle 23"/>
          <p:cNvSpPr>
            <a:spLocks noChangeArrowheads="1"/>
          </p:cNvSpPr>
          <p:nvPr/>
        </p:nvSpPr>
        <p:spPr bwMode="auto">
          <a:xfrm>
            <a:off x="315854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45</a:t>
            </a:r>
            <a:endParaRPr lang="en-US" sz="2800" dirty="0">
              <a:latin typeface="Arial" pitchFamily="34" charset="0"/>
              <a:cs typeface="Arial" pitchFamily="34" charset="0"/>
            </a:endParaRPr>
          </a:p>
        </p:txBody>
      </p:sp>
      <p:sp>
        <p:nvSpPr>
          <p:cNvPr id="97" name="Rectangle 23"/>
          <p:cNvSpPr>
            <a:spLocks noChangeArrowheads="1"/>
          </p:cNvSpPr>
          <p:nvPr/>
        </p:nvSpPr>
        <p:spPr bwMode="auto">
          <a:xfrm>
            <a:off x="2643426" y="138936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Completed</a:t>
            </a:r>
            <a:endParaRPr lang="en-US" sz="2800" dirty="0">
              <a:solidFill>
                <a:prstClr val="black"/>
              </a:solidFill>
              <a:latin typeface="Arial" pitchFamily="34" charset="0"/>
              <a:cs typeface="Arial" pitchFamily="34" charset="0"/>
            </a:endParaRPr>
          </a:p>
        </p:txBody>
      </p:sp>
      <p:sp>
        <p:nvSpPr>
          <p:cNvPr id="53" name="TextBox 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4" name="TextBox 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56" name="Straight Connector 5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985678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Object Pages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Object View</a:t>
            </a:r>
          </a:p>
        </p:txBody>
      </p:sp>
    </p:spTree>
    <p:extLst>
      <p:ext uri="{BB962C8B-B14F-4D97-AF65-F5344CB8AC3E}">
        <p14:creationId xmlns:p14="http://schemas.microsoft.com/office/powerpoint/2010/main" val="524393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5A98E7D-9D05-C649-BDE2-A43A76ACB2C3}" type="slidenum">
              <a:rPr lang="en-US" smtClean="0"/>
              <a:t>47</a:t>
            </a:fld>
            <a:endParaRPr lang="en-US"/>
          </a:p>
        </p:txBody>
      </p:sp>
      <p:grpSp>
        <p:nvGrpSpPr>
          <p:cNvPr id="5" name="Group 4"/>
          <p:cNvGrpSpPr/>
          <p:nvPr/>
        </p:nvGrpSpPr>
        <p:grpSpPr>
          <a:xfrm>
            <a:off x="0" y="0"/>
            <a:ext cx="9144000" cy="68580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5474" y="0"/>
            <a:ext cx="9144000" cy="423865"/>
            <a:chOff x="0" y="0"/>
            <a:chExt cx="9144000" cy="423865"/>
          </a:xfrm>
        </p:grpSpPr>
        <p:sp>
          <p:nvSpPr>
            <p:cNvPr id="13" name="Rectangle 12"/>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0" name="Rectangle 19"/>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471" y="432809"/>
            <a:ext cx="9151470" cy="423863"/>
            <a:chOff x="0" y="432809"/>
            <a:chExt cx="9151470" cy="423863"/>
          </a:xfrm>
        </p:grpSpPr>
        <p:sp>
          <p:nvSpPr>
            <p:cNvPr id="22" name="Rectangle 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0" y="523611"/>
              <a:ext cx="9151470" cy="327348"/>
              <a:chOff x="395536" y="96514"/>
              <a:chExt cx="9151470" cy="327348"/>
            </a:xfrm>
          </p:grpSpPr>
          <p:cxnSp>
            <p:nvCxnSpPr>
              <p:cNvPr id="24" name="Straight Connector 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6" name="TextBox 25"/>
              <p:cNvSpPr txBox="1"/>
              <p:nvPr/>
            </p:nvSpPr>
            <p:spPr>
              <a:xfrm>
                <a:off x="6152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Contacts(5)</a:t>
                </a:r>
              </a:p>
            </p:txBody>
          </p:sp>
          <p:sp>
            <p:nvSpPr>
              <p:cNvPr id="27" name="TextBox 26"/>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a:t>
                </a:r>
              </a:p>
            </p:txBody>
          </p:sp>
        </p:grpSp>
      </p:grpSp>
      <p:cxnSp>
        <p:nvCxnSpPr>
          <p:cNvPr id="29" name="Straight Connector 28"/>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31" name="Rectangle 30"/>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32" name="TextBox 31"/>
          <p:cNvSpPr txBox="1"/>
          <p:nvPr/>
        </p:nvSpPr>
        <p:spPr>
          <a:xfrm>
            <a:off x="193839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33" name="TextBox 32"/>
          <p:cNvSpPr txBox="1"/>
          <p:nvPr/>
        </p:nvSpPr>
        <p:spPr>
          <a:xfrm>
            <a:off x="2354216" y="964507"/>
            <a:ext cx="422869" cy="246221"/>
          </a:xfrm>
          <a:prstGeom prst="rect">
            <a:avLst/>
          </a:prstGeom>
          <a:noFill/>
        </p:spPr>
        <p:txBody>
          <a:bodyPr wrap="square" lIns="0" tIns="0" rIns="0" bIns="0" rtlCol="0">
            <a:spAutoFit/>
          </a:bodyPr>
          <a:lstStyle/>
          <a:p>
            <a:pPr algn="ctr"/>
            <a:r>
              <a:rPr lang="en-US" sz="1600" dirty="0">
                <a:solidFill>
                  <a:schemeClr val="bg1">
                    <a:lumMod val="50000"/>
                  </a:schemeClr>
                </a:solidFill>
                <a:latin typeface="SAP-icons"/>
                <a:cs typeface="SAP-icons"/>
              </a:rPr>
              <a:t></a:t>
            </a:r>
          </a:p>
        </p:txBody>
      </p:sp>
      <p:sp>
        <p:nvSpPr>
          <p:cNvPr id="34" name="TextBox 33"/>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7F7F7F"/>
                </a:solidFill>
                <a:latin typeface="Arial" pitchFamily="34" charset="0"/>
                <a:ea typeface="Open Sans" pitchFamily="34" charset="0"/>
                <a:cs typeface="Arial" pitchFamily="34" charset="0"/>
              </a:rPr>
              <a:t>Search</a:t>
            </a:r>
          </a:p>
        </p:txBody>
      </p:sp>
      <p:sp>
        <p:nvSpPr>
          <p:cNvPr id="35" name="Rectangle 34"/>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37" name="TextBox 36"/>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38" name="Straight Connector 37"/>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27112" y="1184081"/>
            <a:ext cx="1970710"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rgbClr val="333333"/>
                </a:solidFill>
                <a:latin typeface="Arial" pitchFamily="34" charset="0"/>
                <a:ea typeface="Open Sans" pitchFamily="34" charset="0"/>
                <a:cs typeface="Arial" pitchFamily="34" charset="0"/>
              </a:rPr>
              <a:t>Invoice 90035638</a:t>
            </a:r>
          </a:p>
        </p:txBody>
      </p:sp>
      <p:grpSp>
        <p:nvGrpSpPr>
          <p:cNvPr id="41" name="Group 40"/>
          <p:cNvGrpSpPr/>
          <p:nvPr/>
        </p:nvGrpSpPr>
        <p:grpSpPr>
          <a:xfrm>
            <a:off x="0" y="6446171"/>
            <a:ext cx="9144000" cy="423863"/>
            <a:chOff x="0" y="3314275"/>
            <a:chExt cx="9144000" cy="423863"/>
          </a:xfrm>
        </p:grpSpPr>
        <p:sp>
          <p:nvSpPr>
            <p:cNvPr id="42" name="Rectangle 4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44" name="Rectangle 43"/>
          <p:cNvSpPr/>
          <p:nvPr/>
        </p:nvSpPr>
        <p:spPr>
          <a:xfrm>
            <a:off x="-7471" y="1280535"/>
            <a:ext cx="2785511" cy="17175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45" name="TextBox 44"/>
          <p:cNvSpPr txBox="1"/>
          <p:nvPr/>
        </p:nvSpPr>
        <p:spPr>
          <a:xfrm>
            <a:off x="0" y="1609832"/>
            <a:ext cx="2492456" cy="276999"/>
          </a:xfrm>
          <a:prstGeom prst="rect">
            <a:avLst/>
          </a:prstGeom>
          <a:noFill/>
        </p:spPr>
        <p:txBody>
          <a:bodyPr wrap="square" rtlCol="0">
            <a:spAutoFit/>
          </a:bodyPr>
          <a:lstStyle/>
          <a:p>
            <a:r>
              <a:rPr lang="en-US" sz="1200" dirty="0">
                <a:solidFill>
                  <a:srgbClr val="333333"/>
                </a:solidFill>
                <a:latin typeface="Arial"/>
                <a:cs typeface="Arial"/>
              </a:rPr>
              <a:t>90035638</a:t>
            </a:r>
          </a:p>
        </p:txBody>
      </p:sp>
      <p:sp>
        <p:nvSpPr>
          <p:cNvPr id="46" name="TextBox 45"/>
          <p:cNvSpPr txBox="1"/>
          <p:nvPr/>
        </p:nvSpPr>
        <p:spPr>
          <a:xfrm>
            <a:off x="1998" y="1363611"/>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47" name="TextBox 46"/>
          <p:cNvSpPr txBox="1"/>
          <p:nvPr/>
        </p:nvSpPr>
        <p:spPr>
          <a:xfrm>
            <a:off x="2338685" y="1595916"/>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48" name="TextBox 47"/>
          <p:cNvSpPr txBox="1"/>
          <p:nvPr/>
        </p:nvSpPr>
        <p:spPr>
          <a:xfrm>
            <a:off x="8112" y="1837279"/>
            <a:ext cx="2769931"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49" name="TextBox 48"/>
          <p:cNvSpPr txBox="1"/>
          <p:nvPr/>
        </p:nvSpPr>
        <p:spPr>
          <a:xfrm>
            <a:off x="1034339" y="2032551"/>
            <a:ext cx="1743701"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50" name="TextBox 49"/>
          <p:cNvSpPr txBox="1"/>
          <p:nvPr/>
        </p:nvSpPr>
        <p:spPr>
          <a:xfrm>
            <a:off x="-7471" y="2070443"/>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38089</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2017.02.22</a:t>
            </a:r>
          </a:p>
        </p:txBody>
      </p:sp>
      <p:sp>
        <p:nvSpPr>
          <p:cNvPr id="51" name="Rectangle 50"/>
          <p:cNvSpPr/>
          <p:nvPr/>
        </p:nvSpPr>
        <p:spPr>
          <a:xfrm>
            <a:off x="-2830" y="2989440"/>
            <a:ext cx="2780872"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2" name="TextBox 51"/>
          <p:cNvSpPr txBox="1"/>
          <p:nvPr/>
        </p:nvSpPr>
        <p:spPr>
          <a:xfrm>
            <a:off x="4640" y="3318737"/>
            <a:ext cx="2492456" cy="276999"/>
          </a:xfrm>
          <a:prstGeom prst="rect">
            <a:avLst/>
          </a:prstGeom>
          <a:noFill/>
        </p:spPr>
        <p:txBody>
          <a:bodyPr wrap="square" rtlCol="0">
            <a:spAutoFit/>
          </a:bodyPr>
          <a:lstStyle/>
          <a:p>
            <a:r>
              <a:rPr lang="en-US" sz="1200" dirty="0">
                <a:solidFill>
                  <a:srgbClr val="333333"/>
                </a:solidFill>
                <a:latin typeface="Arial"/>
                <a:cs typeface="Arial"/>
              </a:rPr>
              <a:t>90035637</a:t>
            </a:r>
          </a:p>
        </p:txBody>
      </p:sp>
      <p:sp>
        <p:nvSpPr>
          <p:cNvPr id="53" name="TextBox 52"/>
          <p:cNvSpPr txBox="1"/>
          <p:nvPr/>
        </p:nvSpPr>
        <p:spPr>
          <a:xfrm>
            <a:off x="6638" y="3072516"/>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54" name="TextBox 53"/>
          <p:cNvSpPr txBox="1"/>
          <p:nvPr/>
        </p:nvSpPr>
        <p:spPr>
          <a:xfrm>
            <a:off x="2338685" y="3312580"/>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55" name="TextBox 54"/>
          <p:cNvSpPr txBox="1"/>
          <p:nvPr/>
        </p:nvSpPr>
        <p:spPr>
          <a:xfrm>
            <a:off x="12752" y="3554824"/>
            <a:ext cx="2765288"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56" name="TextBox 55"/>
          <p:cNvSpPr txBox="1"/>
          <p:nvPr/>
        </p:nvSpPr>
        <p:spPr>
          <a:xfrm>
            <a:off x="1038979" y="3741456"/>
            <a:ext cx="1739061"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57" name="TextBox 56"/>
          <p:cNvSpPr txBox="1"/>
          <p:nvPr/>
        </p:nvSpPr>
        <p:spPr>
          <a:xfrm>
            <a:off x="-2831" y="3779348"/>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38084</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2017.02.20</a:t>
            </a:r>
          </a:p>
        </p:txBody>
      </p:sp>
      <p:sp>
        <p:nvSpPr>
          <p:cNvPr id="58" name="Rectangle 57"/>
          <p:cNvSpPr/>
          <p:nvPr/>
        </p:nvSpPr>
        <p:spPr>
          <a:xfrm>
            <a:off x="2867" y="4706549"/>
            <a:ext cx="2775176"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9" name="TextBox 58"/>
          <p:cNvSpPr txBox="1"/>
          <p:nvPr/>
        </p:nvSpPr>
        <p:spPr>
          <a:xfrm>
            <a:off x="10337" y="5035846"/>
            <a:ext cx="2492456" cy="276999"/>
          </a:xfrm>
          <a:prstGeom prst="rect">
            <a:avLst/>
          </a:prstGeom>
          <a:noFill/>
        </p:spPr>
        <p:txBody>
          <a:bodyPr wrap="square" rtlCol="0">
            <a:spAutoFit/>
          </a:bodyPr>
          <a:lstStyle/>
          <a:p>
            <a:r>
              <a:rPr lang="en-US" sz="1200" dirty="0">
                <a:solidFill>
                  <a:srgbClr val="333333"/>
                </a:solidFill>
                <a:latin typeface="Arial"/>
                <a:cs typeface="Arial"/>
              </a:rPr>
              <a:t>90035633</a:t>
            </a:r>
          </a:p>
        </p:txBody>
      </p:sp>
      <p:sp>
        <p:nvSpPr>
          <p:cNvPr id="60" name="TextBox 59"/>
          <p:cNvSpPr txBox="1"/>
          <p:nvPr/>
        </p:nvSpPr>
        <p:spPr>
          <a:xfrm>
            <a:off x="12335" y="4789625"/>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61" name="TextBox 60"/>
          <p:cNvSpPr txBox="1"/>
          <p:nvPr/>
        </p:nvSpPr>
        <p:spPr>
          <a:xfrm>
            <a:off x="2338685" y="5035846"/>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62" name="TextBox 61"/>
          <p:cNvSpPr txBox="1"/>
          <p:nvPr/>
        </p:nvSpPr>
        <p:spPr>
          <a:xfrm>
            <a:off x="18449" y="5271933"/>
            <a:ext cx="2759594"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63" name="TextBox 62"/>
          <p:cNvSpPr txBox="1"/>
          <p:nvPr/>
        </p:nvSpPr>
        <p:spPr>
          <a:xfrm>
            <a:off x="1044676" y="5458565"/>
            <a:ext cx="1733367"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64" name="TextBox 63"/>
          <p:cNvSpPr txBox="1"/>
          <p:nvPr/>
        </p:nvSpPr>
        <p:spPr>
          <a:xfrm>
            <a:off x="2866" y="5496457"/>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38071</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2017.02.19</a:t>
            </a:r>
          </a:p>
        </p:txBody>
      </p:sp>
      <p:sp>
        <p:nvSpPr>
          <p:cNvPr id="65" name="TextBox 64"/>
          <p:cNvSpPr txBox="1"/>
          <p:nvPr/>
        </p:nvSpPr>
        <p:spPr>
          <a:xfrm>
            <a:off x="3138518" y="1621736"/>
            <a:ext cx="2512837" cy="541174"/>
          </a:xfrm>
          <a:prstGeom prst="rect">
            <a:avLst/>
          </a:prstGeom>
          <a:noFill/>
        </p:spPr>
        <p:txBody>
          <a:bodyPr wrap="square" rtlCol="0">
            <a:spAutoFit/>
          </a:bodyPr>
          <a:lstStyle/>
          <a:p>
            <a:pPr>
              <a:lnSpc>
                <a:spcPct val="150000"/>
              </a:lnSpc>
            </a:pPr>
            <a:r>
              <a:rPr lang="en-US" sz="1000" dirty="0">
                <a:solidFill>
                  <a:srgbClr val="4E565A"/>
                </a:solidFill>
                <a:latin typeface="Arial"/>
                <a:cs typeface="Arial"/>
              </a:rPr>
              <a:t>Bill To: </a:t>
            </a:r>
            <a:r>
              <a:rPr lang="en-US" sz="1000" dirty="0">
                <a:solidFill>
                  <a:srgbClr val="4E565A"/>
                </a:solidFill>
                <a:cs typeface="Arial"/>
              </a:rPr>
              <a:t>Name1</a:t>
            </a:r>
            <a:endParaRPr lang="en-US" sz="1000" dirty="0">
              <a:solidFill>
                <a:srgbClr val="4E565A"/>
              </a:solidFill>
              <a:latin typeface="Arial"/>
              <a:cs typeface="Arial"/>
            </a:endParaRPr>
          </a:p>
          <a:p>
            <a:pPr>
              <a:lnSpc>
                <a:spcPct val="150000"/>
              </a:lnSpc>
            </a:pPr>
            <a:r>
              <a:rPr lang="en-US" sz="1000" dirty="0">
                <a:solidFill>
                  <a:srgbClr val="4E565A"/>
                </a:solidFill>
                <a:latin typeface="Arial"/>
                <a:cs typeface="Arial"/>
              </a:rPr>
              <a:t>Some Street 36,</a:t>
            </a:r>
            <a:r>
              <a:rPr lang="en-US" sz="1000" dirty="0">
                <a:solidFill>
                  <a:srgbClr val="4E565A"/>
                </a:solidFill>
                <a:cs typeface="Arial"/>
              </a:rPr>
              <a:t>City 2</a:t>
            </a:r>
            <a:r>
              <a:rPr lang="en-US" sz="1000" dirty="0">
                <a:solidFill>
                  <a:srgbClr val="4E565A"/>
                </a:solidFill>
                <a:latin typeface="Arial"/>
                <a:cs typeface="Arial"/>
              </a:rPr>
              <a:t>,13467, </a:t>
            </a:r>
            <a:r>
              <a:rPr lang="en-US" sz="1000" dirty="0">
                <a:solidFill>
                  <a:srgbClr val="4E565A"/>
                </a:solidFill>
                <a:cs typeface="Arial"/>
              </a:rPr>
              <a:t>Country 2</a:t>
            </a:r>
            <a:endParaRPr lang="en-US" sz="1000" dirty="0">
              <a:solidFill>
                <a:srgbClr val="4E565A"/>
              </a:solidFill>
              <a:latin typeface="Arial"/>
              <a:cs typeface="Arial"/>
            </a:endParaRPr>
          </a:p>
        </p:txBody>
      </p:sp>
      <p:sp>
        <p:nvSpPr>
          <p:cNvPr id="66" name="TextBox 65"/>
          <p:cNvSpPr txBox="1"/>
          <p:nvPr/>
        </p:nvSpPr>
        <p:spPr>
          <a:xfrm>
            <a:off x="6972206" y="1616244"/>
            <a:ext cx="1918004" cy="541174"/>
          </a:xfrm>
          <a:prstGeom prst="rect">
            <a:avLst/>
          </a:prstGeom>
          <a:noFill/>
        </p:spPr>
        <p:txBody>
          <a:bodyPr wrap="square" rtlCol="0">
            <a:spAutoFit/>
          </a:bodyPr>
          <a:lstStyle/>
          <a:p>
            <a:pPr algn="r">
              <a:lnSpc>
                <a:spcPct val="150000"/>
              </a:lnSpc>
            </a:pPr>
            <a:r>
              <a:rPr lang="en-US" sz="1000" dirty="0">
                <a:solidFill>
                  <a:srgbClr val="CC1919"/>
                </a:solidFill>
                <a:latin typeface="Arial"/>
                <a:cs typeface="Arial"/>
              </a:rPr>
              <a:t>Unpaid</a:t>
            </a:r>
          </a:p>
          <a:p>
            <a:pPr algn="r">
              <a:lnSpc>
                <a:spcPct val="150000"/>
              </a:lnSpc>
            </a:pPr>
            <a:r>
              <a:rPr lang="en-US" sz="1000" dirty="0">
                <a:solidFill>
                  <a:srgbClr val="4E565A"/>
                </a:solidFill>
                <a:latin typeface="Arial"/>
                <a:cs typeface="Arial"/>
              </a:rPr>
              <a:t>Invoice Date: 2014.05.29</a:t>
            </a:r>
          </a:p>
        </p:txBody>
      </p:sp>
      <p:sp>
        <p:nvSpPr>
          <p:cNvPr id="67" name="TextBox 66"/>
          <p:cNvSpPr txBox="1"/>
          <p:nvPr/>
        </p:nvSpPr>
        <p:spPr>
          <a:xfrm>
            <a:off x="7801613" y="1175441"/>
            <a:ext cx="108859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dirty="0">
                <a:solidFill>
                  <a:srgbClr val="333333"/>
                </a:solidFill>
                <a:latin typeface="Arial" pitchFamily="34" charset="0"/>
                <a:ea typeface="Open Sans" pitchFamily="34" charset="0"/>
                <a:cs typeface="Arial" pitchFamily="34" charset="0"/>
              </a:rPr>
              <a:t>2 821,06</a:t>
            </a:r>
          </a:p>
        </p:txBody>
      </p:sp>
      <p:sp>
        <p:nvSpPr>
          <p:cNvPr id="68" name="TextBox 67"/>
          <p:cNvSpPr txBox="1"/>
          <p:nvPr/>
        </p:nvSpPr>
        <p:spPr>
          <a:xfrm>
            <a:off x="8432315" y="1320411"/>
            <a:ext cx="526595" cy="310341"/>
          </a:xfrm>
          <a:prstGeom prst="rect">
            <a:avLst/>
          </a:prstGeom>
          <a:noFill/>
        </p:spPr>
        <p:txBody>
          <a:bodyPr wrap="square" rtlCol="0">
            <a:spAutoFit/>
          </a:bodyPr>
          <a:lstStyle/>
          <a:p>
            <a:pPr>
              <a:lnSpc>
                <a:spcPct val="150000"/>
              </a:lnSpc>
            </a:pPr>
            <a:r>
              <a:rPr lang="en-US" sz="1000" dirty="0">
                <a:solidFill>
                  <a:srgbClr val="4E565A"/>
                </a:solidFill>
                <a:latin typeface="Arial"/>
                <a:cs typeface="Arial"/>
              </a:rPr>
              <a:t>EUR</a:t>
            </a:r>
          </a:p>
        </p:txBody>
      </p:sp>
      <p:grpSp>
        <p:nvGrpSpPr>
          <p:cNvPr id="69" name="Group 68"/>
          <p:cNvGrpSpPr/>
          <p:nvPr/>
        </p:nvGrpSpPr>
        <p:grpSpPr>
          <a:xfrm>
            <a:off x="3231678" y="2321969"/>
            <a:ext cx="1149115" cy="421200"/>
            <a:chOff x="6507602" y="1352802"/>
            <a:chExt cx="1149115" cy="421200"/>
          </a:xfrm>
        </p:grpSpPr>
        <p:sp>
          <p:nvSpPr>
            <p:cNvPr id="70" name="Oval 6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71" name="Oval 70"/>
            <p:cNvSpPr/>
            <p:nvPr/>
          </p:nvSpPr>
          <p:spPr bwMode="gray">
            <a:xfrm>
              <a:off x="7235517"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sp>
        <p:nvSpPr>
          <p:cNvPr id="72" name="Rectangle 71"/>
          <p:cNvSpPr/>
          <p:nvPr/>
        </p:nvSpPr>
        <p:spPr>
          <a:xfrm>
            <a:off x="3231679" y="28444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73" name="Rectangle 72"/>
          <p:cNvSpPr/>
          <p:nvPr/>
        </p:nvSpPr>
        <p:spPr>
          <a:xfrm>
            <a:off x="2927658" y="2871087"/>
            <a:ext cx="6216341" cy="1835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4" name="Group 73"/>
          <p:cNvGrpSpPr/>
          <p:nvPr/>
        </p:nvGrpSpPr>
        <p:grpSpPr>
          <a:xfrm>
            <a:off x="3465308" y="3087431"/>
            <a:ext cx="3506898" cy="1308050"/>
            <a:chOff x="784893" y="1742921"/>
            <a:chExt cx="3506898" cy="1308050"/>
          </a:xfrm>
        </p:grpSpPr>
        <p:sp>
          <p:nvSpPr>
            <p:cNvPr id="75" name="TextBox 74"/>
            <p:cNvSpPr txBox="1"/>
            <p:nvPr/>
          </p:nvSpPr>
          <p:spPr>
            <a:xfrm>
              <a:off x="784893" y="1742921"/>
              <a:ext cx="1208645" cy="1308050"/>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Purchase Order: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Sales Order: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Ref. Invoice: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Payment Terms:</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Carrier: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Incoterms:</a:t>
              </a:r>
            </a:p>
          </p:txBody>
        </p:sp>
        <p:sp>
          <p:nvSpPr>
            <p:cNvPr id="76" name="TextBox 75"/>
            <p:cNvSpPr txBox="1"/>
            <p:nvPr/>
          </p:nvSpPr>
          <p:spPr>
            <a:xfrm>
              <a:off x="2150297" y="1742921"/>
              <a:ext cx="2141494" cy="130805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000" dirty="0">
                <a:latin typeface="Arial" pitchFamily="34" charset="0"/>
                <a:ea typeface="Open Sans" pitchFamily="34" charset="0"/>
                <a:cs typeface="Arial" pitchFamily="34" charset="0"/>
              </a:endParaRP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38089</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0090035638</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Customer Invoices Unlimited</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Some Express  Shipping</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CPT </a:t>
              </a:r>
              <a:r>
                <a:rPr lang="en-US" sz="1000" dirty="0" err="1">
                  <a:latin typeface="Arial" pitchFamily="34" charset="0"/>
                  <a:ea typeface="Open Sans" pitchFamily="34" charset="0"/>
                  <a:cs typeface="Arial" pitchFamily="34" charset="0"/>
                </a:rPr>
                <a:t>sss</a:t>
              </a:r>
              <a:endParaRPr lang="en-US" sz="1000" dirty="0">
                <a:latin typeface="Arial" pitchFamily="34" charset="0"/>
                <a:ea typeface="Open Sans" pitchFamily="34" charset="0"/>
                <a:cs typeface="Arial" pitchFamily="34" charset="0"/>
              </a:endParaRPr>
            </a:p>
          </p:txBody>
        </p:sp>
      </p:grpSp>
      <p:sp>
        <p:nvSpPr>
          <p:cNvPr id="77" name="TextBox 76"/>
          <p:cNvSpPr txBox="1"/>
          <p:nvPr/>
        </p:nvSpPr>
        <p:spPr>
          <a:xfrm>
            <a:off x="3130577" y="4817738"/>
            <a:ext cx="871914" cy="246221"/>
          </a:xfrm>
          <a:prstGeom prst="rect">
            <a:avLst/>
          </a:prstGeom>
          <a:noFill/>
        </p:spPr>
        <p:txBody>
          <a:bodyPr wrap="square" rtlCol="0">
            <a:spAutoFit/>
          </a:bodyPr>
          <a:lstStyle/>
          <a:p>
            <a:r>
              <a:rPr lang="en-US" sz="1000" dirty="0">
                <a:solidFill>
                  <a:srgbClr val="333333"/>
                </a:solidFill>
                <a:latin typeface="Arial"/>
                <a:cs typeface="Arial"/>
              </a:rPr>
              <a:t>Items (1)</a:t>
            </a:r>
          </a:p>
        </p:txBody>
      </p:sp>
      <p:sp>
        <p:nvSpPr>
          <p:cNvPr id="78" name="Rectangle 77"/>
          <p:cNvSpPr/>
          <p:nvPr/>
        </p:nvSpPr>
        <p:spPr>
          <a:xfrm>
            <a:off x="2907215" y="5190778"/>
            <a:ext cx="6236785" cy="96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Rectangle 78"/>
          <p:cNvSpPr/>
          <p:nvPr/>
        </p:nvSpPr>
        <p:spPr>
          <a:xfrm>
            <a:off x="2912282" y="5191627"/>
            <a:ext cx="6236785" cy="496655"/>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p:cNvSpPr txBox="1"/>
          <p:nvPr/>
        </p:nvSpPr>
        <p:spPr>
          <a:xfrm>
            <a:off x="3130623" y="5322761"/>
            <a:ext cx="871914" cy="246221"/>
          </a:xfrm>
          <a:prstGeom prst="rect">
            <a:avLst/>
          </a:prstGeom>
          <a:noFill/>
        </p:spPr>
        <p:txBody>
          <a:bodyPr wrap="square" rtlCol="0">
            <a:spAutoFit/>
          </a:bodyPr>
          <a:lstStyle/>
          <a:p>
            <a:r>
              <a:rPr lang="en-US" sz="1000" dirty="0">
                <a:solidFill>
                  <a:srgbClr val="333333"/>
                </a:solidFill>
                <a:latin typeface="Arial"/>
                <a:cs typeface="Arial"/>
              </a:rPr>
              <a:t>Description</a:t>
            </a:r>
          </a:p>
        </p:txBody>
      </p:sp>
      <p:sp>
        <p:nvSpPr>
          <p:cNvPr id="81" name="TextBox 80"/>
          <p:cNvSpPr txBox="1"/>
          <p:nvPr/>
        </p:nvSpPr>
        <p:spPr>
          <a:xfrm>
            <a:off x="4557314" y="5322761"/>
            <a:ext cx="684077" cy="246221"/>
          </a:xfrm>
          <a:prstGeom prst="rect">
            <a:avLst/>
          </a:prstGeom>
          <a:noFill/>
        </p:spPr>
        <p:txBody>
          <a:bodyPr wrap="square" rtlCol="0">
            <a:spAutoFit/>
          </a:bodyPr>
          <a:lstStyle/>
          <a:p>
            <a:r>
              <a:rPr lang="en-US" sz="1000" dirty="0">
                <a:solidFill>
                  <a:srgbClr val="333333"/>
                </a:solidFill>
                <a:latin typeface="Arial"/>
                <a:cs typeface="Arial"/>
              </a:rPr>
              <a:t>Quantity</a:t>
            </a:r>
          </a:p>
        </p:txBody>
      </p:sp>
      <p:sp>
        <p:nvSpPr>
          <p:cNvPr id="82" name="TextBox 81"/>
          <p:cNvSpPr txBox="1"/>
          <p:nvPr/>
        </p:nvSpPr>
        <p:spPr>
          <a:xfrm>
            <a:off x="5864470" y="5322761"/>
            <a:ext cx="789158" cy="246221"/>
          </a:xfrm>
          <a:prstGeom prst="rect">
            <a:avLst/>
          </a:prstGeom>
          <a:noFill/>
        </p:spPr>
        <p:txBody>
          <a:bodyPr wrap="square" rtlCol="0">
            <a:spAutoFit/>
          </a:bodyPr>
          <a:lstStyle/>
          <a:p>
            <a:r>
              <a:rPr lang="en-US" sz="1000" dirty="0">
                <a:solidFill>
                  <a:srgbClr val="333333"/>
                </a:solidFill>
                <a:latin typeface="Arial"/>
                <a:cs typeface="Arial"/>
              </a:rPr>
              <a:t>Unit Price</a:t>
            </a:r>
          </a:p>
        </p:txBody>
      </p:sp>
      <p:sp>
        <p:nvSpPr>
          <p:cNvPr id="83" name="TextBox 82"/>
          <p:cNvSpPr txBox="1"/>
          <p:nvPr/>
        </p:nvSpPr>
        <p:spPr>
          <a:xfrm>
            <a:off x="8025101" y="5322761"/>
            <a:ext cx="678575" cy="246221"/>
          </a:xfrm>
          <a:prstGeom prst="rect">
            <a:avLst/>
          </a:prstGeom>
          <a:noFill/>
        </p:spPr>
        <p:txBody>
          <a:bodyPr wrap="square" rtlCol="0">
            <a:spAutoFit/>
          </a:bodyPr>
          <a:lstStyle/>
          <a:p>
            <a:r>
              <a:rPr lang="en-US" sz="1000" dirty="0">
                <a:solidFill>
                  <a:srgbClr val="333333"/>
                </a:solidFill>
                <a:latin typeface="Arial"/>
                <a:cs typeface="Arial"/>
              </a:rPr>
              <a:t>Subtotal</a:t>
            </a:r>
          </a:p>
        </p:txBody>
      </p:sp>
      <p:sp>
        <p:nvSpPr>
          <p:cNvPr id="84" name="TextBox 83"/>
          <p:cNvSpPr txBox="1"/>
          <p:nvPr/>
        </p:nvSpPr>
        <p:spPr>
          <a:xfrm>
            <a:off x="3149626" y="5784506"/>
            <a:ext cx="1231168" cy="246221"/>
          </a:xfrm>
          <a:prstGeom prst="rect">
            <a:avLst/>
          </a:prstGeom>
          <a:noFill/>
        </p:spPr>
        <p:txBody>
          <a:bodyPr wrap="square" rtlCol="0">
            <a:spAutoFit/>
          </a:bodyPr>
          <a:lstStyle/>
          <a:p>
            <a:r>
              <a:rPr lang="en-US" sz="1000" b="1" dirty="0">
                <a:latin typeface="Arial"/>
                <a:cs typeface="Arial"/>
              </a:rPr>
              <a:t> Laptop 1</a:t>
            </a:r>
          </a:p>
        </p:txBody>
      </p:sp>
      <p:sp>
        <p:nvSpPr>
          <p:cNvPr id="85" name="TextBox 84"/>
          <p:cNvSpPr txBox="1"/>
          <p:nvPr/>
        </p:nvSpPr>
        <p:spPr>
          <a:xfrm>
            <a:off x="4561865" y="5784506"/>
            <a:ext cx="871914" cy="246221"/>
          </a:xfrm>
          <a:prstGeom prst="rect">
            <a:avLst/>
          </a:prstGeom>
          <a:noFill/>
        </p:spPr>
        <p:txBody>
          <a:bodyPr wrap="square" rtlCol="0">
            <a:spAutoFit/>
          </a:bodyPr>
          <a:lstStyle/>
          <a:p>
            <a:r>
              <a:rPr lang="en-US" sz="1000" dirty="0">
                <a:solidFill>
                  <a:srgbClr val="4E565A"/>
                </a:solidFill>
                <a:latin typeface="Arial"/>
                <a:cs typeface="Arial"/>
              </a:rPr>
              <a:t>HT-1010</a:t>
            </a:r>
          </a:p>
        </p:txBody>
      </p:sp>
      <p:sp>
        <p:nvSpPr>
          <p:cNvPr id="86" name="TextBox 85"/>
          <p:cNvSpPr txBox="1"/>
          <p:nvPr/>
        </p:nvSpPr>
        <p:spPr>
          <a:xfrm>
            <a:off x="5590229" y="5783052"/>
            <a:ext cx="1063399" cy="246221"/>
          </a:xfrm>
          <a:prstGeom prst="rect">
            <a:avLst/>
          </a:prstGeom>
          <a:noFill/>
        </p:spPr>
        <p:txBody>
          <a:bodyPr wrap="square" rtlCol="0">
            <a:spAutoFit/>
          </a:bodyPr>
          <a:lstStyle/>
          <a:p>
            <a:r>
              <a:rPr lang="en-US" sz="1000" dirty="0">
                <a:solidFill>
                  <a:srgbClr val="4E565A"/>
                </a:solidFill>
                <a:latin typeface="Arial"/>
                <a:cs typeface="Arial"/>
              </a:rPr>
              <a:t>2 431, 95 EUR</a:t>
            </a:r>
          </a:p>
        </p:txBody>
      </p:sp>
      <p:sp>
        <p:nvSpPr>
          <p:cNvPr id="87" name="TextBox 86"/>
          <p:cNvSpPr txBox="1"/>
          <p:nvPr/>
        </p:nvSpPr>
        <p:spPr>
          <a:xfrm>
            <a:off x="7666729" y="5799556"/>
            <a:ext cx="1036947" cy="246221"/>
          </a:xfrm>
          <a:prstGeom prst="rect">
            <a:avLst/>
          </a:prstGeom>
          <a:noFill/>
        </p:spPr>
        <p:txBody>
          <a:bodyPr wrap="square" rtlCol="0">
            <a:spAutoFit/>
          </a:bodyPr>
          <a:lstStyle/>
          <a:p>
            <a:r>
              <a:rPr lang="en-US" sz="1000" b="1" dirty="0">
                <a:solidFill>
                  <a:srgbClr val="4E565A"/>
                </a:solidFill>
                <a:latin typeface="Arial"/>
                <a:cs typeface="Arial"/>
              </a:rPr>
              <a:t>2 431, 95 </a:t>
            </a:r>
            <a:r>
              <a:rPr lang="en-US" sz="1000" dirty="0">
                <a:solidFill>
                  <a:srgbClr val="4E565A"/>
                </a:solidFill>
                <a:latin typeface="Arial"/>
                <a:cs typeface="Arial"/>
              </a:rPr>
              <a:t>EUR</a:t>
            </a:r>
          </a:p>
        </p:txBody>
      </p:sp>
      <p:cxnSp>
        <p:nvCxnSpPr>
          <p:cNvPr id="88" name="Straight Connector 87"/>
          <p:cNvCxnSpPr/>
          <p:nvPr/>
        </p:nvCxnSpPr>
        <p:spPr>
          <a:xfrm>
            <a:off x="2927659" y="5686305"/>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943688" y="6181739"/>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907215" y="5191627"/>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2466891" y="655272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grpSp>
        <p:nvGrpSpPr>
          <p:cNvPr id="92" name="Group 91"/>
          <p:cNvGrpSpPr/>
          <p:nvPr/>
        </p:nvGrpSpPr>
        <p:grpSpPr>
          <a:xfrm>
            <a:off x="2778040" y="856672"/>
            <a:ext cx="137285" cy="5589494"/>
            <a:chOff x="9014968" y="856672"/>
            <a:chExt cx="137285" cy="5589494"/>
          </a:xfrm>
        </p:grpSpPr>
        <p:sp>
          <p:nvSpPr>
            <p:cNvPr id="93" name="Rectangle 92"/>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94" name="Rectangle 93"/>
            <p:cNvSpPr/>
            <p:nvPr/>
          </p:nvSpPr>
          <p:spPr>
            <a:xfrm>
              <a:off x="9014969" y="856672"/>
              <a:ext cx="137284" cy="2448149"/>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95" name="TextBox 94"/>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97" name="TextBox 9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98" name="TextBox 9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0" name="Straight Connector 9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446249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Create Form</a:t>
            </a:r>
          </a:p>
        </p:txBody>
      </p:sp>
    </p:spTree>
    <p:extLst>
      <p:ext uri="{BB962C8B-B14F-4D97-AF65-F5344CB8AC3E}">
        <p14:creationId xmlns:p14="http://schemas.microsoft.com/office/powerpoint/2010/main" val="3476319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Contacts(5)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New Contact</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9246" cy="5592740"/>
            <a:chOff x="-7471" y="850959"/>
            <a:chExt cx="2949246"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A</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J</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P</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Name 1</a:t>
              </a:r>
              <a:endParaRPr lang="en-US" sz="1100" dirty="0">
                <a:solidFill>
                  <a:srgbClr val="333333"/>
                </a:solidFill>
                <a:latin typeface="Arial"/>
                <a:cs typeface="Arial"/>
              </a:endParaRPr>
            </a:p>
          </p:txBody>
        </p:sp>
        <p:sp>
          <p:nvSpPr>
            <p:cNvPr id="194" name="TextBox 193"/>
            <p:cNvSpPr txBox="1"/>
            <p:nvPr/>
          </p:nvSpPr>
          <p:spPr>
            <a:xfrm>
              <a:off x="1998" y="1546551"/>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3</a:t>
              </a: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Name 2</a:t>
              </a:r>
            </a:p>
          </p:txBody>
        </p:sp>
        <p:sp>
          <p:nvSpPr>
            <p:cNvPr id="196" name="TextBox 195"/>
            <p:cNvSpPr txBox="1"/>
            <p:nvPr/>
          </p:nvSpPr>
          <p:spPr>
            <a:xfrm>
              <a:off x="26451" y="2797128"/>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4</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latin typeface="Arial"/>
                  <a:cs typeface="Arial"/>
                </a:rPr>
                <a:t>Name 3</a:t>
              </a:r>
            </a:p>
          </p:txBody>
        </p:sp>
        <p:sp>
          <p:nvSpPr>
            <p:cNvPr id="198" name="TextBox 197"/>
            <p:cNvSpPr txBox="1"/>
            <p:nvPr/>
          </p:nvSpPr>
          <p:spPr>
            <a:xfrm>
              <a:off x="8112" y="3756349"/>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5</a:t>
              </a: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latin typeface="Arial"/>
                  <a:cs typeface="Arial"/>
                </a:rPr>
                <a:t>Name 4</a:t>
              </a:r>
            </a:p>
          </p:txBody>
        </p:sp>
        <p:sp>
          <p:nvSpPr>
            <p:cNvPr id="200" name="TextBox 199"/>
            <p:cNvSpPr txBox="1"/>
            <p:nvPr/>
          </p:nvSpPr>
          <p:spPr>
            <a:xfrm>
              <a:off x="28449" y="4914289"/>
              <a:ext cx="2886875"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6</a:t>
              </a: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latin typeface="Arial"/>
                  <a:cs typeface="Arial"/>
                </a:rPr>
                <a:t>Name 5</a:t>
              </a: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Personal Information</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666666"/>
                </a:solidFill>
                <a:latin typeface="Arial"/>
                <a:cs typeface="Arial"/>
              </a:rPr>
              <a:t>First Name:</a:t>
            </a:r>
          </a:p>
        </p:txBody>
      </p:sp>
      <p:sp>
        <p:nvSpPr>
          <p:cNvPr id="213" name="Rectangle 212"/>
          <p:cNvSpPr/>
          <p:nvPr/>
        </p:nvSpPr>
        <p:spPr>
          <a:xfrm>
            <a:off x="4578350" y="1363611"/>
            <a:ext cx="3305878" cy="301425"/>
          </a:xfrm>
          <a:prstGeom prst="rect">
            <a:avLst/>
          </a:prstGeom>
          <a:solidFill>
            <a:srgbClr val="FFFFFF"/>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latin typeface="Arial"/>
                <a:cs typeface="Arial"/>
              </a:rPr>
              <a:t>Last Name:</a:t>
            </a:r>
          </a:p>
        </p:txBody>
      </p:sp>
      <p:sp>
        <p:nvSpPr>
          <p:cNvPr id="215" name="Rectangle 214"/>
          <p:cNvSpPr/>
          <p:nvPr/>
        </p:nvSpPr>
        <p:spPr>
          <a:xfrm>
            <a:off x="4578350" y="177593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6" name="Rectangle 215"/>
          <p:cNvSpPr/>
          <p:nvPr/>
        </p:nvSpPr>
        <p:spPr>
          <a:xfrm>
            <a:off x="4578350" y="22167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7" name="TextBox 216"/>
          <p:cNvSpPr txBox="1"/>
          <p:nvPr/>
        </p:nvSpPr>
        <p:spPr>
          <a:xfrm>
            <a:off x="2936136" y="2252852"/>
            <a:ext cx="1635864" cy="261610"/>
          </a:xfrm>
          <a:prstGeom prst="rect">
            <a:avLst/>
          </a:prstGeom>
          <a:noFill/>
        </p:spPr>
        <p:txBody>
          <a:bodyPr wrap="square" rtlCol="0">
            <a:spAutoFit/>
          </a:bodyPr>
          <a:lstStyle/>
          <a:p>
            <a:pPr algn="r"/>
            <a:r>
              <a:rPr lang="en-US" sz="1100" dirty="0">
                <a:solidFill>
                  <a:srgbClr val="666666"/>
                </a:solidFill>
                <a:latin typeface="Arial"/>
                <a:cs typeface="Arial"/>
              </a:rPr>
              <a:t>Job Title:</a:t>
            </a:r>
          </a:p>
        </p:txBody>
      </p:sp>
      <p:sp>
        <p:nvSpPr>
          <p:cNvPr id="218" name="Rectangle 217"/>
          <p:cNvSpPr/>
          <p:nvPr/>
        </p:nvSpPr>
        <p:spPr>
          <a:xfrm>
            <a:off x="4578350" y="2623727"/>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9" name="TextBox 218"/>
          <p:cNvSpPr txBox="1"/>
          <p:nvPr/>
        </p:nvSpPr>
        <p:spPr>
          <a:xfrm>
            <a:off x="2948125" y="2636817"/>
            <a:ext cx="1635864" cy="261610"/>
          </a:xfrm>
          <a:prstGeom prst="rect">
            <a:avLst/>
          </a:prstGeom>
          <a:noFill/>
        </p:spPr>
        <p:txBody>
          <a:bodyPr wrap="square" rtlCol="0">
            <a:spAutoFit/>
          </a:bodyPr>
          <a:lstStyle/>
          <a:p>
            <a:pPr algn="r"/>
            <a:r>
              <a:rPr lang="en-US" sz="1100" dirty="0">
                <a:solidFill>
                  <a:srgbClr val="666666"/>
                </a:solidFill>
                <a:latin typeface="Arial"/>
                <a:cs typeface="Arial"/>
              </a:rPr>
              <a:t>Department:</a:t>
            </a:r>
          </a:p>
        </p:txBody>
      </p:sp>
      <p:sp>
        <p:nvSpPr>
          <p:cNvPr id="220" name="Rectangle 219"/>
          <p:cNvSpPr/>
          <p:nvPr/>
        </p:nvSpPr>
        <p:spPr>
          <a:xfrm>
            <a:off x="4578350" y="307755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1" name="TextBox 220"/>
          <p:cNvSpPr txBox="1"/>
          <p:nvPr/>
        </p:nvSpPr>
        <p:spPr>
          <a:xfrm>
            <a:off x="2936136" y="3082358"/>
            <a:ext cx="1635864" cy="261610"/>
          </a:xfrm>
          <a:prstGeom prst="rect">
            <a:avLst/>
          </a:prstGeom>
          <a:noFill/>
        </p:spPr>
        <p:txBody>
          <a:bodyPr wrap="square" rtlCol="0">
            <a:spAutoFit/>
          </a:bodyPr>
          <a:lstStyle/>
          <a:p>
            <a:pPr algn="r"/>
            <a:r>
              <a:rPr lang="en-US" sz="1100" dirty="0">
                <a:solidFill>
                  <a:srgbClr val="004990"/>
                </a:solidFill>
                <a:latin typeface="Arial"/>
                <a:cs typeface="Arial"/>
              </a:rPr>
              <a:t>*</a:t>
            </a:r>
            <a:r>
              <a:rPr lang="en-US" sz="1100" dirty="0">
                <a:solidFill>
                  <a:srgbClr val="666666"/>
                </a:solidFill>
                <a:latin typeface="Arial"/>
                <a:cs typeface="Arial"/>
              </a:rPr>
              <a:t> Company:</a:t>
            </a:r>
          </a:p>
        </p:txBody>
      </p:sp>
      <p:sp>
        <p:nvSpPr>
          <p:cNvPr id="222" name="TextBox 221"/>
          <p:cNvSpPr txBox="1"/>
          <p:nvPr/>
        </p:nvSpPr>
        <p:spPr>
          <a:xfrm>
            <a:off x="2939778" y="3651134"/>
            <a:ext cx="251192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Communication Information</a:t>
            </a:r>
          </a:p>
        </p:txBody>
      </p:sp>
      <p:sp>
        <p:nvSpPr>
          <p:cNvPr id="223" name="TextBox 222"/>
          <p:cNvSpPr txBox="1"/>
          <p:nvPr/>
        </p:nvSpPr>
        <p:spPr>
          <a:xfrm>
            <a:off x="2923436" y="4058512"/>
            <a:ext cx="1642214" cy="261610"/>
          </a:xfrm>
          <a:prstGeom prst="rect">
            <a:avLst/>
          </a:prstGeom>
          <a:noFill/>
        </p:spPr>
        <p:txBody>
          <a:bodyPr wrap="square" rtlCol="0">
            <a:spAutoFit/>
          </a:bodyPr>
          <a:lstStyle/>
          <a:p>
            <a:pPr algn="r"/>
            <a:r>
              <a:rPr lang="en-US" sz="1100" dirty="0">
                <a:solidFill>
                  <a:srgbClr val="666666"/>
                </a:solidFill>
                <a:latin typeface="Arial"/>
                <a:cs typeface="Arial"/>
              </a:rPr>
              <a:t>Telephone:</a:t>
            </a:r>
          </a:p>
        </p:txBody>
      </p:sp>
      <p:sp>
        <p:nvSpPr>
          <p:cNvPr id="224" name="Rectangle 223"/>
          <p:cNvSpPr/>
          <p:nvPr/>
        </p:nvSpPr>
        <p:spPr>
          <a:xfrm>
            <a:off x="4572000" y="402702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5" name="TextBox 224"/>
          <p:cNvSpPr txBox="1"/>
          <p:nvPr/>
        </p:nvSpPr>
        <p:spPr>
          <a:xfrm>
            <a:off x="2923436" y="4479160"/>
            <a:ext cx="1642214" cy="261610"/>
          </a:xfrm>
          <a:prstGeom prst="rect">
            <a:avLst/>
          </a:prstGeom>
          <a:noFill/>
        </p:spPr>
        <p:txBody>
          <a:bodyPr wrap="square" rtlCol="0">
            <a:spAutoFit/>
          </a:bodyPr>
          <a:lstStyle/>
          <a:p>
            <a:pPr algn="r"/>
            <a:r>
              <a:rPr lang="en-US" sz="1100" dirty="0">
                <a:solidFill>
                  <a:srgbClr val="666666"/>
                </a:solidFill>
                <a:latin typeface="Arial"/>
                <a:cs typeface="Arial"/>
              </a:rPr>
              <a:t>Telephone Extension:</a:t>
            </a:r>
          </a:p>
        </p:txBody>
      </p:sp>
      <p:sp>
        <p:nvSpPr>
          <p:cNvPr id="226" name="Rectangle 225"/>
          <p:cNvSpPr/>
          <p:nvPr/>
        </p:nvSpPr>
        <p:spPr>
          <a:xfrm>
            <a:off x="4572000" y="4439345"/>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7" name="Rectangle 226"/>
          <p:cNvSpPr/>
          <p:nvPr/>
        </p:nvSpPr>
        <p:spPr>
          <a:xfrm>
            <a:off x="4572000" y="488016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8" name="TextBox 227"/>
          <p:cNvSpPr txBox="1"/>
          <p:nvPr/>
        </p:nvSpPr>
        <p:spPr>
          <a:xfrm>
            <a:off x="2929786" y="4916264"/>
            <a:ext cx="1635864" cy="261610"/>
          </a:xfrm>
          <a:prstGeom prst="rect">
            <a:avLst/>
          </a:prstGeom>
          <a:noFill/>
        </p:spPr>
        <p:txBody>
          <a:bodyPr wrap="square" rtlCol="0">
            <a:spAutoFit/>
          </a:bodyPr>
          <a:lstStyle/>
          <a:p>
            <a:pPr algn="r"/>
            <a:r>
              <a:rPr lang="en-US" sz="1100" dirty="0">
                <a:solidFill>
                  <a:srgbClr val="666666"/>
                </a:solidFill>
                <a:latin typeface="Arial"/>
                <a:cs typeface="Arial"/>
              </a:rPr>
              <a:t>Mobile Phone:</a:t>
            </a:r>
          </a:p>
        </p:txBody>
      </p:sp>
      <p:sp>
        <p:nvSpPr>
          <p:cNvPr id="229" name="Rectangle 228"/>
          <p:cNvSpPr/>
          <p:nvPr/>
        </p:nvSpPr>
        <p:spPr>
          <a:xfrm>
            <a:off x="4572000" y="5287139"/>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0" name="TextBox 229"/>
          <p:cNvSpPr txBox="1"/>
          <p:nvPr/>
        </p:nvSpPr>
        <p:spPr>
          <a:xfrm>
            <a:off x="2941775" y="5300229"/>
            <a:ext cx="1623875" cy="261610"/>
          </a:xfrm>
          <a:prstGeom prst="rect">
            <a:avLst/>
          </a:prstGeom>
          <a:noFill/>
        </p:spPr>
        <p:txBody>
          <a:bodyPr wrap="square" rtlCol="0">
            <a:spAutoFit/>
          </a:bodyPr>
          <a:lstStyle/>
          <a:p>
            <a:pPr algn="r"/>
            <a:r>
              <a:rPr lang="en-US" sz="1100" dirty="0">
                <a:solidFill>
                  <a:srgbClr val="666666"/>
                </a:solidFill>
                <a:latin typeface="Arial"/>
                <a:cs typeface="Arial"/>
              </a:rPr>
              <a:t>Fax:</a:t>
            </a:r>
          </a:p>
        </p:txBody>
      </p:sp>
      <p:sp>
        <p:nvSpPr>
          <p:cNvPr id="231" name="Rectangle 230"/>
          <p:cNvSpPr/>
          <p:nvPr/>
        </p:nvSpPr>
        <p:spPr>
          <a:xfrm>
            <a:off x="4572000" y="5740964"/>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2" name="TextBox 231"/>
          <p:cNvSpPr txBox="1"/>
          <p:nvPr/>
        </p:nvSpPr>
        <p:spPr>
          <a:xfrm>
            <a:off x="2929786" y="5745770"/>
            <a:ext cx="1635864" cy="261610"/>
          </a:xfrm>
          <a:prstGeom prst="rect">
            <a:avLst/>
          </a:prstGeom>
          <a:noFill/>
        </p:spPr>
        <p:txBody>
          <a:bodyPr wrap="square" rtlCol="0">
            <a:spAutoFit/>
          </a:bodyPr>
          <a:lstStyle/>
          <a:p>
            <a:pPr algn="r"/>
            <a:r>
              <a:rPr lang="en-US" sz="1100" dirty="0">
                <a:solidFill>
                  <a:srgbClr val="666666"/>
                </a:solidFill>
                <a:latin typeface="Arial"/>
                <a:cs typeface="Arial"/>
              </a:rPr>
              <a:t>Fax Extension:</a:t>
            </a:r>
          </a:p>
        </p:txBody>
      </p:sp>
      <p:sp>
        <p:nvSpPr>
          <p:cNvPr id="233" name="Rectangle 232"/>
          <p:cNvSpPr/>
          <p:nvPr/>
        </p:nvSpPr>
        <p:spPr>
          <a:xfrm>
            <a:off x="4578350" y="620079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4" name="TextBox 233"/>
          <p:cNvSpPr txBox="1"/>
          <p:nvPr/>
        </p:nvSpPr>
        <p:spPr>
          <a:xfrm>
            <a:off x="2936136" y="6205599"/>
            <a:ext cx="1635864" cy="261610"/>
          </a:xfrm>
          <a:prstGeom prst="rect">
            <a:avLst/>
          </a:prstGeom>
          <a:noFill/>
        </p:spPr>
        <p:txBody>
          <a:bodyPr wrap="square" rtlCol="0">
            <a:spAutoFit/>
          </a:bodyPr>
          <a:lstStyle/>
          <a:p>
            <a:pPr algn="r"/>
            <a:r>
              <a:rPr lang="en-US" sz="1100" dirty="0">
                <a:solidFill>
                  <a:srgbClr val="666666"/>
                </a:solidFill>
                <a:latin typeface="Arial"/>
                <a:cs typeface="Arial"/>
              </a:rPr>
              <a:t>Email:</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718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 name="Group 74"/>
          <p:cNvGrpSpPr/>
          <p:nvPr/>
        </p:nvGrpSpPr>
        <p:grpSpPr>
          <a:xfrm>
            <a:off x="-7471" y="1267288"/>
            <a:ext cx="2947248" cy="5705308"/>
            <a:chOff x="-7471" y="1149379"/>
            <a:chExt cx="2947248" cy="5391239"/>
          </a:xfrm>
        </p:grpSpPr>
        <p:sp>
          <p:nvSpPr>
            <p:cNvPr id="76" name="Rectangle 75"/>
            <p:cNvSpPr/>
            <p:nvPr/>
          </p:nvSpPr>
          <p:spPr>
            <a:xfrm>
              <a:off x="-7471" y="1149379"/>
              <a:ext cx="2922795" cy="1088584"/>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9" name="Rectangle 78"/>
            <p:cNvSpPr/>
            <p:nvPr/>
          </p:nvSpPr>
          <p:spPr>
            <a:xfrm>
              <a:off x="-5473" y="2225043"/>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0" name="Rectangle 79"/>
            <p:cNvSpPr/>
            <p:nvPr/>
          </p:nvSpPr>
          <p:spPr>
            <a:xfrm>
              <a:off x="-7471" y="3300707"/>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1" name="Rectangle 80"/>
            <p:cNvSpPr/>
            <p:nvPr/>
          </p:nvSpPr>
          <p:spPr>
            <a:xfrm>
              <a:off x="-7471" y="4376371"/>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2" name="Rectangle 81"/>
            <p:cNvSpPr/>
            <p:nvPr/>
          </p:nvSpPr>
          <p:spPr>
            <a:xfrm>
              <a:off x="-7471" y="5452034"/>
              <a:ext cx="2922795" cy="1088584"/>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83" name="TextBox 8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87" name="TextBox 86"/>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89" name="TextBox 88"/>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01" name="TextBox 100"/>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102" name="TextBox 101"/>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103" name="TextBox 102"/>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Support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8" name="Rectangle 77"/>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graphicFrame>
        <p:nvGraphicFramePr>
          <p:cNvPr id="104" name="Table 103"/>
          <p:cNvGraphicFramePr>
            <a:graphicFrameLocks noGrp="1"/>
          </p:cNvGraphicFramePr>
          <p:nvPr>
            <p:extLst>
              <p:ext uri="{D42A27DB-BD31-4B8C-83A1-F6EECF244321}">
                <p14:modId xmlns:p14="http://schemas.microsoft.com/office/powerpoint/2010/main" val="3003543128"/>
              </p:ext>
            </p:extLst>
          </p:nvPr>
        </p:nvGraphicFramePr>
        <p:xfrm>
          <a:off x="2969703" y="917175"/>
          <a:ext cx="5929748" cy="396240"/>
        </p:xfrm>
        <a:graphic>
          <a:graphicData uri="http://schemas.openxmlformats.org/drawingml/2006/table">
            <a:tbl>
              <a:tblPr firstRow="1" bandRow="1">
                <a:solidFill>
                  <a:schemeClr val="bg1"/>
                </a:solidFill>
                <a:tableStyleId>{2D5ABB26-0587-4C30-8999-92F81FD0307C}</a:tableStyleId>
              </a:tblPr>
              <a:tblGrid>
                <a:gridCol w="5929748">
                  <a:extLst>
                    <a:ext uri="{9D8B030D-6E8A-4147-A177-3AD203B41FA5}">
                      <a16:colId xmlns:a16="http://schemas.microsoft.com/office/drawing/2014/main" val="4136980423"/>
                    </a:ext>
                  </a:extLst>
                </a:gridCol>
              </a:tblGrid>
              <a:tr h="358732">
                <a:tc>
                  <a:txBody>
                    <a:bodyPr/>
                    <a:lstStyle/>
                    <a:p>
                      <a:pPr marL="0" marR="0" lvl="0" indent="0" algn="l" defTabSz="914091" rtl="0" eaLnBrk="1" fontAlgn="auto" latinLnBrk="0" hangingPunct="1">
                        <a:lnSpc>
                          <a:spcPct val="100000"/>
                        </a:lnSpc>
                        <a:spcBef>
                          <a:spcPts val="0"/>
                        </a:spcBef>
                        <a:spcAft>
                          <a:spcPts val="0"/>
                        </a:spcAft>
                        <a:buClrTx/>
                        <a:buSzTx/>
                        <a:buFontTx/>
                        <a:buNone/>
                        <a:tabLst/>
                        <a:defRPr/>
                      </a:pPr>
                      <a:r>
                        <a:rPr lang="en-US" sz="1000" dirty="0">
                          <a:solidFill>
                            <a:srgbClr val="333333"/>
                          </a:solidFill>
                          <a:cs typeface="Arial"/>
                        </a:rPr>
                        <a:t>How to download MS Office?</a:t>
                      </a:r>
                      <a:endParaRPr lang="en-US" sz="1000" dirty="0">
                        <a:solidFill>
                          <a:prstClr val="black"/>
                        </a:solidFill>
                        <a:latin typeface="Arial" panose="020B0604020202020204" pitchFamily="34" charset="0"/>
                        <a:cs typeface="Arial" panose="020B0604020202020204" pitchFamily="34" charset="0"/>
                      </a:endParaRPr>
                    </a:p>
                    <a:p>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91337895"/>
                  </a:ext>
                </a:extLst>
              </a:tr>
            </a:tbl>
          </a:graphicData>
        </a:graphic>
      </p:graphicFrame>
      <p:sp>
        <p:nvSpPr>
          <p:cNvPr id="106" name="TextBox 105"/>
          <p:cNvSpPr txBox="1"/>
          <p:nvPr/>
        </p:nvSpPr>
        <p:spPr>
          <a:xfrm>
            <a:off x="2996793" y="1382702"/>
            <a:ext cx="5902658" cy="2528631"/>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de-DE"/>
            </a:defPPr>
            <a:lvl1pPr fontAlgn="base">
              <a:spcBef>
                <a:spcPct val="50000"/>
              </a:spcBef>
              <a:spcAft>
                <a:spcPct val="0"/>
              </a:spcAft>
              <a:buClr>
                <a:srgbClr val="F0AB00"/>
              </a:buClr>
              <a:buSzPct val="80000"/>
              <a:defRPr sz="1100">
                <a:solidFill>
                  <a:schemeClr val="tx1">
                    <a:lumMod val="65000"/>
                    <a:lumOff val="35000"/>
                  </a:schemeClr>
                </a:solidFill>
                <a:latin typeface="Arial" pitchFamily="34" charset="0"/>
                <a:ea typeface="Open Sans" pitchFamily="34" charset="0"/>
                <a:cs typeface="Arial" pitchFamily="34" charset="0"/>
              </a:defRPr>
            </a:lvl1pPr>
          </a:lstStyle>
          <a:p>
            <a:endParaRPr lang="en-US" dirty="0"/>
          </a:p>
          <a:p>
            <a:r>
              <a:rPr lang="en-US" dirty="0"/>
              <a:t>Solution:</a:t>
            </a:r>
          </a:p>
          <a:p>
            <a:r>
              <a:rPr lang="en-US" dirty="0"/>
              <a:t>1. Please go to the following link:</a:t>
            </a:r>
          </a:p>
          <a:p>
            <a:r>
              <a:rPr lang="en-US" dirty="0">
                <a:hlinkClick r:id="rId3"/>
              </a:rPr>
              <a:t>www.office.com/signin</a:t>
            </a:r>
            <a:r>
              <a:rPr lang="en-US" dirty="0"/>
              <a:t> and sign in with the Microsoft Account.</a:t>
            </a:r>
          </a:p>
          <a:p>
            <a:endParaRPr lang="en-US" dirty="0"/>
          </a:p>
          <a:p>
            <a:r>
              <a:rPr lang="en-US" dirty="0"/>
              <a:t>2. Select Install Office </a:t>
            </a:r>
          </a:p>
          <a:p>
            <a:endParaRPr lang="en-US" dirty="0"/>
          </a:p>
          <a:p>
            <a:r>
              <a:rPr lang="en-US" dirty="0"/>
              <a:t>3. PC Install:</a:t>
            </a:r>
          </a:p>
          <a:p>
            <a:r>
              <a:rPr lang="en-US" dirty="0"/>
              <a:t>Depending on your browser, Click Save, Run, Setup, or Save File from the bottom of the Screen</a:t>
            </a:r>
          </a:p>
          <a:p>
            <a:endParaRPr lang="en-US" dirty="0"/>
          </a:p>
        </p:txBody>
      </p:sp>
    </p:spTree>
    <p:extLst>
      <p:ext uri="{BB962C8B-B14F-4D97-AF65-F5344CB8AC3E}">
        <p14:creationId xmlns:p14="http://schemas.microsoft.com/office/powerpoint/2010/main" val="10549134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Multi-Step Create Form</a:t>
            </a:r>
          </a:p>
        </p:txBody>
      </p:sp>
    </p:spTree>
    <p:extLst>
      <p:ext uri="{BB962C8B-B14F-4D97-AF65-F5344CB8AC3E}">
        <p14:creationId xmlns:p14="http://schemas.microsoft.com/office/powerpoint/2010/main" val="656902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70" name="Rectangle 69"/>
          <p:cNvSpPr/>
          <p:nvPr/>
        </p:nvSpPr>
        <p:spPr>
          <a:xfrm>
            <a:off x="116087" y="845271"/>
            <a:ext cx="8898882" cy="136776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nvGrpSpPr>
          <p:cNvPr id="72" name="Group 71"/>
          <p:cNvGrpSpPr/>
          <p:nvPr/>
        </p:nvGrpSpPr>
        <p:grpSpPr>
          <a:xfrm>
            <a:off x="-5474" y="0"/>
            <a:ext cx="9144000" cy="423865"/>
            <a:chOff x="0" y="0"/>
            <a:chExt cx="9144000" cy="423865"/>
          </a:xfrm>
        </p:grpSpPr>
        <p:sp>
          <p:nvSpPr>
            <p:cNvPr id="76" name="Rectangle 75"/>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77" name="Straight Connector 76"/>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Connector 80"/>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82" name="TextBox 81"/>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83" name="Rectangle 82"/>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rPr>
                  <a:t>Cart</a:t>
                </a:r>
              </a:p>
            </p:txBody>
          </p:sp>
        </p:grpSp>
      </p:grpSp>
      <p:sp>
        <p:nvSpPr>
          <p:cNvPr id="91" name="Rectangle 90"/>
          <p:cNvSpPr/>
          <p:nvPr/>
        </p:nvSpPr>
        <p:spPr>
          <a:xfrm>
            <a:off x="2475965" y="6446170"/>
            <a:ext cx="437361" cy="423859"/>
          </a:xfrm>
          <a:prstGeom prst="rect">
            <a:avLst/>
          </a:prstGeom>
          <a:solidFill>
            <a:srgbClr val="4E565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2" name="TextBox 91"/>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93" name="TextBox 92"/>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94" name="Straight Connector 93"/>
          <p:cNvCxnSpPr/>
          <p:nvPr/>
        </p:nvCxnSpPr>
        <p:spPr>
          <a:xfrm>
            <a:off x="2028985" y="6446166"/>
            <a:ext cx="0" cy="423863"/>
          </a:xfrm>
          <a:prstGeom prst="line">
            <a:avLst/>
          </a:prstGeom>
          <a:noFill/>
          <a:ln w="12700" cap="flat" cmpd="sng" algn="ctr">
            <a:solidFill>
              <a:sysClr val="window" lastClr="FFFFFF">
                <a:lumMod val="85000"/>
              </a:sysClr>
            </a:solidFill>
            <a:prstDash val="solid"/>
          </a:ln>
          <a:effectLst/>
        </p:spPr>
      </p:cxnSp>
      <p:cxnSp>
        <p:nvCxnSpPr>
          <p:cNvPr id="95" name="Straight Connector 94"/>
          <p:cNvCxnSpPr/>
          <p:nvPr/>
        </p:nvCxnSpPr>
        <p:spPr>
          <a:xfrm>
            <a:off x="2475965" y="6446171"/>
            <a:ext cx="0" cy="423863"/>
          </a:xfrm>
          <a:prstGeom prst="line">
            <a:avLst/>
          </a:prstGeom>
          <a:noFill/>
          <a:ln w="12700" cap="flat" cmpd="sng" algn="ctr">
            <a:solidFill>
              <a:sysClr val="window" lastClr="FFFFFF">
                <a:lumMod val="85000"/>
              </a:sysClr>
            </a:solidFill>
            <a:prstDash val="solid"/>
          </a:ln>
          <a:effectLst/>
        </p:spPr>
      </p:cxnSp>
      <p:sp>
        <p:nvSpPr>
          <p:cNvPr id="96" name="TextBox 95"/>
          <p:cNvSpPr txBox="1"/>
          <p:nvPr/>
        </p:nvSpPr>
        <p:spPr>
          <a:xfrm>
            <a:off x="-7470" y="968081"/>
            <a:ext cx="204311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Delivery Schedules</a:t>
            </a:r>
          </a:p>
        </p:txBody>
      </p:sp>
      <p:grpSp>
        <p:nvGrpSpPr>
          <p:cNvPr id="97" name="Group 96"/>
          <p:cNvGrpSpPr/>
          <p:nvPr/>
        </p:nvGrpSpPr>
        <p:grpSpPr>
          <a:xfrm>
            <a:off x="0" y="6446170"/>
            <a:ext cx="9144000" cy="423864"/>
            <a:chOff x="0" y="3314274"/>
            <a:chExt cx="9144000" cy="423864"/>
          </a:xfrm>
        </p:grpSpPr>
        <p:sp>
          <p:nvSpPr>
            <p:cNvPr id="98" name="Rectangle 97"/>
            <p:cNvSpPr/>
            <p:nvPr/>
          </p:nvSpPr>
          <p:spPr>
            <a:xfrm>
              <a:off x="0" y="3314275"/>
              <a:ext cx="9144000" cy="423863"/>
            </a:xfrm>
            <a:prstGeom prst="rect">
              <a:avLst/>
            </a:prstGeom>
            <a:solidFill>
              <a:srgbClr val="3B4549"/>
            </a:solidFill>
            <a:ln w="25400" cap="flat" cmpd="sng" algn="ctr">
              <a:noFill/>
              <a:prstDash val="solid"/>
            </a:ln>
            <a:effectLst>
              <a:innerShdw dist="12700" dir="16200000">
                <a:srgbClr val="626F78"/>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9" name="TextBox 98"/>
            <p:cNvSpPr txBox="1"/>
            <p:nvPr/>
          </p:nvSpPr>
          <p:spPr>
            <a:xfrm>
              <a:off x="8703676" y="3405097"/>
              <a:ext cx="440324" cy="24622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ysClr val="window" lastClr="FFFFFF"/>
                  </a:solidFill>
                  <a:effectLst/>
                  <a:uLnTx/>
                  <a:uFillTx/>
                  <a:latin typeface="SAP-icons" pitchFamily="2" charset="0"/>
                </a:rPr>
                <a:t></a:t>
              </a:r>
              <a:endParaRPr kumimoji="0" lang="en-US" sz="1600" b="0" i="0" u="none" strike="noStrike" kern="0" cap="none" spc="0" normalizeH="0" baseline="0" noProof="0" dirty="0">
                <a:ln>
                  <a:noFill/>
                </a:ln>
                <a:solidFill>
                  <a:sysClr val="window" lastClr="FFFFFF"/>
                </a:solidFill>
                <a:effectLst/>
                <a:uLnTx/>
                <a:uFillTx/>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Checkout</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sp>
        <p:nvSpPr>
          <p:cNvPr id="101" name="TextBox 100"/>
          <p:cNvSpPr txBox="1"/>
          <p:nvPr/>
        </p:nvSpPr>
        <p:spPr>
          <a:xfrm>
            <a:off x="3483129" y="1391212"/>
            <a:ext cx="5531840" cy="246221"/>
          </a:xfrm>
          <a:prstGeom prst="rect">
            <a:avLst/>
          </a:prstGeom>
          <a:noFill/>
        </p:spPr>
        <p:txBody>
          <a:bodyPr wrap="square" rtlCol="0">
            <a:spAutoFit/>
          </a:bodyPr>
          <a:lstStyle/>
          <a:p>
            <a:r>
              <a:rPr lang="en-US" sz="1000" dirty="0">
                <a:solidFill>
                  <a:srgbClr val="333333"/>
                </a:solidFill>
                <a:latin typeface="Arial"/>
                <a:cs typeface="Arial"/>
              </a:rPr>
              <a:t>Customer 1</a:t>
            </a:r>
          </a:p>
        </p:txBody>
      </p:sp>
      <p:sp>
        <p:nvSpPr>
          <p:cNvPr id="102" name="TextBox 101"/>
          <p:cNvSpPr txBox="1"/>
          <p:nvPr/>
        </p:nvSpPr>
        <p:spPr>
          <a:xfrm>
            <a:off x="-7471" y="1391212"/>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Customer:</a:t>
            </a:r>
          </a:p>
        </p:txBody>
      </p:sp>
      <p:sp>
        <p:nvSpPr>
          <p:cNvPr id="103" name="TextBox 102"/>
          <p:cNvSpPr txBox="1"/>
          <p:nvPr/>
        </p:nvSpPr>
        <p:spPr>
          <a:xfrm>
            <a:off x="0" y="1650007"/>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Requested Delivery:</a:t>
            </a:r>
          </a:p>
        </p:txBody>
      </p:sp>
      <p:sp>
        <p:nvSpPr>
          <p:cNvPr id="104" name="TextBox 103"/>
          <p:cNvSpPr txBox="1"/>
          <p:nvPr/>
        </p:nvSpPr>
        <p:spPr>
          <a:xfrm>
            <a:off x="199495" y="2645122"/>
            <a:ext cx="871914" cy="246221"/>
          </a:xfrm>
          <a:prstGeom prst="rect">
            <a:avLst/>
          </a:prstGeom>
          <a:noFill/>
        </p:spPr>
        <p:txBody>
          <a:bodyPr wrap="square" rtlCol="0">
            <a:spAutoFit/>
          </a:bodyPr>
          <a:lstStyle/>
          <a:p>
            <a:r>
              <a:rPr lang="en-US" sz="1000" dirty="0">
                <a:solidFill>
                  <a:srgbClr val="333333"/>
                </a:solidFill>
                <a:latin typeface="Arial"/>
                <a:cs typeface="Arial"/>
              </a:rPr>
              <a:t>Items (1)</a:t>
            </a:r>
          </a:p>
        </p:txBody>
      </p:sp>
      <p:sp>
        <p:nvSpPr>
          <p:cNvPr id="105" name="Rectangle 104"/>
          <p:cNvSpPr/>
          <p:nvPr/>
        </p:nvSpPr>
        <p:spPr>
          <a:xfrm>
            <a:off x="116209" y="2964523"/>
            <a:ext cx="8898882" cy="127987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6" name="Straight Connector 105"/>
          <p:cNvCxnSpPr/>
          <p:nvPr/>
        </p:nvCxnSpPr>
        <p:spPr>
          <a:xfrm>
            <a:off x="116209" y="2964523"/>
            <a:ext cx="8898882" cy="0"/>
          </a:xfrm>
          <a:prstGeom prst="line">
            <a:avLst/>
          </a:prstGeom>
          <a:noFill/>
          <a:ln w="19050" cap="flat" cmpd="sng" algn="ctr">
            <a:solidFill>
              <a:sysClr val="window" lastClr="FFFFFF">
                <a:lumMod val="85000"/>
              </a:sysClr>
            </a:solidFill>
            <a:prstDash val="solid"/>
          </a:ln>
          <a:effectLst/>
        </p:spPr>
      </p:cxnSp>
      <p:cxnSp>
        <p:nvCxnSpPr>
          <p:cNvPr id="107" name="Straight Connector 106"/>
          <p:cNvCxnSpPr/>
          <p:nvPr/>
        </p:nvCxnSpPr>
        <p:spPr>
          <a:xfrm>
            <a:off x="116209" y="3419323"/>
            <a:ext cx="8898882" cy="0"/>
          </a:xfrm>
          <a:prstGeom prst="line">
            <a:avLst/>
          </a:prstGeom>
          <a:noFill/>
          <a:ln w="19050" cap="flat" cmpd="sng" algn="ctr">
            <a:solidFill>
              <a:sysClr val="window" lastClr="FFFFFF">
                <a:lumMod val="85000"/>
              </a:sysClr>
            </a:solidFill>
            <a:prstDash val="solid"/>
          </a:ln>
          <a:effectLst/>
        </p:spPr>
      </p:cxnSp>
      <p:sp>
        <p:nvSpPr>
          <p:cNvPr id="108" name="TextBox 107"/>
          <p:cNvSpPr txBox="1"/>
          <p:nvPr/>
        </p:nvSpPr>
        <p:spPr>
          <a:xfrm>
            <a:off x="1287309" y="3077552"/>
            <a:ext cx="871914" cy="246221"/>
          </a:xfrm>
          <a:prstGeom prst="rect">
            <a:avLst/>
          </a:prstGeom>
          <a:noFill/>
        </p:spPr>
        <p:txBody>
          <a:bodyPr wrap="square" rtlCol="0">
            <a:spAutoFit/>
          </a:bodyPr>
          <a:lstStyle/>
          <a:p>
            <a:r>
              <a:rPr lang="en-US" sz="1000" dirty="0">
                <a:solidFill>
                  <a:srgbClr val="333333"/>
                </a:solidFill>
                <a:latin typeface="Arial"/>
                <a:cs typeface="Arial"/>
              </a:rPr>
              <a:t>Description</a:t>
            </a:r>
          </a:p>
        </p:txBody>
      </p:sp>
      <p:sp>
        <p:nvSpPr>
          <p:cNvPr id="109" name="TextBox 108"/>
          <p:cNvSpPr txBox="1"/>
          <p:nvPr/>
        </p:nvSpPr>
        <p:spPr>
          <a:xfrm>
            <a:off x="2937312" y="3077552"/>
            <a:ext cx="871914" cy="246221"/>
          </a:xfrm>
          <a:prstGeom prst="rect">
            <a:avLst/>
          </a:prstGeom>
          <a:noFill/>
        </p:spPr>
        <p:txBody>
          <a:bodyPr wrap="square" rtlCol="0">
            <a:spAutoFit/>
          </a:bodyPr>
          <a:lstStyle/>
          <a:p>
            <a:r>
              <a:rPr lang="en-US" sz="1000" dirty="0">
                <a:solidFill>
                  <a:srgbClr val="333333"/>
                </a:solidFill>
                <a:latin typeface="Arial"/>
                <a:cs typeface="Arial"/>
              </a:rPr>
              <a:t>Product No.</a:t>
            </a:r>
          </a:p>
        </p:txBody>
      </p:sp>
      <p:sp>
        <p:nvSpPr>
          <p:cNvPr id="110" name="TextBox 109"/>
          <p:cNvSpPr txBox="1"/>
          <p:nvPr/>
        </p:nvSpPr>
        <p:spPr>
          <a:xfrm>
            <a:off x="4190697" y="3077552"/>
            <a:ext cx="1392080" cy="246221"/>
          </a:xfrm>
          <a:prstGeom prst="rect">
            <a:avLst/>
          </a:prstGeom>
          <a:noFill/>
        </p:spPr>
        <p:txBody>
          <a:bodyPr wrap="square" rtlCol="0">
            <a:spAutoFit/>
          </a:bodyPr>
          <a:lstStyle/>
          <a:p>
            <a:r>
              <a:rPr lang="en-US" sz="1000" dirty="0">
                <a:solidFill>
                  <a:srgbClr val="333333"/>
                </a:solidFill>
                <a:latin typeface="Arial"/>
                <a:cs typeface="Arial"/>
              </a:rPr>
              <a:t>Requested Quantity</a:t>
            </a:r>
          </a:p>
        </p:txBody>
      </p:sp>
      <p:sp>
        <p:nvSpPr>
          <p:cNvPr id="111" name="TextBox 110"/>
          <p:cNvSpPr txBox="1"/>
          <p:nvPr/>
        </p:nvSpPr>
        <p:spPr>
          <a:xfrm>
            <a:off x="6181787" y="3077552"/>
            <a:ext cx="1392080" cy="246221"/>
          </a:xfrm>
          <a:prstGeom prst="rect">
            <a:avLst/>
          </a:prstGeom>
          <a:noFill/>
        </p:spPr>
        <p:txBody>
          <a:bodyPr wrap="square" rtlCol="0">
            <a:spAutoFit/>
          </a:bodyPr>
          <a:lstStyle/>
          <a:p>
            <a:r>
              <a:rPr lang="en-US" sz="1000" dirty="0">
                <a:solidFill>
                  <a:srgbClr val="333333"/>
                </a:solidFill>
                <a:latin typeface="Arial"/>
                <a:cs typeface="Arial"/>
              </a:rPr>
              <a:t>Requested Delivery</a:t>
            </a:r>
          </a:p>
        </p:txBody>
      </p:sp>
      <p:sp>
        <p:nvSpPr>
          <p:cNvPr id="112" name="TextBox 111"/>
          <p:cNvSpPr txBox="1"/>
          <p:nvPr/>
        </p:nvSpPr>
        <p:spPr>
          <a:xfrm>
            <a:off x="1306311" y="3587066"/>
            <a:ext cx="1602143" cy="400110"/>
          </a:xfrm>
          <a:prstGeom prst="rect">
            <a:avLst/>
          </a:prstGeom>
          <a:noFill/>
        </p:spPr>
        <p:txBody>
          <a:bodyPr wrap="square" rtlCol="0">
            <a:spAutoFit/>
          </a:bodyPr>
          <a:lstStyle/>
          <a:p>
            <a:r>
              <a:rPr lang="en-US" sz="1000" dirty="0">
                <a:latin typeface="Arial"/>
                <a:cs typeface="Arial"/>
              </a:rPr>
              <a:t>Notebook Professional 15</a:t>
            </a:r>
          </a:p>
        </p:txBody>
      </p:sp>
      <p:sp>
        <p:nvSpPr>
          <p:cNvPr id="113" name="TextBox 112"/>
          <p:cNvSpPr txBox="1"/>
          <p:nvPr/>
        </p:nvSpPr>
        <p:spPr>
          <a:xfrm>
            <a:off x="2941863" y="3587066"/>
            <a:ext cx="871914" cy="246221"/>
          </a:xfrm>
          <a:prstGeom prst="rect">
            <a:avLst/>
          </a:prstGeom>
          <a:noFill/>
        </p:spPr>
        <p:txBody>
          <a:bodyPr wrap="square" rtlCol="0">
            <a:spAutoFit/>
          </a:bodyPr>
          <a:lstStyle/>
          <a:p>
            <a:r>
              <a:rPr lang="en-US" sz="1000" dirty="0">
                <a:solidFill>
                  <a:srgbClr val="4E565A"/>
                </a:solidFill>
                <a:latin typeface="Arial"/>
                <a:cs typeface="Arial"/>
              </a:rPr>
              <a:t>HT-1010</a:t>
            </a:r>
          </a:p>
        </p:txBody>
      </p:sp>
      <p:grpSp>
        <p:nvGrpSpPr>
          <p:cNvPr id="114" name="Group 113"/>
          <p:cNvGrpSpPr/>
          <p:nvPr/>
        </p:nvGrpSpPr>
        <p:grpSpPr>
          <a:xfrm>
            <a:off x="6291110" y="3615953"/>
            <a:ext cx="1155468" cy="301425"/>
            <a:chOff x="6325670" y="3539753"/>
            <a:chExt cx="1155468" cy="301425"/>
          </a:xfrm>
        </p:grpSpPr>
        <p:sp>
          <p:nvSpPr>
            <p:cNvPr id="115" name="Rectangle 114"/>
            <p:cNvSpPr/>
            <p:nvPr/>
          </p:nvSpPr>
          <p:spPr>
            <a:xfrm>
              <a:off x="6325670" y="35397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16" name="TextBox 115"/>
            <p:cNvSpPr txBox="1"/>
            <p:nvPr/>
          </p:nvSpPr>
          <p:spPr>
            <a:xfrm>
              <a:off x="6325670" y="35709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06/19/214</a:t>
              </a:r>
            </a:p>
          </p:txBody>
        </p:sp>
        <p:sp>
          <p:nvSpPr>
            <p:cNvPr id="117" name="TextBox 116"/>
            <p:cNvSpPr txBox="1"/>
            <p:nvPr/>
          </p:nvSpPr>
          <p:spPr>
            <a:xfrm>
              <a:off x="7110192" y="35771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18" name="Group 117"/>
          <p:cNvGrpSpPr/>
          <p:nvPr/>
        </p:nvGrpSpPr>
        <p:grpSpPr>
          <a:xfrm>
            <a:off x="3597483" y="1736875"/>
            <a:ext cx="1155468" cy="301425"/>
            <a:chOff x="6325670" y="3565153"/>
            <a:chExt cx="1155468" cy="301425"/>
          </a:xfrm>
        </p:grpSpPr>
        <p:sp>
          <p:nvSpPr>
            <p:cNvPr id="119" name="Rectangle 118"/>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20" name="TextBox 119"/>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06/19/214</a:t>
              </a:r>
            </a:p>
          </p:txBody>
        </p:sp>
        <p:sp>
          <p:nvSpPr>
            <p:cNvPr id="121" name="TextBox 120"/>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22" name="Group 121"/>
          <p:cNvGrpSpPr/>
          <p:nvPr/>
        </p:nvGrpSpPr>
        <p:grpSpPr>
          <a:xfrm>
            <a:off x="4266897" y="3617300"/>
            <a:ext cx="975638" cy="301425"/>
            <a:chOff x="6325670" y="3565153"/>
            <a:chExt cx="975638" cy="301425"/>
          </a:xfrm>
        </p:grpSpPr>
        <p:sp>
          <p:nvSpPr>
            <p:cNvPr id="123" name="Rectangle 122"/>
            <p:cNvSpPr/>
            <p:nvPr/>
          </p:nvSpPr>
          <p:spPr>
            <a:xfrm>
              <a:off x="6325670" y="3565153"/>
              <a:ext cx="97563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24" name="TextBox 123"/>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3</a:t>
              </a:r>
            </a:p>
          </p:txBody>
        </p:sp>
      </p:grpSp>
      <p:sp>
        <p:nvSpPr>
          <p:cNvPr id="125" name="TextBox 124"/>
          <p:cNvSpPr txBox="1"/>
          <p:nvPr/>
        </p:nvSpPr>
        <p:spPr>
          <a:xfrm>
            <a:off x="5240753" y="3639827"/>
            <a:ext cx="871914" cy="246221"/>
          </a:xfrm>
          <a:prstGeom prst="rect">
            <a:avLst/>
          </a:prstGeom>
          <a:noFill/>
        </p:spPr>
        <p:txBody>
          <a:bodyPr wrap="square" rtlCol="0">
            <a:spAutoFit/>
          </a:bodyPr>
          <a:lstStyle/>
          <a:p>
            <a:r>
              <a:rPr lang="en-US" sz="1000" dirty="0">
                <a:solidFill>
                  <a:srgbClr val="4E565A"/>
                </a:solidFill>
                <a:latin typeface="Arial"/>
                <a:cs typeface="Arial"/>
              </a:rPr>
              <a:t>Item</a:t>
            </a:r>
          </a:p>
        </p:txBody>
      </p:sp>
      <p:cxnSp>
        <p:nvCxnSpPr>
          <p:cNvPr id="126" name="Straight Connector 125"/>
          <p:cNvCxnSpPr/>
          <p:nvPr/>
        </p:nvCxnSpPr>
        <p:spPr>
          <a:xfrm>
            <a:off x="116087" y="4269799"/>
            <a:ext cx="8898882" cy="0"/>
          </a:xfrm>
          <a:prstGeom prst="line">
            <a:avLst/>
          </a:prstGeom>
          <a:noFill/>
          <a:ln w="12700" cap="flat" cmpd="sng" algn="ctr">
            <a:solidFill>
              <a:sysClr val="window" lastClr="FFFFFF">
                <a:lumMod val="85000"/>
              </a:sysClr>
            </a:solidFill>
            <a:prstDash val="solid"/>
          </a:ln>
          <a:effectLst/>
        </p:spPr>
      </p:cxnSp>
      <p:sp>
        <p:nvSpPr>
          <p:cNvPr id="127" name="TextBox 126"/>
          <p:cNvSpPr txBox="1"/>
          <p:nvPr/>
        </p:nvSpPr>
        <p:spPr>
          <a:xfrm>
            <a:off x="318782" y="3607962"/>
            <a:ext cx="478614" cy="430887"/>
          </a:xfrm>
          <a:prstGeom prst="rect">
            <a:avLst/>
          </a:prstGeom>
          <a:solidFill>
            <a:srgbClr val="E6E6E6"/>
          </a:solidFill>
        </p:spPr>
        <p:txBody>
          <a:bodyPr wrap="square" lIns="0" tIns="0" rIns="0" bIns="0" rtlCol="0">
            <a:spAutoFit/>
          </a:bodyPr>
          <a:lstStyle/>
          <a:p>
            <a:pPr algn="ctr"/>
            <a:r>
              <a:rPr lang="en-US" sz="2800" dirty="0">
                <a:solidFill>
                  <a:srgbClr val="BFBFBF"/>
                </a:solidFill>
                <a:latin typeface="SAP-icons"/>
                <a:cs typeface="SAP-icons"/>
              </a:rPr>
              <a:t></a:t>
            </a:r>
          </a:p>
        </p:txBody>
      </p:sp>
      <p:sp>
        <p:nvSpPr>
          <p:cNvPr id="128" name="TextBox 127"/>
          <p:cNvSpPr txBox="1"/>
          <p:nvPr/>
        </p:nvSpPr>
        <p:spPr>
          <a:xfrm>
            <a:off x="8536355" y="3692115"/>
            <a:ext cx="478614" cy="184666"/>
          </a:xfrm>
          <a:prstGeom prst="rect">
            <a:avLst/>
          </a:prstGeom>
          <a:noFill/>
        </p:spPr>
        <p:txBody>
          <a:bodyPr wrap="square" lIns="0" tIns="0" rIns="0" bIns="0" rtlCol="0">
            <a:spAutoFit/>
          </a:bodyPr>
          <a:lstStyle/>
          <a:p>
            <a:r>
              <a:rPr lang="en-US" sz="1200" dirty="0">
                <a:solidFill>
                  <a:srgbClr val="CC1919"/>
                </a:solidFill>
                <a:latin typeface="SAP-icons"/>
                <a:cs typeface="SAP-icons"/>
              </a:rPr>
              <a:t></a:t>
            </a:r>
          </a:p>
        </p:txBody>
      </p:sp>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931301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rgbClr val="666666"/>
                </a:solidFill>
                <a:latin typeface="BentonSans Light" panose="02000503000000020004" pitchFamily="2" charset="0"/>
              </a:rPr>
              <a:t>Analytics</a:t>
            </a:r>
          </a:p>
        </p:txBody>
      </p:sp>
      <p:sp>
        <p:nvSpPr>
          <p:cNvPr id="5" name="Text Placeholder 4"/>
          <p:cNvSpPr>
            <a:spLocks noGrp="1"/>
          </p:cNvSpPr>
          <p:nvPr>
            <p:ph type="body" sz="quarter" idx="10"/>
          </p:nvPr>
        </p:nvSpPr>
        <p:spPr/>
        <p:txBody>
          <a:bodyPr/>
          <a:lstStyle/>
          <a:p>
            <a:r>
              <a:rPr lang="en-US" dirty="0">
                <a:solidFill>
                  <a:srgbClr val="666666"/>
                </a:solidFill>
                <a:latin typeface="BentonSans Light" panose="02000503000000020004" pitchFamily="2" charset="0"/>
              </a:rPr>
              <a:t>Smart Business</a:t>
            </a:r>
          </a:p>
        </p:txBody>
      </p:sp>
    </p:spTree>
    <p:extLst>
      <p:ext uri="{BB962C8B-B14F-4D97-AF65-F5344CB8AC3E}">
        <p14:creationId xmlns:p14="http://schemas.microsoft.com/office/powerpoint/2010/main" val="2952223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 name="Rectangle 25"/>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0" y="787400"/>
            <a:ext cx="9145331" cy="2088000"/>
            <a:chOff x="0" y="787400"/>
            <a:chExt cx="9145331" cy="1485950"/>
          </a:xfrm>
        </p:grpSpPr>
        <p:sp>
          <p:nvSpPr>
            <p:cNvPr id="147" name="Rectangle 146"/>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6728620" y="3644151"/>
            <a:ext cx="1600200" cy="462178"/>
            <a:chOff x="6889750" y="2778238"/>
            <a:chExt cx="1600200" cy="462178"/>
          </a:xfrm>
        </p:grpSpPr>
        <p:sp>
          <p:nvSpPr>
            <p:cNvPr id="102" name="TextBox 101"/>
            <p:cNvSpPr txBox="1"/>
            <p:nvPr/>
          </p:nvSpPr>
          <p:spPr>
            <a:xfrm>
              <a:off x="6940980" y="2778238"/>
              <a:ext cx="1548970" cy="462178"/>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Inflow in Display Currency</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Outflow in Display Currency</a:t>
              </a:r>
              <a:endParaRPr lang="en-US" sz="700" dirty="0">
                <a:solidFill>
                  <a:srgbClr val="666666"/>
                </a:solidFill>
                <a:cs typeface="Arial"/>
              </a:endParaRPr>
            </a:p>
            <a:p>
              <a:pPr algn="just"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sp>
          <p:nvSpPr>
            <p:cNvPr id="103" name="Rectangle 102"/>
            <p:cNvSpPr/>
            <p:nvPr/>
          </p:nvSpPr>
          <p:spPr bwMode="gray">
            <a:xfrm>
              <a:off x="6889750" y="2813050"/>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4" name="Rectangle 103"/>
            <p:cNvSpPr/>
            <p:nvPr/>
          </p:nvSpPr>
          <p:spPr bwMode="gray">
            <a:xfrm>
              <a:off x="6889750" y="2946400"/>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 name="Group 9"/>
          <p:cNvGrpSpPr/>
          <p:nvPr/>
        </p:nvGrpSpPr>
        <p:grpSpPr>
          <a:xfrm>
            <a:off x="247047" y="3429000"/>
            <a:ext cx="6343595" cy="2953048"/>
            <a:chOff x="247047" y="2734093"/>
            <a:chExt cx="6343595" cy="3619214"/>
          </a:xfrm>
        </p:grpSpPr>
        <p:grpSp>
          <p:nvGrpSpPr>
            <p:cNvPr id="9" name="Group 8"/>
            <p:cNvGrpSpPr/>
            <p:nvPr/>
          </p:nvGrpSpPr>
          <p:grpSpPr>
            <a:xfrm>
              <a:off x="856755" y="2734093"/>
              <a:ext cx="5482874" cy="3411714"/>
              <a:chOff x="856755" y="2734093"/>
              <a:chExt cx="5482874" cy="3411714"/>
            </a:xfrm>
          </p:grpSpPr>
          <p:cxnSp>
            <p:nvCxnSpPr>
              <p:cNvPr id="64" name="Straight Connector 63"/>
              <p:cNvCxnSpPr/>
              <p:nvPr/>
            </p:nvCxnSpPr>
            <p:spPr>
              <a:xfrm>
                <a:off x="856755" y="2758082"/>
                <a:ext cx="0" cy="3376083"/>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536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34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33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631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1115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022355" y="2745382"/>
                <a:ext cx="0" cy="34004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145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339629" y="2734093"/>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609105" y="6166963"/>
              <a:ext cx="5981537" cy="186344"/>
              <a:chOff x="1035050" y="6135859"/>
              <a:chExt cx="5981537" cy="186344"/>
            </a:xfrm>
          </p:grpSpPr>
          <p:sp>
            <p:nvSpPr>
              <p:cNvPr id="92" name="TextBox 91"/>
              <p:cNvSpPr txBox="1"/>
              <p:nvPr/>
            </p:nvSpPr>
            <p:spPr>
              <a:xfrm>
                <a:off x="1035050" y="613667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93" name="TextBox 92"/>
              <p:cNvSpPr txBox="1"/>
              <p:nvPr/>
            </p:nvSpPr>
            <p:spPr>
              <a:xfrm>
                <a:off x="1702505"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4" name="TextBox 93"/>
              <p:cNvSpPr txBox="1"/>
              <p:nvPr/>
            </p:nvSpPr>
            <p:spPr>
              <a:xfrm>
                <a:off x="2405239"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5" name="TextBox 94"/>
              <p:cNvSpPr txBox="1"/>
              <p:nvPr/>
            </p:nvSpPr>
            <p:spPr>
              <a:xfrm>
                <a:off x="3107973"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96" name="TextBox 95"/>
              <p:cNvSpPr txBox="1"/>
              <p:nvPr/>
            </p:nvSpPr>
            <p:spPr>
              <a:xfrm>
                <a:off x="3803654"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97" name="TextBox 96"/>
              <p:cNvSpPr txBox="1"/>
              <p:nvPr/>
            </p:nvSpPr>
            <p:spPr>
              <a:xfrm>
                <a:off x="4485221"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98" name="TextBox 97"/>
              <p:cNvSpPr txBox="1"/>
              <p:nvPr/>
            </p:nvSpPr>
            <p:spPr>
              <a:xfrm>
                <a:off x="5195010" y="6136536"/>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9" name="TextBox 98"/>
              <p:cNvSpPr txBox="1"/>
              <p:nvPr/>
            </p:nvSpPr>
            <p:spPr>
              <a:xfrm>
                <a:off x="5890511" y="613585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00" name="TextBox 99"/>
              <p:cNvSpPr txBox="1"/>
              <p:nvPr/>
            </p:nvSpPr>
            <p:spPr>
              <a:xfrm>
                <a:off x="6508587" y="6140102"/>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grpSp>
        <p:grpSp>
          <p:nvGrpSpPr>
            <p:cNvPr id="82" name="Group 81"/>
            <p:cNvGrpSpPr/>
            <p:nvPr/>
          </p:nvGrpSpPr>
          <p:grpSpPr>
            <a:xfrm>
              <a:off x="262922" y="5268083"/>
              <a:ext cx="4984858" cy="769052"/>
              <a:chOff x="698392" y="5116676"/>
              <a:chExt cx="4984858" cy="769052"/>
            </a:xfrm>
          </p:grpSpPr>
          <p:sp>
            <p:nvSpPr>
              <p:cNvPr id="83" name="TextBox 82"/>
              <p:cNvSpPr txBox="1"/>
              <p:nvPr/>
            </p:nvSpPr>
            <p:spPr>
              <a:xfrm>
                <a:off x="698392" y="5372741"/>
                <a:ext cx="5080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Asia</a:t>
                </a:r>
                <a:endParaRPr lang="en-US" sz="700" kern="0" dirty="0">
                  <a:solidFill>
                    <a:srgbClr val="666666"/>
                  </a:solidFill>
                  <a:ea typeface="Arial Unicode MS" pitchFamily="34" charset="-128"/>
                  <a:cs typeface="Arial Unicode MS" pitchFamily="34" charset="-128"/>
                </a:endParaRPr>
              </a:p>
            </p:txBody>
          </p:sp>
          <p:grpSp>
            <p:nvGrpSpPr>
              <p:cNvPr id="84" name="Group 83"/>
              <p:cNvGrpSpPr/>
              <p:nvPr/>
            </p:nvGrpSpPr>
            <p:grpSpPr>
              <a:xfrm>
                <a:off x="2787650" y="5116676"/>
                <a:ext cx="2895600" cy="769052"/>
                <a:chOff x="2787650" y="5321300"/>
                <a:chExt cx="2895600" cy="769052"/>
              </a:xfrm>
            </p:grpSpPr>
            <p:grpSp>
              <p:nvGrpSpPr>
                <p:cNvPr id="85" name="Group 84"/>
                <p:cNvGrpSpPr/>
                <p:nvPr/>
              </p:nvGrpSpPr>
              <p:grpSpPr>
                <a:xfrm>
                  <a:off x="2787650" y="5321300"/>
                  <a:ext cx="1276350" cy="381000"/>
                  <a:chOff x="2787650" y="5321300"/>
                  <a:chExt cx="1276350" cy="381000"/>
                </a:xfrm>
              </p:grpSpPr>
              <p:sp>
                <p:nvSpPr>
                  <p:cNvPr id="89" name="Rectangle 88"/>
                  <p:cNvSpPr/>
                  <p:nvPr/>
                </p:nvSpPr>
                <p:spPr bwMode="gray">
                  <a:xfrm>
                    <a:off x="2787650" y="5321300"/>
                    <a:ext cx="12700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TextBox 89"/>
                  <p:cNvSpPr txBox="1"/>
                  <p:nvPr/>
                </p:nvSpPr>
                <p:spPr>
                  <a:xfrm>
                    <a:off x="2787650" y="5419838"/>
                    <a:ext cx="12763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-94M</a:t>
                    </a:r>
                    <a:endParaRPr lang="en-US" sz="700" kern="0" dirty="0">
                      <a:solidFill>
                        <a:srgbClr val="666666"/>
                      </a:solidFill>
                      <a:ea typeface="Arial Unicode MS" pitchFamily="34" charset="-128"/>
                      <a:cs typeface="Arial Unicode MS" pitchFamily="34" charset="-128"/>
                    </a:endParaRPr>
                  </a:p>
                </p:txBody>
              </p:sp>
            </p:grpSp>
            <p:grpSp>
              <p:nvGrpSpPr>
                <p:cNvPr id="86" name="Group 85"/>
                <p:cNvGrpSpPr/>
                <p:nvPr/>
              </p:nvGrpSpPr>
              <p:grpSpPr>
                <a:xfrm>
                  <a:off x="4064000" y="5696652"/>
                  <a:ext cx="1619250" cy="393700"/>
                  <a:chOff x="4064000" y="5753100"/>
                  <a:chExt cx="1619250" cy="393700"/>
                </a:xfrm>
              </p:grpSpPr>
              <p:sp>
                <p:nvSpPr>
                  <p:cNvPr id="87" name="Rectangle 86"/>
                  <p:cNvSpPr/>
                  <p:nvPr/>
                </p:nvSpPr>
                <p:spPr bwMode="gray">
                  <a:xfrm>
                    <a:off x="4064000" y="5753100"/>
                    <a:ext cx="161925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8" name="TextBox 87"/>
                  <p:cNvSpPr txBox="1"/>
                  <p:nvPr/>
                </p:nvSpPr>
                <p:spPr>
                  <a:xfrm>
                    <a:off x="4064000" y="5864338"/>
                    <a:ext cx="1619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117M</a:t>
                    </a:r>
                    <a:endParaRPr lang="en-US" sz="700" kern="0" dirty="0">
                      <a:solidFill>
                        <a:srgbClr val="666666"/>
                      </a:solidFill>
                      <a:ea typeface="Arial Unicode MS" pitchFamily="34" charset="-128"/>
                      <a:cs typeface="Arial Unicode MS" pitchFamily="34" charset="-128"/>
                    </a:endParaRPr>
                  </a:p>
                </p:txBody>
              </p:sp>
            </p:grpSp>
          </p:grpSp>
        </p:grpSp>
        <p:grpSp>
          <p:nvGrpSpPr>
            <p:cNvPr id="73" name="Group 72"/>
            <p:cNvGrpSpPr/>
            <p:nvPr/>
          </p:nvGrpSpPr>
          <p:grpSpPr>
            <a:xfrm>
              <a:off x="247047" y="4142729"/>
              <a:ext cx="3962508" cy="768346"/>
              <a:chOff x="672992" y="3991322"/>
              <a:chExt cx="3962508" cy="768346"/>
            </a:xfrm>
          </p:grpSpPr>
          <p:sp>
            <p:nvSpPr>
              <p:cNvPr id="74" name="TextBox 73"/>
              <p:cNvSpPr txBox="1"/>
              <p:nvPr/>
            </p:nvSpPr>
            <p:spPr>
              <a:xfrm>
                <a:off x="672992" y="4243664"/>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Australia</a:t>
                </a:r>
                <a:endParaRPr lang="en-US" sz="700" kern="0" dirty="0">
                  <a:solidFill>
                    <a:srgbClr val="666666"/>
                  </a:solidFill>
                  <a:ea typeface="Arial Unicode MS" pitchFamily="34" charset="-128"/>
                  <a:cs typeface="Arial Unicode MS" pitchFamily="34" charset="-128"/>
                </a:endParaRPr>
              </a:p>
            </p:txBody>
          </p:sp>
          <p:grpSp>
            <p:nvGrpSpPr>
              <p:cNvPr id="75" name="Group 74"/>
              <p:cNvGrpSpPr/>
              <p:nvPr/>
            </p:nvGrpSpPr>
            <p:grpSpPr>
              <a:xfrm>
                <a:off x="3600450" y="3991322"/>
                <a:ext cx="1035050" cy="768346"/>
                <a:chOff x="3600450" y="4083050"/>
                <a:chExt cx="1035050" cy="768346"/>
              </a:xfrm>
            </p:grpSpPr>
            <p:grpSp>
              <p:nvGrpSpPr>
                <p:cNvPr id="76" name="Group 75"/>
                <p:cNvGrpSpPr/>
                <p:nvPr/>
              </p:nvGrpSpPr>
              <p:grpSpPr>
                <a:xfrm>
                  <a:off x="3600450" y="4083050"/>
                  <a:ext cx="482600" cy="381000"/>
                  <a:chOff x="3600450" y="4083050"/>
                  <a:chExt cx="482600" cy="381000"/>
                </a:xfrm>
              </p:grpSpPr>
              <p:sp>
                <p:nvSpPr>
                  <p:cNvPr id="80" name="Rectangle 79"/>
                  <p:cNvSpPr/>
                  <p:nvPr/>
                </p:nvSpPr>
                <p:spPr bwMode="gray">
                  <a:xfrm>
                    <a:off x="3600450" y="4083050"/>
                    <a:ext cx="4572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1" name="TextBox 80"/>
                  <p:cNvSpPr txBox="1"/>
                  <p:nvPr/>
                </p:nvSpPr>
                <p:spPr>
                  <a:xfrm>
                    <a:off x="3606800" y="4181588"/>
                    <a:ext cx="476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-34M</a:t>
                    </a:r>
                    <a:endParaRPr lang="en-US" sz="700" kern="0" dirty="0">
                      <a:solidFill>
                        <a:srgbClr val="666666"/>
                      </a:solidFill>
                      <a:ea typeface="Arial Unicode MS" pitchFamily="34" charset="-128"/>
                      <a:cs typeface="Arial Unicode MS" pitchFamily="34" charset="-128"/>
                    </a:endParaRPr>
                  </a:p>
                </p:txBody>
              </p:sp>
            </p:grpSp>
            <p:grpSp>
              <p:nvGrpSpPr>
                <p:cNvPr id="77" name="Group 76"/>
                <p:cNvGrpSpPr/>
                <p:nvPr/>
              </p:nvGrpSpPr>
              <p:grpSpPr>
                <a:xfrm>
                  <a:off x="4057650" y="4457696"/>
                  <a:ext cx="577850" cy="393700"/>
                  <a:chOff x="4057650" y="4521200"/>
                  <a:chExt cx="577850" cy="393700"/>
                </a:xfrm>
              </p:grpSpPr>
              <p:sp>
                <p:nvSpPr>
                  <p:cNvPr id="78" name="Rectangle 77"/>
                  <p:cNvSpPr/>
                  <p:nvPr/>
                </p:nvSpPr>
                <p:spPr bwMode="gray">
                  <a:xfrm>
                    <a:off x="4057650" y="4521200"/>
                    <a:ext cx="5715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9" name="TextBox 78"/>
                  <p:cNvSpPr txBox="1"/>
                  <p:nvPr/>
                </p:nvSpPr>
                <p:spPr>
                  <a:xfrm>
                    <a:off x="4076700" y="4626088"/>
                    <a:ext cx="5588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42M</a:t>
                    </a:r>
                    <a:endParaRPr lang="en-US" sz="700" kern="0" dirty="0">
                      <a:solidFill>
                        <a:srgbClr val="666666"/>
                      </a:solidFill>
                      <a:ea typeface="Arial Unicode MS" pitchFamily="34" charset="-128"/>
                      <a:cs typeface="Arial Unicode MS" pitchFamily="34" charset="-128"/>
                    </a:endParaRPr>
                  </a:p>
                </p:txBody>
              </p:sp>
            </p:grpSp>
          </p:grpSp>
        </p:grpSp>
        <p:grpSp>
          <p:nvGrpSpPr>
            <p:cNvPr id="106" name="Group 105"/>
            <p:cNvGrpSpPr/>
            <p:nvPr/>
          </p:nvGrpSpPr>
          <p:grpSpPr>
            <a:xfrm>
              <a:off x="247047" y="3008907"/>
              <a:ext cx="6058008" cy="777520"/>
              <a:chOff x="672992" y="2857500"/>
              <a:chExt cx="6058008" cy="777520"/>
            </a:xfrm>
          </p:grpSpPr>
          <p:grpSp>
            <p:nvGrpSpPr>
              <p:cNvPr id="107" name="Group 106"/>
              <p:cNvGrpSpPr/>
              <p:nvPr/>
            </p:nvGrpSpPr>
            <p:grpSpPr>
              <a:xfrm>
                <a:off x="1670050" y="2857500"/>
                <a:ext cx="5060950" cy="777520"/>
                <a:chOff x="1670050" y="2857500"/>
                <a:chExt cx="5060950" cy="777520"/>
              </a:xfrm>
            </p:grpSpPr>
            <p:grpSp>
              <p:nvGrpSpPr>
                <p:cNvPr id="109" name="Group 108"/>
                <p:cNvGrpSpPr/>
                <p:nvPr/>
              </p:nvGrpSpPr>
              <p:grpSpPr>
                <a:xfrm>
                  <a:off x="1670050" y="2857500"/>
                  <a:ext cx="2387600" cy="381000"/>
                  <a:chOff x="1670050" y="2857500"/>
                  <a:chExt cx="2387600" cy="381000"/>
                </a:xfrm>
              </p:grpSpPr>
              <p:sp>
                <p:nvSpPr>
                  <p:cNvPr id="113" name="Rectangle 112"/>
                  <p:cNvSpPr/>
                  <p:nvPr/>
                </p:nvSpPr>
                <p:spPr bwMode="gray">
                  <a:xfrm>
                    <a:off x="1670050" y="2857500"/>
                    <a:ext cx="23876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4" name="TextBox 113"/>
                  <p:cNvSpPr txBox="1"/>
                  <p:nvPr/>
                </p:nvSpPr>
                <p:spPr>
                  <a:xfrm>
                    <a:off x="1676400" y="2962388"/>
                    <a:ext cx="2381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-172M</a:t>
                    </a:r>
                    <a:endParaRPr lang="en-US" sz="700" kern="0" dirty="0">
                      <a:solidFill>
                        <a:srgbClr val="666666"/>
                      </a:solidFill>
                      <a:ea typeface="Arial Unicode MS" pitchFamily="34" charset="-128"/>
                      <a:cs typeface="Arial Unicode MS" pitchFamily="34" charset="-128"/>
                    </a:endParaRPr>
                  </a:p>
                </p:txBody>
              </p:sp>
            </p:grpSp>
            <p:grpSp>
              <p:nvGrpSpPr>
                <p:cNvPr id="110" name="Group 109"/>
                <p:cNvGrpSpPr/>
                <p:nvPr/>
              </p:nvGrpSpPr>
              <p:grpSpPr>
                <a:xfrm>
                  <a:off x="4057650" y="3241320"/>
                  <a:ext cx="2673350" cy="393700"/>
                  <a:chOff x="4057650" y="3241320"/>
                  <a:chExt cx="2673350" cy="393700"/>
                </a:xfrm>
              </p:grpSpPr>
              <p:sp>
                <p:nvSpPr>
                  <p:cNvPr id="111" name="Rectangle 110"/>
                  <p:cNvSpPr/>
                  <p:nvPr/>
                </p:nvSpPr>
                <p:spPr bwMode="gray">
                  <a:xfrm>
                    <a:off x="4057650" y="3241320"/>
                    <a:ext cx="26670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2" name="TextBox 111"/>
                  <p:cNvSpPr txBox="1"/>
                  <p:nvPr/>
                </p:nvSpPr>
                <p:spPr>
                  <a:xfrm>
                    <a:off x="4070350" y="3358908"/>
                    <a:ext cx="26606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193M</a:t>
                    </a:r>
                    <a:endParaRPr lang="en-US" sz="700" kern="0" dirty="0">
                      <a:solidFill>
                        <a:srgbClr val="666666"/>
                      </a:solidFill>
                      <a:ea typeface="Arial Unicode MS" pitchFamily="34" charset="-128"/>
                      <a:cs typeface="Arial Unicode MS" pitchFamily="34" charset="-128"/>
                    </a:endParaRPr>
                  </a:p>
                </p:txBody>
              </p:sp>
            </p:grpSp>
          </p:grpSp>
          <p:sp>
            <p:nvSpPr>
              <p:cNvPr id="108" name="TextBox 107"/>
              <p:cNvSpPr txBox="1"/>
              <p:nvPr/>
            </p:nvSpPr>
            <p:spPr>
              <a:xfrm>
                <a:off x="672992" y="2960948"/>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Europe</a:t>
                </a:r>
                <a:endParaRPr lang="en-US" sz="700" kern="0" dirty="0">
                  <a:solidFill>
                    <a:srgbClr val="666666"/>
                  </a:solidFill>
                  <a:ea typeface="Arial Unicode MS" pitchFamily="34" charset="-128"/>
                  <a:cs typeface="Arial Unicode MS" pitchFamily="34" charset="-128"/>
                </a:endParaRPr>
              </a:p>
            </p:txBody>
          </p:sp>
        </p:grpSp>
      </p:grpSp>
      <p:grpSp>
        <p:nvGrpSpPr>
          <p:cNvPr id="39" name="Group 38"/>
          <p:cNvGrpSpPr/>
          <p:nvPr/>
        </p:nvGrpSpPr>
        <p:grpSpPr>
          <a:xfrm>
            <a:off x="6471119" y="3009681"/>
            <a:ext cx="2426491" cy="434200"/>
            <a:chOff x="6174903" y="2250970"/>
            <a:chExt cx="2170005" cy="388304"/>
          </a:xfrm>
        </p:grpSpPr>
        <p:pic>
          <p:nvPicPr>
            <p:cNvPr id="40" name="Picture 39"/>
            <p:cNvPicPr>
              <a:picLocks noChangeAspect="1"/>
            </p:cNvPicPr>
            <p:nvPr/>
          </p:nvPicPr>
          <p:blipFill>
            <a:blip r:embed="rId2"/>
            <a:stretch>
              <a:fillRect/>
            </a:stretch>
          </p:blipFill>
          <p:spPr>
            <a:xfrm>
              <a:off x="6174903" y="2258274"/>
              <a:ext cx="381000" cy="381000"/>
            </a:xfrm>
            <a:prstGeom prst="rect">
              <a:avLst/>
            </a:prstGeom>
          </p:spPr>
        </p:pic>
        <p:pic>
          <p:nvPicPr>
            <p:cNvPr id="41" name="Picture 40"/>
            <p:cNvPicPr>
              <a:picLocks noChangeAspect="1"/>
            </p:cNvPicPr>
            <p:nvPr/>
          </p:nvPicPr>
          <p:blipFill>
            <a:blip r:embed="rId3"/>
            <a:stretch>
              <a:fillRect/>
            </a:stretch>
          </p:blipFill>
          <p:spPr>
            <a:xfrm>
              <a:off x="6598883" y="2254696"/>
              <a:ext cx="381000" cy="381000"/>
            </a:xfrm>
            <a:prstGeom prst="rect">
              <a:avLst/>
            </a:prstGeom>
          </p:spPr>
        </p:pic>
        <p:pic>
          <p:nvPicPr>
            <p:cNvPr id="42" name="Picture 41"/>
            <p:cNvPicPr>
              <a:picLocks noChangeAspect="1"/>
            </p:cNvPicPr>
            <p:nvPr/>
          </p:nvPicPr>
          <p:blipFill>
            <a:blip r:embed="rId4"/>
            <a:stretch>
              <a:fillRect/>
            </a:stretch>
          </p:blipFill>
          <p:spPr>
            <a:xfrm>
              <a:off x="6951836" y="2253380"/>
              <a:ext cx="381000" cy="381000"/>
            </a:xfrm>
            <a:prstGeom prst="rect">
              <a:avLst/>
            </a:prstGeom>
          </p:spPr>
        </p:pic>
        <p:pic>
          <p:nvPicPr>
            <p:cNvPr id="43" name="Picture 42"/>
            <p:cNvPicPr>
              <a:picLocks noChangeAspect="1"/>
            </p:cNvPicPr>
            <p:nvPr/>
          </p:nvPicPr>
          <p:blipFill>
            <a:blip r:embed="rId5"/>
            <a:stretch>
              <a:fillRect/>
            </a:stretch>
          </p:blipFill>
          <p:spPr>
            <a:xfrm>
              <a:off x="7291828" y="2255818"/>
              <a:ext cx="381000" cy="381000"/>
            </a:xfrm>
            <a:prstGeom prst="rect">
              <a:avLst/>
            </a:prstGeom>
          </p:spPr>
        </p:pic>
        <p:pic>
          <p:nvPicPr>
            <p:cNvPr id="44" name="Picture 43"/>
            <p:cNvPicPr>
              <a:picLocks noChangeAspect="1"/>
            </p:cNvPicPr>
            <p:nvPr/>
          </p:nvPicPr>
          <p:blipFill>
            <a:blip r:embed="rId6"/>
            <a:stretch>
              <a:fillRect/>
            </a:stretch>
          </p:blipFill>
          <p:spPr>
            <a:xfrm>
              <a:off x="7639672" y="2250970"/>
              <a:ext cx="381000" cy="381000"/>
            </a:xfrm>
            <a:prstGeom prst="rect">
              <a:avLst/>
            </a:prstGeom>
          </p:spPr>
        </p:pic>
        <p:pic>
          <p:nvPicPr>
            <p:cNvPr id="45" name="Picture 44"/>
            <p:cNvPicPr>
              <a:picLocks noChangeAspect="1"/>
            </p:cNvPicPr>
            <p:nvPr/>
          </p:nvPicPr>
          <p:blipFill>
            <a:blip r:embed="rId7"/>
            <a:stretch>
              <a:fillRect/>
            </a:stretch>
          </p:blipFill>
          <p:spPr>
            <a:xfrm>
              <a:off x="7963908" y="2251120"/>
              <a:ext cx="381000" cy="381000"/>
            </a:xfrm>
            <a:prstGeom prst="rect">
              <a:avLst/>
            </a:prstGeom>
          </p:spPr>
        </p:pic>
      </p:grpSp>
      <p:grpSp>
        <p:nvGrpSpPr>
          <p:cNvPr id="6" name="Group 5"/>
          <p:cNvGrpSpPr/>
          <p:nvPr/>
        </p:nvGrpSpPr>
        <p:grpSpPr>
          <a:xfrm>
            <a:off x="230400" y="3003810"/>
            <a:ext cx="8668800" cy="528436"/>
            <a:chOff x="230400" y="2312073"/>
            <a:chExt cx="8668800" cy="528436"/>
          </a:xfrm>
        </p:grpSpPr>
        <p:cxnSp>
          <p:nvCxnSpPr>
            <p:cNvPr id="183" name="Straight Connector 182"/>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14058"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Cash Flow by Location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18" name="Group 17"/>
          <p:cNvGrpSpPr/>
          <p:nvPr/>
        </p:nvGrpSpPr>
        <p:grpSpPr>
          <a:xfrm>
            <a:off x="3030457" y="1601854"/>
            <a:ext cx="1332000" cy="1264130"/>
            <a:chOff x="3030457" y="1592263"/>
            <a:chExt cx="1332000" cy="1264130"/>
          </a:xfrm>
        </p:grpSpPr>
        <p:sp>
          <p:nvSpPr>
            <p:cNvPr id="306" name="Rounded Rectangle 305"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7" name="TextBox 306"/>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nvGrpSpPr>
            <p:cNvPr id="360" name="Group 359"/>
            <p:cNvGrpSpPr/>
            <p:nvPr/>
          </p:nvGrpSpPr>
          <p:grpSpPr>
            <a:xfrm>
              <a:off x="3030459" y="2087495"/>
              <a:ext cx="1327247" cy="671503"/>
              <a:chOff x="5569983" y="3137984"/>
              <a:chExt cx="1627000" cy="814877"/>
            </a:xfrm>
          </p:grpSpPr>
          <p:sp>
            <p:nvSpPr>
              <p:cNvPr id="361" name="TextBox 360"/>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362" name="TextBox 361"/>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363" name="TextBox 362"/>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364" name="TextBox 363"/>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365" name="Group 364"/>
              <p:cNvGrpSpPr/>
              <p:nvPr/>
            </p:nvGrpSpPr>
            <p:grpSpPr>
              <a:xfrm>
                <a:off x="5640537" y="3297551"/>
                <a:ext cx="1476420" cy="350927"/>
                <a:chOff x="5640537" y="3297551"/>
                <a:chExt cx="1476420" cy="350927"/>
              </a:xfrm>
            </p:grpSpPr>
            <p:sp>
              <p:nvSpPr>
                <p:cNvPr id="366" name="Rectangle 365"/>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67" name="Freeform 366"/>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8" name="Freeform 367"/>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69" name="Straight Connector 368"/>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368"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8" name="TextBox 357"/>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cxnSp>
        <p:nvCxnSpPr>
          <p:cNvPr id="309" name="Straight Connector 308"/>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81" name="Group 380"/>
          <p:cNvGrpSpPr/>
          <p:nvPr/>
        </p:nvGrpSpPr>
        <p:grpSpPr>
          <a:xfrm>
            <a:off x="1623611" y="1603146"/>
            <a:ext cx="1323786" cy="1260406"/>
            <a:chOff x="1623611" y="1603146"/>
            <a:chExt cx="1323786" cy="1260406"/>
          </a:xfrm>
        </p:grpSpPr>
        <p:grpSp>
          <p:nvGrpSpPr>
            <p:cNvPr id="382" name="Group 381"/>
            <p:cNvGrpSpPr/>
            <p:nvPr/>
          </p:nvGrpSpPr>
          <p:grpSpPr>
            <a:xfrm>
              <a:off x="1623611" y="1603146"/>
              <a:ext cx="1323786" cy="1260406"/>
              <a:chOff x="6612399" y="1706157"/>
              <a:chExt cx="1323786" cy="1260406"/>
            </a:xfrm>
          </p:grpSpPr>
          <p:sp>
            <p:nvSpPr>
              <p:cNvPr id="396" name="Rounded Rectangle 3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97" name="TextBox 3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383" name="TextBox 3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384" name="Group 383"/>
            <p:cNvGrpSpPr/>
            <p:nvPr/>
          </p:nvGrpSpPr>
          <p:grpSpPr>
            <a:xfrm>
              <a:off x="1667657" y="2049005"/>
              <a:ext cx="1233294" cy="652803"/>
              <a:chOff x="7388368" y="3090960"/>
              <a:chExt cx="1521208" cy="792192"/>
            </a:xfrm>
          </p:grpSpPr>
          <p:sp>
            <p:nvSpPr>
              <p:cNvPr id="385" name="Rectangle 3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6" name="Rectangle 3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7" name="Rectangle 3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8" name="Rectangle 3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9" name="TextBox 3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390" name="TextBox 3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391" name="Rectangle 3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2" name="Rectangle 3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3" name="Diamond 3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4" name="Diamond 3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5" name="Rectangle 3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399" name="Straight Connector 398"/>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400" name="Group 399"/>
          <p:cNvGrpSpPr/>
          <p:nvPr/>
        </p:nvGrpSpPr>
        <p:grpSpPr>
          <a:xfrm>
            <a:off x="211565" y="1600529"/>
            <a:ext cx="1334528" cy="1272212"/>
            <a:chOff x="6607751" y="3059546"/>
            <a:chExt cx="1334528" cy="1272212"/>
          </a:xfrm>
        </p:grpSpPr>
        <p:grpSp>
          <p:nvGrpSpPr>
            <p:cNvPr id="401" name="Group 400"/>
            <p:cNvGrpSpPr/>
            <p:nvPr/>
          </p:nvGrpSpPr>
          <p:grpSpPr>
            <a:xfrm>
              <a:off x="6607751" y="3059546"/>
              <a:ext cx="1334528" cy="1265141"/>
              <a:chOff x="6605180" y="1701422"/>
              <a:chExt cx="1334528" cy="1265141"/>
            </a:xfrm>
          </p:grpSpPr>
          <p:sp>
            <p:nvSpPr>
              <p:cNvPr id="404" name="Rounded Rectangle 403"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405" name="TextBox 404"/>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407" name="TextBox 406"/>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402" name="TextBox 401"/>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403" name="TextBox 402"/>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7" name="Group 6"/>
          <p:cNvGrpSpPr/>
          <p:nvPr/>
        </p:nvGrpSpPr>
        <p:grpSpPr>
          <a:xfrm>
            <a:off x="10045" y="948096"/>
            <a:ext cx="9128480" cy="545042"/>
            <a:chOff x="160952" y="948096"/>
            <a:chExt cx="8975067" cy="545042"/>
          </a:xfrm>
        </p:grpSpPr>
        <p:sp>
          <p:nvSpPr>
            <p:cNvPr id="186" name="TextBox 185"/>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18,385 M</a:t>
              </a:r>
            </a:p>
          </p:txBody>
        </p:sp>
        <p:sp>
          <p:nvSpPr>
            <p:cNvPr id="187" name="TextBox 186"/>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Forecast in 7 Days (USD) </a:t>
              </a:r>
            </a:p>
          </p:txBody>
        </p:sp>
        <p:sp>
          <p:nvSpPr>
            <p:cNvPr id="299" name="TextBox 298"/>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Subheader</a:t>
              </a:r>
              <a:endParaRPr lang="en-US" sz="1050" kern="0" dirty="0">
                <a:solidFill>
                  <a:srgbClr val="666666"/>
                </a:solidFill>
                <a:ea typeface="Arial Unicode MS" pitchFamily="34" charset="-128"/>
                <a:cs typeface="Arial Unicode MS" pitchFamily="34" charset="-128"/>
              </a:endParaRPr>
            </a:p>
          </p:txBody>
        </p:sp>
        <p:sp>
          <p:nvSpPr>
            <p:cNvPr id="325" name="TextBox 324"/>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grpSp>
        <p:nvGrpSpPr>
          <p:cNvPr id="8" name="Group 7"/>
          <p:cNvGrpSpPr/>
          <p:nvPr/>
        </p:nvGrpSpPr>
        <p:grpSpPr>
          <a:xfrm>
            <a:off x="-19900" y="502915"/>
            <a:ext cx="9131502" cy="221794"/>
            <a:chOff x="-19900" y="502915"/>
            <a:chExt cx="9131502" cy="22179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19" name="TextBox 118"/>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Liquidity Forecast</a:t>
              </a:r>
            </a:p>
          </p:txBody>
        </p:sp>
      </p:grpSp>
      <p:grpSp>
        <p:nvGrpSpPr>
          <p:cNvPr id="175" name="Group 174"/>
          <p:cNvGrpSpPr/>
          <p:nvPr/>
        </p:nvGrpSpPr>
        <p:grpSpPr>
          <a:xfrm>
            <a:off x="-7951" y="6448722"/>
            <a:ext cx="9168732" cy="447374"/>
            <a:chOff x="0" y="6448722"/>
            <a:chExt cx="9168732" cy="447374"/>
          </a:xfrm>
        </p:grpSpPr>
        <p:sp>
          <p:nvSpPr>
            <p:cNvPr id="176" name="Rectangle 175"/>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81" name="TextBox 180"/>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8271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3" name="Rectangle 92"/>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0" name="Rectangle 109"/>
          <p:cNvSpPr/>
          <p:nvPr/>
        </p:nvSpPr>
        <p:spPr bwMode="gray">
          <a:xfrm>
            <a:off x="234000" y="2406771"/>
            <a:ext cx="8672400" cy="4489326"/>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89" name="Group 88"/>
          <p:cNvGrpSpPr/>
          <p:nvPr/>
        </p:nvGrpSpPr>
        <p:grpSpPr>
          <a:xfrm>
            <a:off x="0" y="787400"/>
            <a:ext cx="9145331" cy="1473140"/>
            <a:chOff x="0" y="787400"/>
            <a:chExt cx="9145331" cy="1473140"/>
          </a:xfrm>
        </p:grpSpPr>
        <p:sp>
          <p:nvSpPr>
            <p:cNvPr id="94" name="Rectangle 93"/>
            <p:cNvSpPr/>
            <p:nvPr/>
          </p:nvSpPr>
          <p:spPr bwMode="gray">
            <a:xfrm>
              <a:off x="0" y="787400"/>
              <a:ext cx="9138526" cy="147314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95" name="Straight Connector 94"/>
            <p:cNvCxnSpPr/>
            <p:nvPr/>
          </p:nvCxnSpPr>
          <p:spPr>
            <a:xfrm>
              <a:off x="1331" y="2255492"/>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5400" y="3233608"/>
            <a:ext cx="7893050" cy="3180362"/>
            <a:chOff x="25400" y="3047752"/>
            <a:chExt cx="7893050" cy="3180362"/>
          </a:xfrm>
        </p:grpSpPr>
        <p:grpSp>
          <p:nvGrpSpPr>
            <p:cNvPr id="242" name="Group 241"/>
            <p:cNvGrpSpPr/>
            <p:nvPr/>
          </p:nvGrpSpPr>
          <p:grpSpPr>
            <a:xfrm>
              <a:off x="25400" y="3047752"/>
              <a:ext cx="7893050" cy="3053190"/>
              <a:chOff x="558800" y="3047752"/>
              <a:chExt cx="7893050" cy="3053190"/>
            </a:xfrm>
          </p:grpSpPr>
          <p:cxnSp>
            <p:nvCxnSpPr>
              <p:cNvPr id="243" name="Straight Connector 242"/>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44" name="Group 243"/>
              <p:cNvGrpSpPr/>
              <p:nvPr/>
            </p:nvGrpSpPr>
            <p:grpSpPr>
              <a:xfrm>
                <a:off x="558800" y="3047752"/>
                <a:ext cx="590550" cy="3053190"/>
                <a:chOff x="736600" y="3047752"/>
                <a:chExt cx="590550" cy="3053190"/>
              </a:xfrm>
            </p:grpSpPr>
            <p:sp>
              <p:nvSpPr>
                <p:cNvPr id="251" name="TextBox 250"/>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a:t>
                  </a:r>
                  <a:endParaRPr lang="en-US" sz="700" kern="0" dirty="0">
                    <a:solidFill>
                      <a:srgbClr val="666666"/>
                    </a:solidFill>
                    <a:ea typeface="Arial Unicode MS" pitchFamily="34" charset="-128"/>
                    <a:cs typeface="Arial Unicode MS" pitchFamily="34" charset="-128"/>
                  </a:endParaRPr>
                </a:p>
              </p:txBody>
            </p:sp>
            <p:sp>
              <p:nvSpPr>
                <p:cNvPr id="252" name="TextBox 251"/>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80</a:t>
                  </a:r>
                  <a:endParaRPr lang="en-US" sz="700" kern="0" dirty="0">
                    <a:solidFill>
                      <a:srgbClr val="666666"/>
                    </a:solidFill>
                    <a:ea typeface="Arial Unicode MS" pitchFamily="34" charset="-128"/>
                    <a:cs typeface="Arial Unicode MS" pitchFamily="34" charset="-128"/>
                  </a:endParaRPr>
                </a:p>
              </p:txBody>
            </p:sp>
            <p:sp>
              <p:nvSpPr>
                <p:cNvPr id="253" name="TextBox 252"/>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254" name="TextBox 253"/>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60</a:t>
                  </a:r>
                  <a:endParaRPr lang="en-US" sz="700" kern="0" dirty="0">
                    <a:solidFill>
                      <a:srgbClr val="666666"/>
                    </a:solidFill>
                    <a:ea typeface="Arial Unicode MS" pitchFamily="34" charset="-128"/>
                    <a:cs typeface="Arial Unicode MS" pitchFamily="34" charset="-128"/>
                  </a:endParaRPr>
                </a:p>
              </p:txBody>
            </p:sp>
            <p:sp>
              <p:nvSpPr>
                <p:cNvPr id="255" name="TextBox 254"/>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40</a:t>
                  </a:r>
                  <a:endParaRPr lang="en-US" sz="700" kern="0" dirty="0">
                    <a:solidFill>
                      <a:srgbClr val="666666"/>
                    </a:solidFill>
                    <a:ea typeface="Arial Unicode MS" pitchFamily="34" charset="-128"/>
                    <a:cs typeface="Arial Unicode MS" pitchFamily="34" charset="-128"/>
                  </a:endParaRPr>
                </a:p>
              </p:txBody>
            </p:sp>
            <p:sp>
              <p:nvSpPr>
                <p:cNvPr id="270" name="TextBox 269"/>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a:t>
                  </a:r>
                  <a:endParaRPr lang="en-US" sz="700" kern="0" dirty="0">
                    <a:solidFill>
                      <a:srgbClr val="666666"/>
                    </a:solidFill>
                    <a:ea typeface="Arial Unicode MS" pitchFamily="34" charset="-128"/>
                    <a:cs typeface="Arial Unicode MS" pitchFamily="34" charset="-128"/>
                  </a:endParaRPr>
                </a:p>
              </p:txBody>
            </p:sp>
            <p:sp>
              <p:nvSpPr>
                <p:cNvPr id="296" name="TextBox 295"/>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120</a:t>
                  </a:r>
                  <a:endParaRPr lang="en-US" sz="700" kern="0" dirty="0">
                    <a:solidFill>
                      <a:srgbClr val="666666"/>
                    </a:solidFill>
                    <a:ea typeface="Arial Unicode MS" pitchFamily="34" charset="-128"/>
                    <a:cs typeface="Arial Unicode MS" pitchFamily="34" charset="-128"/>
                  </a:endParaRPr>
                </a:p>
              </p:txBody>
            </p:sp>
          </p:grpSp>
          <p:cxnSp>
            <p:nvCxnSpPr>
              <p:cNvPr id="245" name="Straight Connector 244"/>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282700" y="313461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p:nvGrpSpPr>
          <p:grpSpPr>
            <a:xfrm>
              <a:off x="1769898" y="5482167"/>
              <a:ext cx="1026161" cy="744885"/>
              <a:chOff x="2303298" y="5482167"/>
              <a:chExt cx="1026161" cy="744885"/>
            </a:xfrm>
          </p:grpSpPr>
          <p:sp>
            <p:nvSpPr>
              <p:cNvPr id="302" name="TextBox 301"/>
              <p:cNvSpPr txBox="1"/>
              <p:nvPr/>
            </p:nvSpPr>
            <p:spPr>
              <a:xfrm>
                <a:off x="2303825" y="6044951"/>
                <a:ext cx="10256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1</a:t>
                </a:r>
                <a:endParaRPr lang="en-US" sz="700" kern="0" dirty="0">
                  <a:solidFill>
                    <a:srgbClr val="666666"/>
                  </a:solidFill>
                  <a:ea typeface="Arial Unicode MS" pitchFamily="34" charset="-128"/>
                  <a:cs typeface="Arial Unicode MS" pitchFamily="34" charset="-128"/>
                </a:endParaRPr>
              </a:p>
            </p:txBody>
          </p:sp>
          <p:sp>
            <p:nvSpPr>
              <p:cNvPr id="303" name="Rectangle 302"/>
              <p:cNvSpPr/>
              <p:nvPr/>
            </p:nvSpPr>
            <p:spPr bwMode="gray">
              <a:xfrm>
                <a:off x="2303748" y="5482167"/>
                <a:ext cx="1008529" cy="53570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4" name="TextBox 303"/>
              <p:cNvSpPr txBox="1"/>
              <p:nvPr/>
            </p:nvSpPr>
            <p:spPr>
              <a:xfrm>
                <a:off x="2303298" y="5663238"/>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24</a:t>
                </a:r>
                <a:endParaRPr lang="en-US" sz="700" kern="0" dirty="0">
                  <a:solidFill>
                    <a:srgbClr val="666666"/>
                  </a:solidFill>
                  <a:ea typeface="Arial Unicode MS" pitchFamily="34" charset="-128"/>
                  <a:cs typeface="Arial Unicode MS" pitchFamily="34" charset="-128"/>
                </a:endParaRPr>
              </a:p>
            </p:txBody>
          </p:sp>
        </p:grpSp>
        <p:grpSp>
          <p:nvGrpSpPr>
            <p:cNvPr id="305" name="Group 304"/>
            <p:cNvGrpSpPr/>
            <p:nvPr/>
          </p:nvGrpSpPr>
          <p:grpSpPr>
            <a:xfrm>
              <a:off x="3784600" y="4245554"/>
              <a:ext cx="1025825" cy="1982560"/>
              <a:chOff x="4318000" y="4245554"/>
              <a:chExt cx="1025825" cy="1982560"/>
            </a:xfrm>
          </p:grpSpPr>
          <p:sp>
            <p:nvSpPr>
              <p:cNvPr id="306" name="TextBox 305"/>
              <p:cNvSpPr txBox="1"/>
              <p:nvPr/>
            </p:nvSpPr>
            <p:spPr>
              <a:xfrm>
                <a:off x="4318000" y="6046013"/>
                <a:ext cx="1016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2</a:t>
                </a:r>
                <a:endParaRPr lang="en-US" sz="700" kern="0" dirty="0">
                  <a:solidFill>
                    <a:srgbClr val="666666"/>
                  </a:solidFill>
                  <a:ea typeface="Arial Unicode MS" pitchFamily="34" charset="-128"/>
                  <a:cs typeface="Arial Unicode MS" pitchFamily="34" charset="-128"/>
                </a:endParaRPr>
              </a:p>
            </p:txBody>
          </p:sp>
          <p:sp>
            <p:nvSpPr>
              <p:cNvPr id="307" name="Rectangle 306"/>
              <p:cNvSpPr/>
              <p:nvPr/>
            </p:nvSpPr>
            <p:spPr bwMode="gray">
              <a:xfrm>
                <a:off x="4319972" y="4797136"/>
                <a:ext cx="1008529" cy="1220736"/>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8" name="TextBox 307"/>
              <p:cNvSpPr txBox="1"/>
              <p:nvPr/>
            </p:nvSpPr>
            <p:spPr>
              <a:xfrm>
                <a:off x="4319972" y="5270693"/>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a:t>
                </a:r>
                <a:endParaRPr lang="en-US" sz="700" kern="0" dirty="0">
                  <a:solidFill>
                    <a:srgbClr val="666666"/>
                  </a:solidFill>
                  <a:ea typeface="Arial Unicode MS" pitchFamily="34" charset="-128"/>
                  <a:cs typeface="Arial Unicode MS" pitchFamily="34" charset="-128"/>
                </a:endParaRPr>
              </a:p>
            </p:txBody>
          </p:sp>
          <p:sp>
            <p:nvSpPr>
              <p:cNvPr id="309" name="Rectangle 308"/>
              <p:cNvSpPr/>
              <p:nvPr/>
            </p:nvSpPr>
            <p:spPr bwMode="gray">
              <a:xfrm>
                <a:off x="4319972" y="4669011"/>
                <a:ext cx="1008529" cy="122152"/>
              </a:xfrm>
              <a:prstGeom prst="rect">
                <a:avLst/>
              </a:prstGeom>
              <a:solidFill>
                <a:srgbClr val="F9C26A"/>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0" name="Rectangle 309"/>
              <p:cNvSpPr/>
              <p:nvPr/>
            </p:nvSpPr>
            <p:spPr bwMode="gray">
              <a:xfrm>
                <a:off x="4319972" y="4245554"/>
                <a:ext cx="1008529" cy="419103"/>
              </a:xfrm>
              <a:prstGeom prst="rect">
                <a:avLst/>
              </a:prstGeom>
              <a:solidFill>
                <a:srgbClr val="8CD3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1" name="TextBox 310"/>
              <p:cNvSpPr txBox="1"/>
              <p:nvPr/>
            </p:nvSpPr>
            <p:spPr>
              <a:xfrm>
                <a:off x="4332424" y="4641590"/>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a:t>
                </a:r>
                <a:endParaRPr lang="en-US" sz="700" kern="0" dirty="0">
                  <a:solidFill>
                    <a:srgbClr val="666666"/>
                  </a:solidFill>
                  <a:ea typeface="Arial Unicode MS" pitchFamily="34" charset="-128"/>
                  <a:cs typeface="Arial Unicode MS" pitchFamily="34" charset="-128"/>
                </a:endParaRPr>
              </a:p>
            </p:txBody>
          </p:sp>
          <p:sp>
            <p:nvSpPr>
              <p:cNvPr id="312" name="TextBox 311"/>
              <p:cNvSpPr txBox="1"/>
              <p:nvPr/>
            </p:nvSpPr>
            <p:spPr>
              <a:xfrm>
                <a:off x="4319972" y="4373137"/>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18</a:t>
                </a:r>
                <a:endParaRPr lang="en-US" sz="700" kern="0" dirty="0">
                  <a:solidFill>
                    <a:srgbClr val="666666"/>
                  </a:solidFill>
                  <a:ea typeface="Arial Unicode MS" pitchFamily="34" charset="-128"/>
                  <a:cs typeface="Arial Unicode MS" pitchFamily="34" charset="-128"/>
                </a:endParaRPr>
              </a:p>
            </p:txBody>
          </p:sp>
        </p:grpSp>
        <p:grpSp>
          <p:nvGrpSpPr>
            <p:cNvPr id="313" name="Group 312"/>
            <p:cNvGrpSpPr/>
            <p:nvPr/>
          </p:nvGrpSpPr>
          <p:grpSpPr>
            <a:xfrm>
              <a:off x="5521410" y="3294509"/>
              <a:ext cx="1572054" cy="2932927"/>
              <a:chOff x="6054810" y="3294509"/>
              <a:chExt cx="1572054" cy="2932927"/>
            </a:xfrm>
          </p:grpSpPr>
          <p:sp>
            <p:nvSpPr>
              <p:cNvPr id="314" name="TextBox 313"/>
              <p:cNvSpPr txBox="1"/>
              <p:nvPr/>
            </p:nvSpPr>
            <p:spPr>
              <a:xfrm>
                <a:off x="6054810" y="6045335"/>
                <a:ext cx="157205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3</a:t>
                </a:r>
                <a:endParaRPr lang="en-US" sz="700" kern="0" dirty="0">
                  <a:solidFill>
                    <a:srgbClr val="666666"/>
                  </a:solidFill>
                  <a:ea typeface="Arial Unicode MS" pitchFamily="34" charset="-128"/>
                  <a:cs typeface="Arial Unicode MS" pitchFamily="34" charset="-128"/>
                </a:endParaRPr>
              </a:p>
            </p:txBody>
          </p:sp>
          <p:sp>
            <p:nvSpPr>
              <p:cNvPr id="315" name="Rectangle 314"/>
              <p:cNvSpPr/>
              <p:nvPr/>
            </p:nvSpPr>
            <p:spPr bwMode="gray">
              <a:xfrm>
                <a:off x="6336196" y="3802529"/>
                <a:ext cx="1008529" cy="221534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6" name="Rectangle 315"/>
              <p:cNvSpPr/>
              <p:nvPr/>
            </p:nvSpPr>
            <p:spPr bwMode="gray">
              <a:xfrm>
                <a:off x="6336196" y="3498850"/>
                <a:ext cx="1008529" cy="299381"/>
              </a:xfrm>
              <a:prstGeom prst="rect">
                <a:avLst/>
              </a:prstGeom>
              <a:solidFill>
                <a:srgbClr val="FAC36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7" name="Rectangle 316"/>
              <p:cNvSpPr/>
              <p:nvPr/>
            </p:nvSpPr>
            <p:spPr bwMode="gray">
              <a:xfrm>
                <a:off x="6336196" y="3294509"/>
                <a:ext cx="1008529" cy="201705"/>
              </a:xfrm>
              <a:prstGeom prst="rect">
                <a:avLst/>
              </a:prstGeom>
              <a:solidFill>
                <a:srgbClr val="8FD4F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8" name="TextBox 317"/>
              <p:cNvSpPr txBox="1"/>
              <p:nvPr/>
            </p:nvSpPr>
            <p:spPr>
              <a:xfrm>
                <a:off x="6336196" y="355042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a:t>
                </a:r>
                <a:endParaRPr lang="en-US" sz="700" kern="0" dirty="0">
                  <a:solidFill>
                    <a:srgbClr val="666666"/>
                  </a:solidFill>
                  <a:ea typeface="Arial Unicode MS" pitchFamily="34" charset="-128"/>
                  <a:cs typeface="Arial Unicode MS" pitchFamily="34" charset="-128"/>
                </a:endParaRPr>
              </a:p>
            </p:txBody>
          </p:sp>
          <p:sp>
            <p:nvSpPr>
              <p:cNvPr id="319" name="TextBox 318"/>
              <p:cNvSpPr txBox="1"/>
              <p:nvPr/>
            </p:nvSpPr>
            <p:spPr>
              <a:xfrm>
                <a:off x="6336196" y="481447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89</a:t>
                </a:r>
                <a:endParaRPr lang="en-US" sz="700" kern="0" dirty="0">
                  <a:solidFill>
                    <a:srgbClr val="666666"/>
                  </a:solidFill>
                  <a:ea typeface="Arial Unicode MS" pitchFamily="34" charset="-128"/>
                  <a:cs typeface="Arial Unicode MS" pitchFamily="34" charset="-128"/>
                </a:endParaRPr>
              </a:p>
            </p:txBody>
          </p:sp>
          <p:sp>
            <p:nvSpPr>
              <p:cNvPr id="320" name="TextBox 319"/>
              <p:cNvSpPr txBox="1"/>
              <p:nvPr/>
            </p:nvSpPr>
            <p:spPr>
              <a:xfrm>
                <a:off x="6336196" y="3309894"/>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a:t>
                </a:r>
                <a:endParaRPr lang="en-US" sz="700" kern="0" dirty="0">
                  <a:solidFill>
                    <a:srgbClr val="666666"/>
                  </a:solidFill>
                  <a:ea typeface="Arial Unicode MS" pitchFamily="34" charset="-128"/>
                  <a:cs typeface="Arial Unicode MS" pitchFamily="34" charset="-128"/>
                </a:endParaRPr>
              </a:p>
            </p:txBody>
          </p:sp>
        </p:grpSp>
      </p:grpSp>
      <p:grpSp>
        <p:nvGrpSpPr>
          <p:cNvPr id="5" name="Group 4"/>
          <p:cNvGrpSpPr/>
          <p:nvPr/>
        </p:nvGrpSpPr>
        <p:grpSpPr>
          <a:xfrm>
            <a:off x="7614218" y="2414920"/>
            <a:ext cx="1292688" cy="425696"/>
            <a:chOff x="7726168" y="2371666"/>
            <a:chExt cx="1170940" cy="385603"/>
          </a:xfrm>
        </p:grpSpPr>
        <p:pic>
          <p:nvPicPr>
            <p:cNvPr id="323" name="Picture 322"/>
            <p:cNvPicPr>
              <a:picLocks noChangeAspect="1"/>
            </p:cNvPicPr>
            <p:nvPr/>
          </p:nvPicPr>
          <p:blipFill>
            <a:blip r:embed="rId2"/>
            <a:stretch>
              <a:fillRect/>
            </a:stretch>
          </p:blipFill>
          <p:spPr>
            <a:xfrm rot="5400000">
              <a:off x="7726168" y="2374797"/>
              <a:ext cx="381000" cy="381000"/>
            </a:xfrm>
            <a:prstGeom prst="rect">
              <a:avLst/>
            </a:prstGeom>
          </p:spPr>
        </p:pic>
        <p:pic>
          <p:nvPicPr>
            <p:cNvPr id="324" name="Picture 323"/>
            <p:cNvPicPr>
              <a:picLocks noChangeAspect="1"/>
            </p:cNvPicPr>
            <p:nvPr/>
          </p:nvPicPr>
          <p:blipFill>
            <a:blip r:embed="rId3"/>
            <a:stretch>
              <a:fillRect/>
            </a:stretch>
          </p:blipFill>
          <p:spPr>
            <a:xfrm>
              <a:off x="8131897" y="2371666"/>
              <a:ext cx="381000" cy="381000"/>
            </a:xfrm>
            <a:prstGeom prst="rect">
              <a:avLst/>
            </a:prstGeom>
          </p:spPr>
        </p:pic>
        <p:pic>
          <p:nvPicPr>
            <p:cNvPr id="326" name="Picture 325"/>
            <p:cNvPicPr>
              <a:picLocks noChangeAspect="1"/>
            </p:cNvPicPr>
            <p:nvPr/>
          </p:nvPicPr>
          <p:blipFill>
            <a:blip r:embed="rId4"/>
            <a:stretch>
              <a:fillRect/>
            </a:stretch>
          </p:blipFill>
          <p:spPr>
            <a:xfrm>
              <a:off x="8516108" y="2376269"/>
              <a:ext cx="381000" cy="381000"/>
            </a:xfrm>
            <a:prstGeom prst="rect">
              <a:avLst/>
            </a:prstGeom>
          </p:spPr>
        </p:pic>
      </p:grpSp>
      <p:grpSp>
        <p:nvGrpSpPr>
          <p:cNvPr id="116" name="Group 115"/>
          <p:cNvGrpSpPr/>
          <p:nvPr/>
        </p:nvGrpSpPr>
        <p:grpSpPr>
          <a:xfrm>
            <a:off x="230400" y="2408616"/>
            <a:ext cx="8668800" cy="528436"/>
            <a:chOff x="230400" y="2312073"/>
            <a:chExt cx="8668800" cy="528436"/>
          </a:xfrm>
        </p:grpSpPr>
        <p:cxnSp>
          <p:nvCxnSpPr>
            <p:cNvPr id="117" name="Straight Connector 116"/>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293319"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Region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sp>
        <p:nvSpPr>
          <p:cNvPr id="241" name="TextBox 240"/>
          <p:cNvSpPr txBox="1"/>
          <p:nvPr/>
        </p:nvSpPr>
        <p:spPr>
          <a:xfrm>
            <a:off x="160926" y="1596005"/>
            <a:ext cx="1461186"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Month-End Company Name</a:t>
            </a:r>
            <a:endParaRPr lang="en-US" sz="700" kern="0" dirty="0">
              <a:solidFill>
                <a:srgbClr val="666666"/>
              </a:solidFill>
              <a:ea typeface="Arial Unicode MS" pitchFamily="34" charset="-128"/>
              <a:cs typeface="Arial Unicode MS" pitchFamily="34" charset="-128"/>
            </a:endParaRPr>
          </a:p>
        </p:txBody>
      </p:sp>
      <p:sp>
        <p:nvSpPr>
          <p:cNvPr id="240" name="TextBox 239"/>
          <p:cNvSpPr txBox="1"/>
          <p:nvPr/>
        </p:nvSpPr>
        <p:spPr>
          <a:xfrm>
            <a:off x="143125" y="1192464"/>
            <a:ext cx="2360335" cy="307777"/>
          </a:xfrm>
          <a:prstGeom prst="rect">
            <a:avLst/>
          </a:prstGeom>
          <a:noFill/>
        </p:spPr>
        <p:txBody>
          <a:bodyPr wrap="square" rtlCol="0">
            <a:spAutoFit/>
          </a:bodyPr>
          <a:lstStyle/>
          <a:p>
            <a:pPr fontAlgn="base">
              <a:spcBef>
                <a:spcPts val="840"/>
              </a:spcBef>
              <a:spcAft>
                <a:spcPct val="0"/>
              </a:spcAft>
              <a:buClr>
                <a:srgbClr val="F0AB00"/>
              </a:buClr>
              <a:buSzPct val="80000"/>
            </a:pPr>
            <a:r>
              <a:rPr lang="en-US" sz="1400" kern="0" dirty="0">
                <a:solidFill>
                  <a:srgbClr val="333333"/>
                </a:solidFill>
                <a:ea typeface="Arial Unicode MS" pitchFamily="34" charset="-128"/>
                <a:cs typeface="Arial Unicode MS" pitchFamily="34" charset="-128"/>
              </a:rPr>
              <a:t>Completion Rate</a:t>
            </a:r>
          </a:p>
        </p:txBody>
      </p:sp>
      <p:sp>
        <p:nvSpPr>
          <p:cNvPr id="239" name="TextBox 238"/>
          <p:cNvSpPr txBox="1"/>
          <p:nvPr/>
        </p:nvSpPr>
        <p:spPr>
          <a:xfrm>
            <a:off x="160926" y="890864"/>
            <a:ext cx="5524500"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a:solidFill>
                  <a:srgbClr val="00679E"/>
                </a:solidFill>
                <a:ea typeface="Arial Unicode MS" pitchFamily="34" charset="-128"/>
                <a:cs typeface="Arial"/>
              </a:rPr>
              <a:t>All Closing Phase        All Closing Milestone        All Status of Closing Task        All Closing Template        All Closing Task is Delayed</a:t>
            </a:r>
            <a:endParaRPr lang="en-US" sz="700" kern="0" dirty="0">
              <a:solidFill>
                <a:srgbClr val="00679E"/>
              </a:solidFill>
              <a:ea typeface="Arial Unicode MS" pitchFamily="34" charset="-128"/>
              <a:cs typeface="Arial Unicode MS" pitchFamily="34" charset="-128"/>
            </a:endParaRPr>
          </a:p>
        </p:txBody>
      </p:sp>
      <p:grpSp>
        <p:nvGrpSpPr>
          <p:cNvPr id="6" name="Group 5"/>
          <p:cNvGrpSpPr/>
          <p:nvPr/>
        </p:nvGrpSpPr>
        <p:grpSpPr>
          <a:xfrm>
            <a:off x="-19900" y="502915"/>
            <a:ext cx="9131502" cy="221794"/>
            <a:chOff x="-19900" y="502915"/>
            <a:chExt cx="9131502" cy="221794"/>
          </a:xfrm>
        </p:grpSpPr>
        <p:sp>
          <p:nvSpPr>
            <p:cNvPr id="77" name="TextBox 76"/>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78" name="TextBox 77"/>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38" name="TextBox 237"/>
            <p:cNvSpPr txBox="1"/>
            <p:nvPr/>
          </p:nvSpPr>
          <p:spPr>
            <a:xfrm>
              <a:off x="3736259" y="523578"/>
              <a:ext cx="1622322"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Financial Close Progress</a:t>
              </a:r>
            </a:p>
          </p:txBody>
        </p:sp>
      </p:grpSp>
      <p:grpSp>
        <p:nvGrpSpPr>
          <p:cNvPr id="80" name="Group 79"/>
          <p:cNvGrpSpPr/>
          <p:nvPr/>
        </p:nvGrpSpPr>
        <p:grpSpPr>
          <a:xfrm>
            <a:off x="-7951" y="6448722"/>
            <a:ext cx="9168732" cy="447374"/>
            <a:chOff x="0" y="6448722"/>
            <a:chExt cx="9168732" cy="447374"/>
          </a:xfrm>
        </p:grpSpPr>
        <p:sp>
          <p:nvSpPr>
            <p:cNvPr id="81" name="Rectangle 80"/>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p:cNvSpPr txBox="1"/>
            <p:nvPr/>
          </p:nvSpPr>
          <p:spPr>
            <a:xfrm>
              <a:off x="122757" y="6563812"/>
              <a:ext cx="230851"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700" dirty="0">
                <a:solidFill>
                  <a:schemeClr val="bg1"/>
                </a:solidFill>
                <a:latin typeface="Open Sans" pitchFamily="34" charset="0"/>
                <a:ea typeface="Open Sans" pitchFamily="34" charset="0"/>
                <a:cs typeface="Open Sans" pitchFamily="34" charset="0"/>
              </a:endParaRPr>
            </a:p>
          </p:txBody>
        </p:sp>
        <p:sp>
          <p:nvSpPr>
            <p:cNvPr id="85" name="TextBox 84"/>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86" name="TextBox 85"/>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90" name="Group 89"/>
          <p:cNvGrpSpPr/>
          <p:nvPr/>
        </p:nvGrpSpPr>
        <p:grpSpPr>
          <a:xfrm>
            <a:off x="-5474" y="0"/>
            <a:ext cx="9149474" cy="423865"/>
            <a:chOff x="-5474" y="0"/>
            <a:chExt cx="9149474" cy="423865"/>
          </a:xfrm>
        </p:grpSpPr>
        <p:sp>
          <p:nvSpPr>
            <p:cNvPr id="91" name="Rectangle 9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Box 98"/>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00" name="Straight Connector 99"/>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02" name="Rectangle 10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4" name="TextBox 10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7316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8" name="Rectangle 26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0" name="Rectangle 239"/>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69" name="Group 268"/>
          <p:cNvGrpSpPr/>
          <p:nvPr/>
        </p:nvGrpSpPr>
        <p:grpSpPr>
          <a:xfrm>
            <a:off x="0" y="787400"/>
            <a:ext cx="9145331" cy="2088000"/>
            <a:chOff x="0" y="787400"/>
            <a:chExt cx="9145331" cy="1485950"/>
          </a:xfrm>
        </p:grpSpPr>
        <p:sp>
          <p:nvSpPr>
            <p:cNvPr id="270" name="Rectangle 26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71" name="Straight Connector 27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3249" y="3874772"/>
            <a:ext cx="898624" cy="318549"/>
            <a:chOff x="7303249" y="2809331"/>
            <a:chExt cx="898624" cy="318549"/>
          </a:xfrm>
        </p:grpSpPr>
        <p:sp>
          <p:nvSpPr>
            <p:cNvPr id="154" name="TextBox 153"/>
            <p:cNvSpPr txBox="1"/>
            <p:nvPr/>
          </p:nvSpPr>
          <p:spPr>
            <a:xfrm>
              <a:off x="7354479" y="2809331"/>
              <a:ext cx="847394" cy="318549"/>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Net Cash Flow</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Balance</a:t>
              </a:r>
              <a:endParaRPr lang="en-US" sz="700" kern="0" dirty="0">
                <a:solidFill>
                  <a:srgbClr val="666666"/>
                </a:solidFill>
                <a:ea typeface="Arial Unicode MS" pitchFamily="34" charset="-128"/>
                <a:cs typeface="Arial Unicode MS" pitchFamily="34" charset="-128"/>
              </a:endParaRPr>
            </a:p>
          </p:txBody>
        </p:sp>
        <p:grpSp>
          <p:nvGrpSpPr>
            <p:cNvPr id="232" name="Group 231"/>
            <p:cNvGrpSpPr/>
            <p:nvPr/>
          </p:nvGrpSpPr>
          <p:grpSpPr>
            <a:xfrm>
              <a:off x="7303249" y="2835725"/>
              <a:ext cx="88900" cy="233179"/>
              <a:chOff x="6963831" y="2741134"/>
              <a:chExt cx="88900" cy="233179"/>
            </a:xfrm>
          </p:grpSpPr>
          <p:sp>
            <p:nvSpPr>
              <p:cNvPr id="233" name="Rectangle 232"/>
              <p:cNvSpPr/>
              <p:nvPr/>
            </p:nvSpPr>
            <p:spPr bwMode="gray">
              <a:xfrm>
                <a:off x="6963831" y="2885413"/>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6" name="Rectangle 235"/>
              <p:cNvSpPr/>
              <p:nvPr/>
            </p:nvSpPr>
            <p:spPr bwMode="gray">
              <a:xfrm>
                <a:off x="6963831" y="2741134"/>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7" name="Group 6"/>
          <p:cNvGrpSpPr/>
          <p:nvPr/>
        </p:nvGrpSpPr>
        <p:grpSpPr>
          <a:xfrm>
            <a:off x="129180" y="3742656"/>
            <a:ext cx="7893050" cy="2629865"/>
            <a:chOff x="129180" y="3047752"/>
            <a:chExt cx="7893050" cy="3241420"/>
          </a:xfrm>
        </p:grpSpPr>
        <p:grpSp>
          <p:nvGrpSpPr>
            <p:cNvPr id="5" name="Group 4"/>
            <p:cNvGrpSpPr/>
            <p:nvPr/>
          </p:nvGrpSpPr>
          <p:grpSpPr>
            <a:xfrm>
              <a:off x="789580" y="6107071"/>
              <a:ext cx="4813796" cy="182101"/>
              <a:chOff x="789580" y="6107071"/>
              <a:chExt cx="4813796" cy="182101"/>
            </a:xfrm>
          </p:grpSpPr>
          <p:sp>
            <p:nvSpPr>
              <p:cNvPr id="225" name="TextBox 224"/>
              <p:cNvSpPr txBox="1"/>
              <p:nvPr/>
            </p:nvSpPr>
            <p:spPr>
              <a:xfrm>
                <a:off x="789580" y="6107071"/>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20140129</a:t>
                </a:r>
                <a:endParaRPr lang="en-US" sz="700" kern="0" dirty="0">
                  <a:solidFill>
                    <a:srgbClr val="666666"/>
                  </a:solidFill>
                  <a:ea typeface="Arial Unicode MS" pitchFamily="34" charset="-128"/>
                  <a:cs typeface="Arial Unicode MS" pitchFamily="34" charset="-128"/>
                </a:endParaRPr>
              </a:p>
            </p:txBody>
          </p:sp>
          <p:sp>
            <p:nvSpPr>
              <p:cNvPr id="226" name="TextBox 225"/>
              <p:cNvSpPr txBox="1"/>
              <p:nvPr/>
            </p:nvSpPr>
            <p:spPr>
              <a:xfrm>
                <a:off x="14690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227" name="TextBox 226"/>
              <p:cNvSpPr txBox="1"/>
              <p:nvPr/>
            </p:nvSpPr>
            <p:spPr>
              <a:xfrm>
                <a:off x="2186580" y="6107071"/>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229" name="TextBox 228"/>
              <p:cNvSpPr txBox="1"/>
              <p:nvPr/>
            </p:nvSpPr>
            <p:spPr>
              <a:xfrm>
                <a:off x="28914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228" name="TextBox 227"/>
              <p:cNvSpPr txBox="1"/>
              <p:nvPr/>
            </p:nvSpPr>
            <p:spPr>
              <a:xfrm>
                <a:off x="3526430" y="6107071"/>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230" name="TextBox 229"/>
              <p:cNvSpPr txBox="1"/>
              <p:nvPr/>
            </p:nvSpPr>
            <p:spPr>
              <a:xfrm>
                <a:off x="4320180"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sp>
            <p:nvSpPr>
              <p:cNvPr id="231" name="TextBox 230"/>
              <p:cNvSpPr txBox="1"/>
              <p:nvPr/>
            </p:nvSpPr>
            <p:spPr>
              <a:xfrm>
                <a:off x="5006476"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156" name="Group 155"/>
            <p:cNvGrpSpPr/>
            <p:nvPr/>
          </p:nvGrpSpPr>
          <p:grpSpPr>
            <a:xfrm>
              <a:off x="129180" y="3047752"/>
              <a:ext cx="7893050" cy="3053190"/>
              <a:chOff x="558800" y="3047752"/>
              <a:chExt cx="7893050" cy="3053190"/>
            </a:xfrm>
          </p:grpSpPr>
          <p:grpSp>
            <p:nvGrpSpPr>
              <p:cNvPr id="157" name="Group 156"/>
              <p:cNvGrpSpPr/>
              <p:nvPr/>
            </p:nvGrpSpPr>
            <p:grpSpPr>
              <a:xfrm>
                <a:off x="558800" y="3047752"/>
                <a:ext cx="590550" cy="3053190"/>
                <a:chOff x="736600" y="3047752"/>
                <a:chExt cx="590550" cy="3053190"/>
              </a:xfrm>
            </p:grpSpPr>
            <p:sp>
              <p:nvSpPr>
                <p:cNvPr id="166" name="TextBox 165"/>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 B</a:t>
                  </a:r>
                  <a:endParaRPr lang="en-US" sz="700" kern="0" dirty="0">
                    <a:solidFill>
                      <a:srgbClr val="666666"/>
                    </a:solidFill>
                    <a:ea typeface="Arial Unicode MS" pitchFamily="34" charset="-128"/>
                    <a:cs typeface="Arial Unicode MS" pitchFamily="34" charset="-128"/>
                  </a:endParaRPr>
                </a:p>
              </p:txBody>
            </p:sp>
            <p:sp>
              <p:nvSpPr>
                <p:cNvPr id="167" name="TextBox 166"/>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 B</a:t>
                  </a:r>
                  <a:endParaRPr lang="en-US" sz="700" kern="0" dirty="0">
                    <a:solidFill>
                      <a:srgbClr val="666666"/>
                    </a:solidFill>
                    <a:ea typeface="Arial Unicode MS" pitchFamily="34" charset="-128"/>
                    <a:cs typeface="Arial Unicode MS" pitchFamily="34" charset="-128"/>
                  </a:endParaRPr>
                </a:p>
              </p:txBody>
            </p:sp>
            <p:sp>
              <p:nvSpPr>
                <p:cNvPr id="168" name="TextBox 167"/>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-3.0 B</a:t>
                  </a:r>
                  <a:endParaRPr lang="en-US" sz="700" kern="0" dirty="0">
                    <a:solidFill>
                      <a:srgbClr val="666666"/>
                    </a:solidFill>
                    <a:ea typeface="Arial Unicode MS" pitchFamily="34" charset="-128"/>
                    <a:cs typeface="Arial Unicode MS" pitchFamily="34" charset="-128"/>
                  </a:endParaRPr>
                </a:p>
              </p:txBody>
            </p:sp>
            <p:sp>
              <p:nvSpPr>
                <p:cNvPr id="169" name="TextBox 168"/>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 B</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 B</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3.0 B</a:t>
                  </a:r>
                  <a:endParaRPr lang="en-US" sz="700" kern="0" dirty="0">
                    <a:solidFill>
                      <a:srgbClr val="666666"/>
                    </a:solidFill>
                    <a:ea typeface="Arial Unicode MS" pitchFamily="34" charset="-128"/>
                    <a:cs typeface="Arial Unicode MS" pitchFamily="34" charset="-128"/>
                  </a:endParaRPr>
                </a:p>
              </p:txBody>
            </p:sp>
          </p:grpSp>
          <p:grpSp>
            <p:nvGrpSpPr>
              <p:cNvPr id="158" name="Group 157"/>
              <p:cNvGrpSpPr/>
              <p:nvPr/>
            </p:nvGrpSpPr>
            <p:grpSpPr>
              <a:xfrm>
                <a:off x="1282700" y="3117684"/>
                <a:ext cx="7169150" cy="2899643"/>
                <a:chOff x="1282700" y="3117684"/>
                <a:chExt cx="7169150" cy="2899643"/>
              </a:xfrm>
            </p:grpSpPr>
            <p:cxnSp>
              <p:nvCxnSpPr>
                <p:cNvPr id="159" name="Straight Connector 158"/>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282700" y="3117684"/>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p:cNvGrpSpPr/>
            <p:nvPr/>
          </p:nvGrpSpPr>
          <p:grpSpPr>
            <a:xfrm>
              <a:off x="949238" y="3841750"/>
              <a:ext cx="4513942" cy="1225550"/>
              <a:chOff x="1378858" y="3841750"/>
              <a:chExt cx="4513942" cy="1225550"/>
            </a:xfrm>
          </p:grpSpPr>
          <p:grpSp>
            <p:nvGrpSpPr>
              <p:cNvPr id="174" name="Group 173"/>
              <p:cNvGrpSpPr/>
              <p:nvPr/>
            </p:nvGrpSpPr>
            <p:grpSpPr>
              <a:xfrm>
                <a:off x="1378858" y="4400550"/>
                <a:ext cx="355600" cy="185059"/>
                <a:chOff x="1378858" y="4400550"/>
                <a:chExt cx="355600" cy="185059"/>
              </a:xfrm>
            </p:grpSpPr>
            <p:sp>
              <p:nvSpPr>
                <p:cNvPr id="209" name="Rectangle 208"/>
                <p:cNvSpPr/>
                <p:nvPr/>
              </p:nvSpPr>
              <p:spPr bwMode="gray">
                <a:xfrm flipV="1">
                  <a:off x="1383906" y="4400550"/>
                  <a:ext cx="337851" cy="185059"/>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0" name="TextBox 209"/>
                <p:cNvSpPr txBox="1"/>
                <p:nvPr/>
              </p:nvSpPr>
              <p:spPr>
                <a:xfrm>
                  <a:off x="1378858" y="44023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.3B</a:t>
                  </a:r>
                  <a:endParaRPr lang="en-US" sz="700" kern="0" dirty="0">
                    <a:solidFill>
                      <a:srgbClr val="666666"/>
                    </a:solidFill>
                    <a:ea typeface="Arial Unicode MS" pitchFamily="34" charset="-128"/>
                    <a:cs typeface="Arial Unicode MS" pitchFamily="34" charset="-128"/>
                  </a:endParaRPr>
                </a:p>
              </p:txBody>
            </p:sp>
          </p:grpSp>
          <p:sp>
            <p:nvSpPr>
              <p:cNvPr id="175" name="Rectangle 174"/>
              <p:cNvSpPr/>
              <p:nvPr/>
            </p:nvSpPr>
            <p:spPr bwMode="gray">
              <a:xfrm flipV="1">
                <a:off x="3448405" y="3841750"/>
                <a:ext cx="337851" cy="7411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76" name="Group 175"/>
              <p:cNvGrpSpPr/>
              <p:nvPr/>
            </p:nvGrpSpPr>
            <p:grpSpPr>
              <a:xfrm>
                <a:off x="2058070" y="4582887"/>
                <a:ext cx="355600" cy="306613"/>
                <a:chOff x="2058070" y="4582887"/>
                <a:chExt cx="355600" cy="306613"/>
              </a:xfrm>
            </p:grpSpPr>
            <p:sp>
              <p:nvSpPr>
                <p:cNvPr id="207" name="Rectangle 206"/>
                <p:cNvSpPr/>
                <p:nvPr/>
              </p:nvSpPr>
              <p:spPr bwMode="gray">
                <a:xfrm>
                  <a:off x="2072782" y="4582887"/>
                  <a:ext cx="337851" cy="3066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8" name="TextBox 207"/>
                <p:cNvSpPr txBox="1"/>
                <p:nvPr/>
              </p:nvSpPr>
              <p:spPr>
                <a:xfrm>
                  <a:off x="2058070" y="46499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-.5B</a:t>
                  </a:r>
                  <a:endParaRPr lang="en-US" sz="700" kern="0" dirty="0">
                    <a:solidFill>
                      <a:srgbClr val="666666"/>
                    </a:solidFill>
                    <a:ea typeface="Arial Unicode MS" pitchFamily="34" charset="-128"/>
                    <a:cs typeface="Arial Unicode MS" pitchFamily="34" charset="-128"/>
                  </a:endParaRPr>
                </a:p>
              </p:txBody>
            </p:sp>
          </p:grpSp>
          <p:grpSp>
            <p:nvGrpSpPr>
              <p:cNvPr id="177" name="Group 176"/>
              <p:cNvGrpSpPr/>
              <p:nvPr/>
            </p:nvGrpSpPr>
            <p:grpSpPr>
              <a:xfrm>
                <a:off x="2755870" y="4400549"/>
                <a:ext cx="355600" cy="183730"/>
                <a:chOff x="2755870" y="4400549"/>
                <a:chExt cx="355600" cy="183730"/>
              </a:xfrm>
            </p:grpSpPr>
            <p:sp>
              <p:nvSpPr>
                <p:cNvPr id="193" name="Rectangle 192"/>
                <p:cNvSpPr/>
                <p:nvPr/>
              </p:nvSpPr>
              <p:spPr bwMode="gray">
                <a:xfrm flipV="1">
                  <a:off x="2756858" y="4400549"/>
                  <a:ext cx="337851" cy="1823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6" name="TextBox 205"/>
                <p:cNvSpPr txBox="1"/>
                <p:nvPr/>
              </p:nvSpPr>
              <p:spPr>
                <a:xfrm>
                  <a:off x="2755870" y="4415002"/>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a:solidFill>
                        <a:srgbClr val="666666"/>
                      </a:solidFill>
                      <a:ea typeface="Arial Unicode MS" pitchFamily="34" charset="-128"/>
                      <a:cs typeface="Arial"/>
                    </a:rPr>
                    <a:t>.3B</a:t>
                  </a:r>
                  <a:endParaRPr lang="en-US" sz="600" kern="0" dirty="0">
                    <a:solidFill>
                      <a:srgbClr val="666666"/>
                    </a:solidFill>
                    <a:ea typeface="Arial Unicode MS" pitchFamily="34" charset="-128"/>
                    <a:cs typeface="Arial Unicode MS" pitchFamily="34" charset="-128"/>
                  </a:endParaRPr>
                </a:p>
              </p:txBody>
            </p:sp>
          </p:grpSp>
          <p:grpSp>
            <p:nvGrpSpPr>
              <p:cNvPr id="178" name="Group 177"/>
              <p:cNvGrpSpPr/>
              <p:nvPr/>
            </p:nvGrpSpPr>
            <p:grpSpPr>
              <a:xfrm>
                <a:off x="4103948" y="4582887"/>
                <a:ext cx="358913" cy="484413"/>
                <a:chOff x="4103948" y="4582887"/>
                <a:chExt cx="358913" cy="484413"/>
              </a:xfrm>
            </p:grpSpPr>
            <p:sp>
              <p:nvSpPr>
                <p:cNvPr id="190" name="Rectangle 189"/>
                <p:cNvSpPr/>
                <p:nvPr/>
              </p:nvSpPr>
              <p:spPr bwMode="gray">
                <a:xfrm>
                  <a:off x="4125010" y="4582887"/>
                  <a:ext cx="337851" cy="4844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2" name="TextBox 191"/>
                <p:cNvSpPr txBox="1"/>
                <p:nvPr/>
              </p:nvSpPr>
              <p:spPr>
                <a:xfrm>
                  <a:off x="4103948" y="47388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-1B</a:t>
                  </a:r>
                  <a:endParaRPr lang="en-US" sz="700" kern="0" dirty="0">
                    <a:solidFill>
                      <a:srgbClr val="666666"/>
                    </a:solidFill>
                    <a:ea typeface="Arial Unicode MS" pitchFamily="34" charset="-128"/>
                    <a:cs typeface="Arial Unicode MS" pitchFamily="34" charset="-128"/>
                  </a:endParaRPr>
                </a:p>
              </p:txBody>
            </p:sp>
          </p:grpSp>
          <p:grpSp>
            <p:nvGrpSpPr>
              <p:cNvPr id="179" name="Group 178"/>
              <p:cNvGrpSpPr/>
              <p:nvPr/>
            </p:nvGrpSpPr>
            <p:grpSpPr>
              <a:xfrm>
                <a:off x="4808766" y="4178300"/>
                <a:ext cx="355600" cy="404587"/>
                <a:chOff x="4808766" y="4178300"/>
                <a:chExt cx="355600" cy="404587"/>
              </a:xfrm>
            </p:grpSpPr>
            <p:sp>
              <p:nvSpPr>
                <p:cNvPr id="184" name="Rectangle 183"/>
                <p:cNvSpPr/>
                <p:nvPr/>
              </p:nvSpPr>
              <p:spPr bwMode="gray">
                <a:xfrm flipV="1">
                  <a:off x="4816557" y="4178300"/>
                  <a:ext cx="337851" cy="40458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9" name="TextBox 188"/>
                <p:cNvSpPr txBox="1"/>
                <p:nvPr/>
              </p:nvSpPr>
              <p:spPr>
                <a:xfrm>
                  <a:off x="4808766" y="42626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.9B</a:t>
                  </a:r>
                  <a:endParaRPr lang="en-US" sz="700" kern="0" dirty="0">
                    <a:solidFill>
                      <a:srgbClr val="666666"/>
                    </a:solidFill>
                    <a:ea typeface="Arial Unicode MS" pitchFamily="34" charset="-128"/>
                    <a:cs typeface="Arial Unicode MS" pitchFamily="34" charset="-128"/>
                  </a:endParaRPr>
                </a:p>
              </p:txBody>
            </p:sp>
          </p:grpSp>
          <p:grpSp>
            <p:nvGrpSpPr>
              <p:cNvPr id="180" name="Group 179"/>
              <p:cNvGrpSpPr/>
              <p:nvPr/>
            </p:nvGrpSpPr>
            <p:grpSpPr>
              <a:xfrm>
                <a:off x="5493866" y="4582887"/>
                <a:ext cx="398934" cy="408213"/>
                <a:chOff x="5493866" y="4582887"/>
                <a:chExt cx="398934" cy="408213"/>
              </a:xfrm>
            </p:grpSpPr>
            <p:sp>
              <p:nvSpPr>
                <p:cNvPr id="182" name="Rectangle 181"/>
                <p:cNvSpPr/>
                <p:nvPr/>
              </p:nvSpPr>
              <p:spPr bwMode="gray">
                <a:xfrm>
                  <a:off x="5521695" y="4582887"/>
                  <a:ext cx="337851" cy="4082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3" name="TextBox 182"/>
                <p:cNvSpPr txBox="1"/>
                <p:nvPr/>
              </p:nvSpPr>
              <p:spPr>
                <a:xfrm>
                  <a:off x="5493866" y="4688052"/>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-.8B</a:t>
                  </a:r>
                  <a:endParaRPr lang="en-US" sz="700" kern="0" dirty="0">
                    <a:solidFill>
                      <a:srgbClr val="666666"/>
                    </a:solidFill>
                    <a:ea typeface="Arial Unicode MS" pitchFamily="34" charset="-128"/>
                    <a:cs typeface="Arial Unicode MS" pitchFamily="34" charset="-128"/>
                  </a:endParaRPr>
                </a:p>
              </p:txBody>
            </p:sp>
          </p:grpSp>
          <p:sp>
            <p:nvSpPr>
              <p:cNvPr id="181" name="TextBox 180"/>
              <p:cNvSpPr txBox="1"/>
              <p:nvPr/>
            </p:nvSpPr>
            <p:spPr>
              <a:xfrm>
                <a:off x="3390900" y="411517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1.5B</a:t>
                </a:r>
                <a:endParaRPr lang="en-US" sz="700" kern="0" dirty="0">
                  <a:solidFill>
                    <a:srgbClr val="666666"/>
                  </a:solidFill>
                  <a:ea typeface="Arial Unicode MS" pitchFamily="34" charset="-128"/>
                  <a:cs typeface="Arial Unicode MS" pitchFamily="34" charset="-128"/>
                </a:endParaRPr>
              </a:p>
            </p:txBody>
          </p:sp>
        </p:grpSp>
        <p:grpSp>
          <p:nvGrpSpPr>
            <p:cNvPr id="211" name="Group 210"/>
            <p:cNvGrpSpPr/>
            <p:nvPr/>
          </p:nvGrpSpPr>
          <p:grpSpPr>
            <a:xfrm>
              <a:off x="949238" y="3119602"/>
              <a:ext cx="4513942" cy="1176173"/>
              <a:chOff x="1378858" y="3119602"/>
              <a:chExt cx="4513942" cy="1176173"/>
            </a:xfrm>
          </p:grpSpPr>
          <p:cxnSp>
            <p:nvCxnSpPr>
              <p:cNvPr id="212" name="Straight Connector 211"/>
              <p:cNvCxnSpPr/>
              <p:nvPr/>
            </p:nvCxnSpPr>
            <p:spPr>
              <a:xfrm>
                <a:off x="1523246" y="4098242"/>
                <a:ext cx="692904" cy="197533"/>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3390900" y="311960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2.6B</a:t>
                </a:r>
                <a:endParaRPr lang="en-US" sz="700" kern="0" dirty="0">
                  <a:solidFill>
                    <a:srgbClr val="666666"/>
                  </a:solidFill>
                  <a:ea typeface="Arial Unicode MS" pitchFamily="34" charset="-128"/>
                  <a:cs typeface="Arial Unicode MS" pitchFamily="34" charset="-128"/>
                </a:endParaRPr>
              </a:p>
            </p:txBody>
          </p:sp>
          <p:cxnSp>
            <p:nvCxnSpPr>
              <p:cNvPr id="214" name="Straight Connector 213"/>
              <p:cNvCxnSpPr/>
              <p:nvPr/>
            </p:nvCxnSpPr>
            <p:spPr>
              <a:xfrm flipV="1">
                <a:off x="2217513" y="4089400"/>
                <a:ext cx="719362" cy="20357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2930525" y="3302002"/>
                <a:ext cx="670327" cy="793748"/>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3590925" y="3302000"/>
                <a:ext cx="682625" cy="60642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a:off x="4280678" y="3417289"/>
                <a:ext cx="700367" cy="49598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4981575" y="3419475"/>
                <a:ext cx="658639" cy="39212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378858" y="3933056"/>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1B</a:t>
                </a:r>
                <a:endParaRPr lang="en-US" sz="700" kern="0" dirty="0">
                  <a:solidFill>
                    <a:srgbClr val="666666"/>
                  </a:solidFill>
                  <a:ea typeface="Arial Unicode MS" pitchFamily="34" charset="-128"/>
                  <a:cs typeface="Arial Unicode MS" pitchFamily="34" charset="-128"/>
                </a:endParaRPr>
              </a:p>
            </p:txBody>
          </p:sp>
          <p:sp>
            <p:nvSpPr>
              <p:cNvPr id="220" name="TextBox 219"/>
              <p:cNvSpPr txBox="1"/>
              <p:nvPr/>
            </p:nvSpPr>
            <p:spPr>
              <a:xfrm>
                <a:off x="2058070" y="408342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.7B</a:t>
                </a:r>
                <a:endParaRPr lang="en-US" sz="700" kern="0" dirty="0">
                  <a:solidFill>
                    <a:srgbClr val="666666"/>
                  </a:solidFill>
                  <a:ea typeface="Arial Unicode MS" pitchFamily="34" charset="-128"/>
                  <a:cs typeface="Arial Unicode MS" pitchFamily="34" charset="-128"/>
                </a:endParaRPr>
              </a:p>
            </p:txBody>
          </p:sp>
          <p:sp>
            <p:nvSpPr>
              <p:cNvPr id="221" name="TextBox 220"/>
              <p:cNvSpPr txBox="1"/>
              <p:nvPr/>
            </p:nvSpPr>
            <p:spPr>
              <a:xfrm>
                <a:off x="2705070" y="3916040"/>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a:solidFill>
                      <a:srgbClr val="666666"/>
                    </a:solidFill>
                    <a:ea typeface="Arial Unicode MS" pitchFamily="34" charset="-128"/>
                    <a:cs typeface="Arial"/>
                  </a:rPr>
                  <a:t>1B</a:t>
                </a:r>
                <a:endParaRPr lang="en-US" sz="600" kern="0" dirty="0">
                  <a:solidFill>
                    <a:srgbClr val="666666"/>
                  </a:solidFill>
                  <a:ea typeface="Arial Unicode MS" pitchFamily="34" charset="-128"/>
                  <a:cs typeface="Arial Unicode MS" pitchFamily="34" charset="-128"/>
                </a:endParaRPr>
              </a:p>
            </p:txBody>
          </p:sp>
          <p:sp>
            <p:nvSpPr>
              <p:cNvPr id="222" name="TextBox 221"/>
              <p:cNvSpPr txBox="1"/>
              <p:nvPr/>
            </p:nvSpPr>
            <p:spPr>
              <a:xfrm>
                <a:off x="4072198" y="3625974"/>
                <a:ext cx="429952"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1.4B</a:t>
                </a:r>
                <a:endParaRPr lang="en-US" sz="700" kern="0" dirty="0">
                  <a:solidFill>
                    <a:srgbClr val="666666"/>
                  </a:solidFill>
                  <a:ea typeface="Arial Unicode MS" pitchFamily="34" charset="-128"/>
                  <a:cs typeface="Arial Unicode MS" pitchFamily="34" charset="-128"/>
                </a:endParaRPr>
              </a:p>
            </p:txBody>
          </p:sp>
          <p:sp>
            <p:nvSpPr>
              <p:cNvPr id="223" name="TextBox 222"/>
              <p:cNvSpPr txBox="1"/>
              <p:nvPr/>
            </p:nvSpPr>
            <p:spPr>
              <a:xfrm>
                <a:off x="4808766" y="3208722"/>
                <a:ext cx="355600" cy="268279"/>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2.4B</a:t>
                </a:r>
                <a:endParaRPr lang="en-US" sz="700" kern="0" dirty="0">
                  <a:solidFill>
                    <a:srgbClr val="666666"/>
                  </a:solidFill>
                  <a:ea typeface="Arial Unicode MS" pitchFamily="34" charset="-128"/>
                  <a:cs typeface="Arial Unicode MS" pitchFamily="34" charset="-128"/>
                </a:endParaRPr>
              </a:p>
            </p:txBody>
          </p:sp>
          <p:sp>
            <p:nvSpPr>
              <p:cNvPr id="224" name="TextBox 223"/>
              <p:cNvSpPr txBox="1"/>
              <p:nvPr/>
            </p:nvSpPr>
            <p:spPr>
              <a:xfrm>
                <a:off x="5493866" y="3619624"/>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1.6B</a:t>
                </a:r>
                <a:endParaRPr lang="en-US" sz="700" kern="0" dirty="0">
                  <a:solidFill>
                    <a:srgbClr val="666666"/>
                  </a:solidFill>
                  <a:ea typeface="Arial Unicode MS" pitchFamily="34" charset="-128"/>
                  <a:cs typeface="Arial Unicode MS" pitchFamily="34" charset="-128"/>
                </a:endParaRPr>
              </a:p>
            </p:txBody>
          </p:sp>
        </p:grpSp>
      </p:grpSp>
      <p:grpSp>
        <p:nvGrpSpPr>
          <p:cNvPr id="149" name="Group 148"/>
          <p:cNvGrpSpPr/>
          <p:nvPr/>
        </p:nvGrpSpPr>
        <p:grpSpPr>
          <a:xfrm>
            <a:off x="7233044" y="3010256"/>
            <a:ext cx="1672700" cy="432321"/>
            <a:chOff x="6830579" y="2253380"/>
            <a:chExt cx="1514329" cy="391389"/>
          </a:xfrm>
        </p:grpSpPr>
        <p:pic>
          <p:nvPicPr>
            <p:cNvPr id="150" name="Picture 149"/>
            <p:cNvPicPr>
              <a:picLocks noChangeAspect="1"/>
            </p:cNvPicPr>
            <p:nvPr/>
          </p:nvPicPr>
          <p:blipFill>
            <a:blip r:embed="rId2"/>
            <a:stretch>
              <a:fillRect/>
            </a:stretch>
          </p:blipFill>
          <p:spPr>
            <a:xfrm rot="5400000">
              <a:off x="6830579" y="2258274"/>
              <a:ext cx="381000" cy="381000"/>
            </a:xfrm>
            <a:prstGeom prst="rect">
              <a:avLst/>
            </a:prstGeom>
          </p:spPr>
        </p:pic>
        <p:pic>
          <p:nvPicPr>
            <p:cNvPr id="151" name="Picture 150"/>
            <p:cNvPicPr>
              <a:picLocks noChangeAspect="1"/>
            </p:cNvPicPr>
            <p:nvPr/>
          </p:nvPicPr>
          <p:blipFill>
            <a:blip r:embed="rId3"/>
            <a:stretch>
              <a:fillRect/>
            </a:stretch>
          </p:blipFill>
          <p:spPr>
            <a:xfrm>
              <a:off x="7247186" y="2253380"/>
              <a:ext cx="381000" cy="381000"/>
            </a:xfrm>
            <a:prstGeom prst="rect">
              <a:avLst/>
            </a:prstGeom>
          </p:spPr>
        </p:pic>
        <p:pic>
          <p:nvPicPr>
            <p:cNvPr id="152" name="Picture 151"/>
            <p:cNvPicPr>
              <a:picLocks noChangeAspect="1"/>
            </p:cNvPicPr>
            <p:nvPr/>
          </p:nvPicPr>
          <p:blipFill>
            <a:blip r:embed="rId4"/>
            <a:stretch>
              <a:fillRect/>
            </a:stretch>
          </p:blipFill>
          <p:spPr>
            <a:xfrm>
              <a:off x="7587178" y="2263769"/>
              <a:ext cx="381000" cy="381000"/>
            </a:xfrm>
            <a:prstGeom prst="rect">
              <a:avLst/>
            </a:prstGeom>
          </p:spPr>
        </p:pic>
        <p:pic>
          <p:nvPicPr>
            <p:cNvPr id="153" name="Picture 152"/>
            <p:cNvPicPr>
              <a:picLocks noChangeAspect="1"/>
            </p:cNvPicPr>
            <p:nvPr/>
          </p:nvPicPr>
          <p:blipFill>
            <a:blip r:embed="rId5"/>
            <a:stretch>
              <a:fillRect/>
            </a:stretch>
          </p:blipFill>
          <p:spPr>
            <a:xfrm>
              <a:off x="7963908" y="2259142"/>
              <a:ext cx="381000" cy="381000"/>
            </a:xfrm>
            <a:prstGeom prst="rect">
              <a:avLst/>
            </a:prstGeom>
          </p:spPr>
        </p:pic>
      </p:grpSp>
      <p:grpSp>
        <p:nvGrpSpPr>
          <p:cNvPr id="349" name="Group 348"/>
          <p:cNvGrpSpPr/>
          <p:nvPr/>
        </p:nvGrpSpPr>
        <p:grpSpPr>
          <a:xfrm>
            <a:off x="230400" y="3003810"/>
            <a:ext cx="8668800" cy="528436"/>
            <a:chOff x="230400" y="2312073"/>
            <a:chExt cx="8668800" cy="528436"/>
          </a:xfrm>
        </p:grpSpPr>
        <p:cxnSp>
          <p:nvCxnSpPr>
            <p:cNvPr id="350" name="Straight Connector 349"/>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162965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52" name="TextBox 351"/>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Forecast by Date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343" name="Group 342"/>
          <p:cNvGrpSpPr/>
          <p:nvPr/>
        </p:nvGrpSpPr>
        <p:grpSpPr>
          <a:xfrm>
            <a:off x="3030457" y="1601854"/>
            <a:ext cx="1332000" cy="1264130"/>
            <a:chOff x="3030457" y="1592263"/>
            <a:chExt cx="1332000" cy="1264130"/>
          </a:xfrm>
        </p:grpSpPr>
        <p:sp>
          <p:nvSpPr>
            <p:cNvPr id="353" name="Rounded Rectangle 352"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54" name="TextBox 353"/>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nvGrpSpPr>
            <p:cNvPr id="355" name="Group 354"/>
            <p:cNvGrpSpPr/>
            <p:nvPr/>
          </p:nvGrpSpPr>
          <p:grpSpPr>
            <a:xfrm>
              <a:off x="3030459" y="2087495"/>
              <a:ext cx="1327247" cy="671503"/>
              <a:chOff x="5569983" y="3137984"/>
              <a:chExt cx="1627000" cy="814877"/>
            </a:xfrm>
          </p:grpSpPr>
          <p:sp>
            <p:nvSpPr>
              <p:cNvPr id="357" name="TextBox 356"/>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358" name="TextBox 357"/>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359" name="TextBox 358"/>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360" name="TextBox 359"/>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361" name="Group 360"/>
              <p:cNvGrpSpPr/>
              <p:nvPr/>
            </p:nvGrpSpPr>
            <p:grpSpPr>
              <a:xfrm>
                <a:off x="5640537" y="3297551"/>
                <a:ext cx="1476420" cy="350927"/>
                <a:chOff x="5640537" y="3297551"/>
                <a:chExt cx="1476420" cy="350927"/>
              </a:xfrm>
            </p:grpSpPr>
            <p:sp>
              <p:nvSpPr>
                <p:cNvPr id="362" name="Rectangle 361"/>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63" name="Freeform 362"/>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4" name="Freeform 363"/>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65" name="Straight Connector 364"/>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364"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6" name="TextBox 355"/>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cxnSp>
        <p:nvCxnSpPr>
          <p:cNvPr id="312" name="Straight Connector 311"/>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a:off x="1623611" y="1603146"/>
            <a:ext cx="1323786" cy="1260406"/>
            <a:chOff x="1623611" y="1603146"/>
            <a:chExt cx="1323786" cy="1260406"/>
          </a:xfrm>
        </p:grpSpPr>
        <p:grpSp>
          <p:nvGrpSpPr>
            <p:cNvPr id="319" name="Group 318"/>
            <p:cNvGrpSpPr/>
            <p:nvPr/>
          </p:nvGrpSpPr>
          <p:grpSpPr>
            <a:xfrm>
              <a:off x="1623611" y="1603146"/>
              <a:ext cx="1323786" cy="1260406"/>
              <a:chOff x="6612399" y="1706157"/>
              <a:chExt cx="1323786" cy="1260406"/>
            </a:xfrm>
          </p:grpSpPr>
          <p:sp>
            <p:nvSpPr>
              <p:cNvPr id="333" name="Rounded Rectangle 33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34" name="TextBox 333"/>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320" name="TextBox 319"/>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321" name="Group 320"/>
            <p:cNvGrpSpPr/>
            <p:nvPr/>
          </p:nvGrpSpPr>
          <p:grpSpPr>
            <a:xfrm>
              <a:off x="1667657" y="2049005"/>
              <a:ext cx="1233294" cy="652803"/>
              <a:chOff x="7388368" y="3090960"/>
              <a:chExt cx="1521208" cy="792192"/>
            </a:xfrm>
          </p:grpSpPr>
          <p:sp>
            <p:nvSpPr>
              <p:cNvPr id="322" name="Rectangle 321"/>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3" name="Rectangle 322"/>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4" name="Rectangle 323"/>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5" name="Rectangle 324"/>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6" name="TextBox 325"/>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327" name="TextBox 326"/>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328" name="Rectangle 327"/>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9" name="Rectangle 328"/>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0" name="Diamond 329"/>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1" name="Diamond 330"/>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2" name="Rectangle 331"/>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335" name="Straight Connector 334"/>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36" name="Group 335"/>
          <p:cNvGrpSpPr/>
          <p:nvPr/>
        </p:nvGrpSpPr>
        <p:grpSpPr>
          <a:xfrm>
            <a:off x="211565" y="1600529"/>
            <a:ext cx="1334528" cy="1272212"/>
            <a:chOff x="6607751" y="3059546"/>
            <a:chExt cx="1334528" cy="1272212"/>
          </a:xfrm>
        </p:grpSpPr>
        <p:grpSp>
          <p:nvGrpSpPr>
            <p:cNvPr id="337" name="Group 336"/>
            <p:cNvGrpSpPr/>
            <p:nvPr/>
          </p:nvGrpSpPr>
          <p:grpSpPr>
            <a:xfrm>
              <a:off x="6607751" y="3059546"/>
              <a:ext cx="1334528" cy="1265141"/>
              <a:chOff x="6605180" y="1701422"/>
              <a:chExt cx="1334528" cy="1265141"/>
            </a:xfrm>
          </p:grpSpPr>
          <p:sp>
            <p:nvSpPr>
              <p:cNvPr id="340" name="Rounded Rectangle 339"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41" name="TextBox 340"/>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42" name="TextBox 341"/>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38" name="TextBox 337"/>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39" name="TextBox 338"/>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44" name="Group 343"/>
          <p:cNvGrpSpPr/>
          <p:nvPr/>
        </p:nvGrpSpPr>
        <p:grpSpPr>
          <a:xfrm>
            <a:off x="10045" y="948096"/>
            <a:ext cx="9128480" cy="545042"/>
            <a:chOff x="160952" y="948096"/>
            <a:chExt cx="8975067" cy="545042"/>
          </a:xfrm>
        </p:grpSpPr>
        <p:sp>
          <p:nvSpPr>
            <p:cNvPr id="345" name="TextBox 344"/>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18,385 M</a:t>
              </a:r>
            </a:p>
          </p:txBody>
        </p:sp>
        <p:sp>
          <p:nvSpPr>
            <p:cNvPr id="346" name="TextBox 345"/>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Forecast in 7 Days (USD) </a:t>
              </a:r>
            </a:p>
          </p:txBody>
        </p:sp>
        <p:sp>
          <p:nvSpPr>
            <p:cNvPr id="347" name="TextBox 346"/>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Subheader</a:t>
              </a:r>
              <a:endParaRPr lang="en-US" sz="1050" kern="0" dirty="0">
                <a:solidFill>
                  <a:srgbClr val="666666"/>
                </a:solidFill>
                <a:ea typeface="Arial Unicode MS" pitchFamily="34" charset="-128"/>
                <a:cs typeface="Arial Unicode MS" pitchFamily="34" charset="-128"/>
              </a:endParaRPr>
            </a:p>
          </p:txBody>
        </p:sp>
        <p:sp>
          <p:nvSpPr>
            <p:cNvPr id="348" name="TextBox 347"/>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grpSp>
        <p:nvGrpSpPr>
          <p:cNvPr id="264" name="Group 263"/>
          <p:cNvGrpSpPr/>
          <p:nvPr/>
        </p:nvGrpSpPr>
        <p:grpSpPr>
          <a:xfrm>
            <a:off x="-19900" y="502915"/>
            <a:ext cx="9131502" cy="221794"/>
            <a:chOff x="-19900" y="502915"/>
            <a:chExt cx="9131502" cy="221794"/>
          </a:xfrm>
        </p:grpSpPr>
        <p:sp>
          <p:nvSpPr>
            <p:cNvPr id="265" name="TextBox 26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66" name="TextBox 26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67" name="TextBox 266"/>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Liquidity Forecast</a:t>
              </a:r>
            </a:p>
          </p:txBody>
        </p:sp>
      </p:grpSp>
      <p:grpSp>
        <p:nvGrpSpPr>
          <p:cNvPr id="241" name="Group 240"/>
          <p:cNvGrpSpPr/>
          <p:nvPr/>
        </p:nvGrpSpPr>
        <p:grpSpPr>
          <a:xfrm>
            <a:off x="-7951" y="6448722"/>
            <a:ext cx="9168732" cy="447374"/>
            <a:chOff x="0" y="6448722"/>
            <a:chExt cx="9168732" cy="447374"/>
          </a:xfrm>
        </p:grpSpPr>
        <p:sp>
          <p:nvSpPr>
            <p:cNvPr id="242" name="Rectangle 241"/>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TextBox 245"/>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47" name="TextBox 246"/>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85" name="Group 184"/>
          <p:cNvGrpSpPr/>
          <p:nvPr/>
        </p:nvGrpSpPr>
        <p:grpSpPr>
          <a:xfrm>
            <a:off x="-5474" y="0"/>
            <a:ext cx="9149474" cy="423865"/>
            <a:chOff x="-5474" y="0"/>
            <a:chExt cx="9149474" cy="423865"/>
          </a:xfrm>
        </p:grpSpPr>
        <p:sp>
          <p:nvSpPr>
            <p:cNvPr id="188" name="Rectangle 187"/>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5" name="TextBox 254"/>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56" name="Straight Connector 255"/>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58" name="Rectangle 257"/>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extBox 258"/>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60" name="TextBox 259"/>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61" name="Straight Connector 260"/>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726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58" name="Rectangle 15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2" name="Rectangle 121"/>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59" name="Group 158"/>
          <p:cNvGrpSpPr/>
          <p:nvPr/>
        </p:nvGrpSpPr>
        <p:grpSpPr>
          <a:xfrm>
            <a:off x="0" y="787400"/>
            <a:ext cx="9145331" cy="2088000"/>
            <a:chOff x="0" y="787400"/>
            <a:chExt cx="9145331" cy="1485950"/>
          </a:xfrm>
        </p:grpSpPr>
        <p:sp>
          <p:nvSpPr>
            <p:cNvPr id="160" name="Rectangle 15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61" name="Straight Connector 16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p:nvGrpSpPr>
        <p:grpSpPr>
          <a:xfrm>
            <a:off x="5544236" y="3667691"/>
            <a:ext cx="2430171" cy="182101"/>
            <a:chOff x="6237226" y="2725323"/>
            <a:chExt cx="2430171" cy="182101"/>
          </a:xfrm>
        </p:grpSpPr>
        <p:sp>
          <p:nvSpPr>
            <p:cNvPr id="241" name="TextBox 240"/>
            <p:cNvSpPr txBox="1"/>
            <p:nvPr/>
          </p:nvSpPr>
          <p:spPr>
            <a:xfrm>
              <a:off x="6273448" y="2725323"/>
              <a:ext cx="2393949"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 of </a:t>
              </a:r>
              <a:r>
                <a:rPr lang="en-US" sz="700" kern="0" dirty="0" err="1">
                  <a:solidFill>
                    <a:srgbClr val="666666"/>
                  </a:solidFill>
                  <a:ea typeface="Arial Unicode MS" pitchFamily="34" charset="-128"/>
                  <a:cs typeface="Arial"/>
                </a:rPr>
                <a:t>Pur</a:t>
              </a:r>
              <a:r>
                <a:rPr lang="en-US" sz="700" kern="0" dirty="0">
                  <a:solidFill>
                    <a:srgbClr val="666666"/>
                  </a:solidFill>
                  <a:ea typeface="Arial Unicode MS" pitchFamily="34" charset="-128"/>
                  <a:cs typeface="Arial"/>
                </a:rPr>
                <a:t>. Contr. Older than </a:t>
              </a:r>
              <a:r>
                <a:rPr lang="en-US" sz="700" kern="0" dirty="0" err="1">
                  <a:solidFill>
                    <a:srgbClr val="666666"/>
                  </a:solidFill>
                  <a:ea typeface="Arial Unicode MS" pitchFamily="34" charset="-128"/>
                  <a:cs typeface="Arial"/>
                </a:rPr>
                <a:t>Specfd</a:t>
              </a:r>
              <a:r>
                <a:rPr lang="en-US" sz="700" kern="0" dirty="0">
                  <a:solidFill>
                    <a:srgbClr val="666666"/>
                  </a:solidFill>
                  <a:ea typeface="Arial Unicode MS" pitchFamily="34" charset="-128"/>
                  <a:cs typeface="Arial"/>
                </a:rPr>
                <a:t> No. of Days</a:t>
              </a:r>
              <a:endParaRPr lang="en-US" sz="700" kern="0" dirty="0">
                <a:solidFill>
                  <a:srgbClr val="666666"/>
                </a:solidFill>
                <a:ea typeface="Arial Unicode MS" pitchFamily="34" charset="-128"/>
                <a:cs typeface="Arial Unicode MS" pitchFamily="34" charset="-128"/>
              </a:endParaRPr>
            </a:p>
          </p:txBody>
        </p:sp>
        <p:sp>
          <p:nvSpPr>
            <p:cNvPr id="242" name="Oval 241"/>
            <p:cNvSpPr/>
            <p:nvPr/>
          </p:nvSpPr>
          <p:spPr bwMode="gray">
            <a:xfrm>
              <a:off x="6237226" y="2769430"/>
              <a:ext cx="82558" cy="82558"/>
            </a:xfrm>
            <a:prstGeom prst="ellipse">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solidFill>
                    <a:schemeClr val="tx1"/>
                  </a:solidFill>
                </a:ln>
                <a:effectLst/>
                <a:uLnTx/>
                <a:uFillTx/>
                <a:ea typeface="Arial Unicode MS" pitchFamily="34" charset="-128"/>
                <a:cs typeface="Arial Unicode MS" pitchFamily="34" charset="-128"/>
              </a:endParaRPr>
            </a:p>
          </p:txBody>
        </p:sp>
      </p:grpSp>
      <p:grpSp>
        <p:nvGrpSpPr>
          <p:cNvPr id="10" name="Group 9"/>
          <p:cNvGrpSpPr/>
          <p:nvPr/>
        </p:nvGrpSpPr>
        <p:grpSpPr>
          <a:xfrm>
            <a:off x="14882" y="3661864"/>
            <a:ext cx="5197475" cy="2710657"/>
            <a:chOff x="14882" y="2988108"/>
            <a:chExt cx="5197475" cy="3277748"/>
          </a:xfrm>
        </p:grpSpPr>
        <p:grpSp>
          <p:nvGrpSpPr>
            <p:cNvPr id="243" name="Group 242"/>
            <p:cNvGrpSpPr/>
            <p:nvPr/>
          </p:nvGrpSpPr>
          <p:grpSpPr>
            <a:xfrm>
              <a:off x="14882" y="2988108"/>
              <a:ext cx="5197475" cy="3108578"/>
              <a:chOff x="736600" y="2801520"/>
              <a:chExt cx="5197475" cy="3108578"/>
            </a:xfrm>
          </p:grpSpPr>
          <p:grpSp>
            <p:nvGrpSpPr>
              <p:cNvPr id="244" name="Group 243"/>
              <p:cNvGrpSpPr/>
              <p:nvPr/>
            </p:nvGrpSpPr>
            <p:grpSpPr>
              <a:xfrm>
                <a:off x="736600" y="2801520"/>
                <a:ext cx="586858" cy="3108578"/>
                <a:chOff x="736600" y="2801520"/>
                <a:chExt cx="586858" cy="3108578"/>
              </a:xfrm>
            </p:grpSpPr>
            <p:sp>
              <p:nvSpPr>
                <p:cNvPr id="252" name="TextBox 251"/>
                <p:cNvSpPr txBox="1"/>
                <p:nvPr/>
              </p:nvSpPr>
              <p:spPr>
                <a:xfrm>
                  <a:off x="736600" y="2801520"/>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3.5</a:t>
                  </a:r>
                  <a:endParaRPr lang="en-US" sz="700" kern="0" dirty="0">
                    <a:solidFill>
                      <a:srgbClr val="666666"/>
                    </a:solidFill>
                    <a:ea typeface="Arial Unicode MS" pitchFamily="34" charset="-128"/>
                    <a:cs typeface="Arial Unicode MS" pitchFamily="34" charset="-128"/>
                  </a:endParaRPr>
                </a:p>
              </p:txBody>
            </p:sp>
            <p:sp>
              <p:nvSpPr>
                <p:cNvPr id="253" name="TextBox 252"/>
                <p:cNvSpPr txBox="1"/>
                <p:nvPr/>
              </p:nvSpPr>
              <p:spPr>
                <a:xfrm>
                  <a:off x="736600" y="3373026"/>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a:t>
                  </a:r>
                  <a:endParaRPr lang="en-US" sz="700" kern="0" dirty="0">
                    <a:solidFill>
                      <a:srgbClr val="666666"/>
                    </a:solidFill>
                    <a:ea typeface="Arial Unicode MS" pitchFamily="34" charset="-128"/>
                    <a:cs typeface="Arial Unicode MS" pitchFamily="34" charset="-128"/>
                  </a:endParaRPr>
                </a:p>
              </p:txBody>
            </p:sp>
            <p:sp>
              <p:nvSpPr>
                <p:cNvPr id="254" name="TextBox 253"/>
                <p:cNvSpPr txBox="1"/>
                <p:nvPr/>
              </p:nvSpPr>
              <p:spPr>
                <a:xfrm>
                  <a:off x="736600" y="3965704"/>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a:t>
                  </a:r>
                  <a:endParaRPr lang="en-US" sz="700" kern="0" dirty="0">
                    <a:solidFill>
                      <a:srgbClr val="666666"/>
                    </a:solidFill>
                    <a:ea typeface="Arial Unicode MS" pitchFamily="34" charset="-128"/>
                    <a:cs typeface="Arial Unicode MS" pitchFamily="34" charset="-128"/>
                  </a:endParaRPr>
                </a:p>
              </p:txBody>
            </p:sp>
            <p:sp>
              <p:nvSpPr>
                <p:cNvPr id="255" name="TextBox 254"/>
                <p:cNvSpPr txBox="1"/>
                <p:nvPr/>
              </p:nvSpPr>
              <p:spPr>
                <a:xfrm>
                  <a:off x="736600" y="4566821"/>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a:t>
                  </a:r>
                  <a:endParaRPr lang="en-US" sz="700" kern="0" dirty="0">
                    <a:solidFill>
                      <a:srgbClr val="666666"/>
                    </a:solidFill>
                    <a:ea typeface="Arial Unicode MS" pitchFamily="34" charset="-128"/>
                    <a:cs typeface="Arial Unicode MS" pitchFamily="34" charset="-128"/>
                  </a:endParaRPr>
                </a:p>
              </p:txBody>
            </p:sp>
            <p:sp>
              <p:nvSpPr>
                <p:cNvPr id="270" name="TextBox 269"/>
                <p:cNvSpPr txBox="1"/>
                <p:nvPr/>
              </p:nvSpPr>
              <p:spPr>
                <a:xfrm>
                  <a:off x="736600" y="513197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a:t>
                  </a:r>
                  <a:endParaRPr lang="en-US" sz="700" kern="0" dirty="0">
                    <a:solidFill>
                      <a:srgbClr val="666666"/>
                    </a:solidFill>
                    <a:ea typeface="Arial Unicode MS" pitchFamily="34" charset="-128"/>
                    <a:cs typeface="Arial Unicode MS" pitchFamily="34" charset="-128"/>
                  </a:endParaRPr>
                </a:p>
              </p:txBody>
            </p:sp>
            <p:sp>
              <p:nvSpPr>
                <p:cNvPr id="296" name="TextBox 295"/>
                <p:cNvSpPr txBox="1"/>
                <p:nvPr/>
              </p:nvSpPr>
              <p:spPr>
                <a:xfrm>
                  <a:off x="739258" y="572799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a:t>
                  </a:r>
                  <a:endParaRPr lang="en-US" sz="700" kern="0" dirty="0">
                    <a:solidFill>
                      <a:srgbClr val="666666"/>
                    </a:solidFill>
                    <a:ea typeface="Arial Unicode MS" pitchFamily="34" charset="-128"/>
                    <a:cs typeface="Arial Unicode MS" pitchFamily="34" charset="-128"/>
                  </a:endParaRPr>
                </a:p>
              </p:txBody>
            </p:sp>
          </p:grpSp>
          <p:grpSp>
            <p:nvGrpSpPr>
              <p:cNvPr id="245" name="Group 244"/>
              <p:cNvGrpSpPr/>
              <p:nvPr/>
            </p:nvGrpSpPr>
            <p:grpSpPr>
              <a:xfrm>
                <a:off x="1301750" y="2907771"/>
                <a:ext cx="4632325" cy="2943226"/>
                <a:chOff x="1301750" y="2907771"/>
                <a:chExt cx="4632325" cy="2943226"/>
              </a:xfrm>
            </p:grpSpPr>
            <p:cxnSp>
              <p:nvCxnSpPr>
                <p:cNvPr id="246" name="Straight Connector 245"/>
                <p:cNvCxnSpPr/>
                <p:nvPr/>
              </p:nvCxnSpPr>
              <p:spPr>
                <a:xfrm>
                  <a:off x="1301750" y="2907771"/>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01750" y="3500438"/>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301750" y="4084638"/>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311275" y="4699530"/>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346200" y="5261505"/>
                  <a:ext cx="4587875"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1301750" y="5850997"/>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675282" y="6083755"/>
              <a:ext cx="4425950" cy="182101"/>
              <a:chOff x="675282" y="6083755"/>
              <a:chExt cx="4425950" cy="182101"/>
            </a:xfrm>
          </p:grpSpPr>
          <p:sp>
            <p:nvSpPr>
              <p:cNvPr id="313" name="TextBox 312"/>
              <p:cNvSpPr txBox="1"/>
              <p:nvPr/>
            </p:nvSpPr>
            <p:spPr>
              <a:xfrm>
                <a:off x="675282" y="6083755"/>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20140129</a:t>
                </a:r>
                <a:endParaRPr lang="en-US" sz="700" kern="0" dirty="0">
                  <a:solidFill>
                    <a:srgbClr val="666666"/>
                  </a:solidFill>
                  <a:ea typeface="Arial Unicode MS" pitchFamily="34" charset="-128"/>
                  <a:cs typeface="Arial Unicode MS" pitchFamily="34" charset="-128"/>
                </a:endParaRPr>
              </a:p>
            </p:txBody>
          </p:sp>
          <p:sp>
            <p:nvSpPr>
              <p:cNvPr id="314" name="TextBox 313"/>
              <p:cNvSpPr txBox="1"/>
              <p:nvPr/>
            </p:nvSpPr>
            <p:spPr>
              <a:xfrm>
                <a:off x="14372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315" name="TextBox 314"/>
              <p:cNvSpPr txBox="1"/>
              <p:nvPr/>
            </p:nvSpPr>
            <p:spPr>
              <a:xfrm>
                <a:off x="2211982" y="6083755"/>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317" name="TextBox 316"/>
              <p:cNvSpPr txBox="1"/>
              <p:nvPr/>
            </p:nvSpPr>
            <p:spPr>
              <a:xfrm>
                <a:off x="29485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316" name="TextBox 315"/>
              <p:cNvSpPr txBox="1"/>
              <p:nvPr/>
            </p:nvSpPr>
            <p:spPr>
              <a:xfrm>
                <a:off x="3710582" y="6083755"/>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318" name="TextBox 317"/>
              <p:cNvSpPr txBox="1"/>
              <p:nvPr/>
            </p:nvSpPr>
            <p:spPr>
              <a:xfrm>
                <a:off x="4504332" y="6083755"/>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7" name="Group 6"/>
            <p:cNvGrpSpPr/>
            <p:nvPr/>
          </p:nvGrpSpPr>
          <p:grpSpPr>
            <a:xfrm>
              <a:off x="950838" y="3048942"/>
              <a:ext cx="4135194" cy="3047176"/>
              <a:chOff x="950838" y="3048942"/>
              <a:chExt cx="4135194" cy="3047176"/>
            </a:xfrm>
          </p:grpSpPr>
          <p:cxnSp>
            <p:nvCxnSpPr>
              <p:cNvPr id="309" name="Straight Connector 308"/>
              <p:cNvCxnSpPr/>
              <p:nvPr/>
            </p:nvCxnSpPr>
            <p:spPr>
              <a:xfrm flipV="1">
                <a:off x="1540187" y="3090444"/>
                <a:ext cx="1178984" cy="2910416"/>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flipV="1">
                <a:off x="2711515" y="3082207"/>
                <a:ext cx="828308" cy="2943443"/>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4118901" y="4264583"/>
                <a:ext cx="939908" cy="1782235"/>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990916"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19" name="Oval 318"/>
              <p:cNvSpPr/>
              <p:nvPr/>
            </p:nvSpPr>
            <p:spPr bwMode="gray">
              <a:xfrm>
                <a:off x="950838"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0" name="Oval 319"/>
              <p:cNvSpPr/>
              <p:nvPr/>
            </p:nvSpPr>
            <p:spPr bwMode="gray">
              <a:xfrm>
                <a:off x="5003474" y="4236618"/>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1" name="Oval 320"/>
              <p:cNvSpPr/>
              <p:nvPr/>
            </p:nvSpPr>
            <p:spPr bwMode="gray">
              <a:xfrm>
                <a:off x="3528938" y="601356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2" name="Oval 321"/>
              <p:cNvSpPr/>
              <p:nvPr/>
            </p:nvSpPr>
            <p:spPr bwMode="gray">
              <a:xfrm>
                <a:off x="4075038" y="600932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3" name="Oval 322"/>
              <p:cNvSpPr/>
              <p:nvPr/>
            </p:nvSpPr>
            <p:spPr bwMode="gray">
              <a:xfrm>
                <a:off x="1493763"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24" name="Straight Connector 323"/>
              <p:cNvCxnSpPr/>
              <p:nvPr/>
            </p:nvCxnSpPr>
            <p:spPr>
              <a:xfrm flipV="1">
                <a:off x="3582921"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26" name="Oval 325"/>
              <p:cNvSpPr/>
              <p:nvPr/>
            </p:nvSpPr>
            <p:spPr bwMode="gray">
              <a:xfrm>
                <a:off x="2194381" y="423238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1" name="Oval 330"/>
              <p:cNvSpPr/>
              <p:nvPr/>
            </p:nvSpPr>
            <p:spPr bwMode="gray">
              <a:xfrm>
                <a:off x="2671441" y="3048942"/>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301" name="Group 300"/>
          <p:cNvGrpSpPr/>
          <p:nvPr/>
        </p:nvGrpSpPr>
        <p:grpSpPr>
          <a:xfrm>
            <a:off x="6401449" y="3016696"/>
            <a:ext cx="2505462" cy="432000"/>
            <a:chOff x="6174903" y="2257581"/>
            <a:chExt cx="2288290" cy="388964"/>
          </a:xfrm>
        </p:grpSpPr>
        <p:pic>
          <p:nvPicPr>
            <p:cNvPr id="302" name="Picture 301"/>
            <p:cNvPicPr>
              <a:picLocks noChangeAspect="1"/>
            </p:cNvPicPr>
            <p:nvPr/>
          </p:nvPicPr>
          <p:blipFill>
            <a:blip r:embed="rId2"/>
            <a:stretch>
              <a:fillRect/>
            </a:stretch>
          </p:blipFill>
          <p:spPr>
            <a:xfrm>
              <a:off x="6174903" y="2258274"/>
              <a:ext cx="381000" cy="381000"/>
            </a:xfrm>
            <a:prstGeom prst="rect">
              <a:avLst/>
            </a:prstGeom>
          </p:spPr>
        </p:pic>
        <p:pic>
          <p:nvPicPr>
            <p:cNvPr id="303" name="Picture 302"/>
            <p:cNvPicPr>
              <a:picLocks noChangeAspect="1"/>
            </p:cNvPicPr>
            <p:nvPr/>
          </p:nvPicPr>
          <p:blipFill>
            <a:blip r:embed="rId3"/>
            <a:stretch>
              <a:fillRect/>
            </a:stretch>
          </p:blipFill>
          <p:spPr>
            <a:xfrm>
              <a:off x="6558493" y="2257581"/>
              <a:ext cx="381000" cy="381000"/>
            </a:xfrm>
            <a:prstGeom prst="rect">
              <a:avLst/>
            </a:prstGeom>
          </p:spPr>
        </p:pic>
        <p:pic>
          <p:nvPicPr>
            <p:cNvPr id="304" name="Picture 303"/>
            <p:cNvPicPr>
              <a:picLocks noChangeAspect="1"/>
            </p:cNvPicPr>
            <p:nvPr/>
          </p:nvPicPr>
          <p:blipFill>
            <a:blip r:embed="rId4"/>
            <a:stretch>
              <a:fillRect/>
            </a:stretch>
          </p:blipFill>
          <p:spPr>
            <a:xfrm>
              <a:off x="6940296" y="2259150"/>
              <a:ext cx="381000" cy="381000"/>
            </a:xfrm>
            <a:prstGeom prst="rect">
              <a:avLst/>
            </a:prstGeom>
          </p:spPr>
        </p:pic>
        <p:pic>
          <p:nvPicPr>
            <p:cNvPr id="305" name="Picture 304"/>
            <p:cNvPicPr>
              <a:picLocks noChangeAspect="1"/>
            </p:cNvPicPr>
            <p:nvPr/>
          </p:nvPicPr>
          <p:blipFill>
            <a:blip r:embed="rId5"/>
            <a:stretch>
              <a:fillRect/>
            </a:stretch>
          </p:blipFill>
          <p:spPr>
            <a:xfrm>
              <a:off x="7320678" y="2260884"/>
              <a:ext cx="381000" cy="381000"/>
            </a:xfrm>
            <a:prstGeom prst="rect">
              <a:avLst/>
            </a:prstGeom>
          </p:spPr>
        </p:pic>
        <p:pic>
          <p:nvPicPr>
            <p:cNvPr id="306" name="Picture 305"/>
            <p:cNvPicPr>
              <a:picLocks noChangeAspect="1"/>
            </p:cNvPicPr>
            <p:nvPr/>
          </p:nvPicPr>
          <p:blipFill>
            <a:blip r:embed="rId6"/>
            <a:stretch>
              <a:fillRect/>
            </a:stretch>
          </p:blipFill>
          <p:spPr>
            <a:xfrm>
              <a:off x="7700257" y="2265395"/>
              <a:ext cx="381000" cy="381000"/>
            </a:xfrm>
            <a:prstGeom prst="rect">
              <a:avLst/>
            </a:prstGeom>
          </p:spPr>
        </p:pic>
        <p:pic>
          <p:nvPicPr>
            <p:cNvPr id="307" name="Picture 306"/>
            <p:cNvPicPr>
              <a:picLocks noChangeAspect="1"/>
            </p:cNvPicPr>
            <p:nvPr/>
          </p:nvPicPr>
          <p:blipFill>
            <a:blip r:embed="rId7"/>
            <a:stretch>
              <a:fillRect/>
            </a:stretch>
          </p:blipFill>
          <p:spPr>
            <a:xfrm>
              <a:off x="8082193" y="2265545"/>
              <a:ext cx="381000" cy="381000"/>
            </a:xfrm>
            <a:prstGeom prst="rect">
              <a:avLst/>
            </a:prstGeom>
          </p:spPr>
        </p:pic>
      </p:grpSp>
      <p:grpSp>
        <p:nvGrpSpPr>
          <p:cNvPr id="163" name="Group 162"/>
          <p:cNvGrpSpPr/>
          <p:nvPr/>
        </p:nvGrpSpPr>
        <p:grpSpPr>
          <a:xfrm>
            <a:off x="230400" y="3003810"/>
            <a:ext cx="8668800" cy="528436"/>
            <a:chOff x="230400" y="2312073"/>
            <a:chExt cx="8668800" cy="528436"/>
          </a:xfrm>
        </p:grpSpPr>
        <p:cxnSp>
          <p:nvCxnSpPr>
            <p:cNvPr id="164" name="Straight Connector 163"/>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299" name="Group 298"/>
          <p:cNvGrpSpPr/>
          <p:nvPr/>
        </p:nvGrpSpPr>
        <p:grpSpPr>
          <a:xfrm>
            <a:off x="3030459" y="1604192"/>
            <a:ext cx="1327244" cy="1268823"/>
            <a:chOff x="3030459" y="1595777"/>
            <a:chExt cx="1327244" cy="1268823"/>
          </a:xfrm>
        </p:grpSpPr>
        <p:sp>
          <p:nvSpPr>
            <p:cNvPr id="300" name="Rounded Rectangle 299"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25" name="TextBox 324"/>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327" name="TextBox 326"/>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328" name="Group 327"/>
            <p:cNvGrpSpPr/>
            <p:nvPr/>
          </p:nvGrpSpPr>
          <p:grpSpPr>
            <a:xfrm>
              <a:off x="3030460" y="1981689"/>
              <a:ext cx="1327243" cy="633750"/>
              <a:chOff x="1956644" y="1313947"/>
              <a:chExt cx="1642483" cy="769070"/>
            </a:xfrm>
          </p:grpSpPr>
          <p:grpSp>
            <p:nvGrpSpPr>
              <p:cNvPr id="329" name="Group 328"/>
              <p:cNvGrpSpPr/>
              <p:nvPr/>
            </p:nvGrpSpPr>
            <p:grpSpPr>
              <a:xfrm>
                <a:off x="1958537" y="1313947"/>
                <a:ext cx="1640590" cy="280120"/>
                <a:chOff x="1973609" y="1315828"/>
                <a:chExt cx="1640590" cy="280120"/>
              </a:xfrm>
            </p:grpSpPr>
            <p:sp>
              <p:nvSpPr>
                <p:cNvPr id="353" name="Rectangle 352"/>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54" name="TextBox 353"/>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355" name="TextBox 354"/>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330" name="Group 329"/>
              <p:cNvGrpSpPr/>
              <p:nvPr/>
            </p:nvGrpSpPr>
            <p:grpSpPr>
              <a:xfrm>
                <a:off x="1958537" y="1564772"/>
                <a:ext cx="1640589" cy="280120"/>
                <a:chOff x="3326159" y="1052303"/>
                <a:chExt cx="1640589" cy="280120"/>
              </a:xfrm>
            </p:grpSpPr>
            <p:sp>
              <p:nvSpPr>
                <p:cNvPr id="349" name="Rectangle 348"/>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50" name="TextBox 349"/>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351" name="TextBox 350"/>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352" name="Rectangle 351"/>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343" name="Group 342"/>
              <p:cNvGrpSpPr/>
              <p:nvPr/>
            </p:nvGrpSpPr>
            <p:grpSpPr>
              <a:xfrm>
                <a:off x="1956644" y="1802897"/>
                <a:ext cx="1642483" cy="280120"/>
                <a:chOff x="1956644" y="1802897"/>
                <a:chExt cx="1642483" cy="280120"/>
              </a:xfrm>
            </p:grpSpPr>
            <p:sp>
              <p:nvSpPr>
                <p:cNvPr id="344" name="Rectangle 343"/>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46" name="Rectangle 345"/>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47" name="TextBox 346"/>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348" name="TextBox 347"/>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356" name="Straight Connector 355"/>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1623611" y="1603146"/>
            <a:ext cx="1323786" cy="1260406"/>
            <a:chOff x="1623611" y="1603146"/>
            <a:chExt cx="1323786" cy="1260406"/>
          </a:xfrm>
        </p:grpSpPr>
        <p:grpSp>
          <p:nvGrpSpPr>
            <p:cNvPr id="232" name="Group 231"/>
            <p:cNvGrpSpPr/>
            <p:nvPr/>
          </p:nvGrpSpPr>
          <p:grpSpPr>
            <a:xfrm>
              <a:off x="1623611" y="1603146"/>
              <a:ext cx="1323786" cy="1260406"/>
              <a:chOff x="6612399" y="1706157"/>
              <a:chExt cx="1323786" cy="1260406"/>
            </a:xfrm>
          </p:grpSpPr>
          <p:sp>
            <p:nvSpPr>
              <p:cNvPr id="262" name="Rounded Rectangle 261"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63" name="TextBox 262"/>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33" name="TextBox 23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34" name="Group 233"/>
            <p:cNvGrpSpPr/>
            <p:nvPr/>
          </p:nvGrpSpPr>
          <p:grpSpPr>
            <a:xfrm>
              <a:off x="1667657" y="2049005"/>
              <a:ext cx="1233294" cy="652803"/>
              <a:chOff x="7388368" y="3090960"/>
              <a:chExt cx="1521208" cy="792192"/>
            </a:xfrm>
          </p:grpSpPr>
          <p:sp>
            <p:nvSpPr>
              <p:cNvPr id="235" name="Rectangle 23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6" name="Rectangle 23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7" name="Rectangle 23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8" name="Rectangle 23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9" name="TextBox 23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56" name="TextBox 255"/>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57" name="Rectangle 256"/>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58" name="Rectangle 257"/>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59" name="Diamond 258"/>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60" name="Diamond 259"/>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61" name="Rectangle 260"/>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64" name="Straight Connector 263"/>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65" name="Group 264"/>
          <p:cNvGrpSpPr/>
          <p:nvPr/>
        </p:nvGrpSpPr>
        <p:grpSpPr>
          <a:xfrm>
            <a:off x="211565" y="1600529"/>
            <a:ext cx="1334528" cy="1272212"/>
            <a:chOff x="6607751" y="3059546"/>
            <a:chExt cx="1334528" cy="1272212"/>
          </a:xfrm>
        </p:grpSpPr>
        <p:grpSp>
          <p:nvGrpSpPr>
            <p:cNvPr id="266" name="Group 265"/>
            <p:cNvGrpSpPr/>
            <p:nvPr/>
          </p:nvGrpSpPr>
          <p:grpSpPr>
            <a:xfrm>
              <a:off x="6607751" y="3059546"/>
              <a:ext cx="1334528" cy="1265141"/>
              <a:chOff x="6605180" y="1701422"/>
              <a:chExt cx="1334528" cy="1265141"/>
            </a:xfrm>
          </p:grpSpPr>
          <p:sp>
            <p:nvSpPr>
              <p:cNvPr id="269" name="Rounded Rectangle 268"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74" name="TextBox 27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275" name="TextBox 27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267" name="TextBox 266"/>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268" name="TextBox 267"/>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271" name="Group 270"/>
          <p:cNvGrpSpPr/>
          <p:nvPr/>
        </p:nvGrpSpPr>
        <p:grpSpPr>
          <a:xfrm>
            <a:off x="10045" y="948096"/>
            <a:ext cx="9128480" cy="338554"/>
            <a:chOff x="160952" y="948096"/>
            <a:chExt cx="8975067" cy="338554"/>
          </a:xfrm>
        </p:grpSpPr>
        <p:sp>
          <p:nvSpPr>
            <p:cNvPr id="272" name="TextBox 271"/>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273" name="TextBox 272"/>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8" name="Group 7"/>
          <p:cNvGrpSpPr/>
          <p:nvPr/>
        </p:nvGrpSpPr>
        <p:grpSpPr>
          <a:xfrm>
            <a:off x="-19900" y="502915"/>
            <a:ext cx="9131502" cy="221794"/>
            <a:chOff x="-19900" y="502915"/>
            <a:chExt cx="9131502" cy="221794"/>
          </a:xfrm>
        </p:grpSpPr>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123" name="TextBox 122"/>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24" name="TextBox 123"/>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29" name="Group 128"/>
          <p:cNvGrpSpPr/>
          <p:nvPr/>
        </p:nvGrpSpPr>
        <p:grpSpPr>
          <a:xfrm>
            <a:off x="-7951" y="6448722"/>
            <a:ext cx="9168732" cy="447374"/>
            <a:chOff x="0" y="6448722"/>
            <a:chExt cx="9168732" cy="447374"/>
          </a:xfrm>
        </p:grpSpPr>
        <p:sp>
          <p:nvSpPr>
            <p:cNvPr id="130" name="Rectangle 129"/>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extBox 146"/>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48" name="TextBox 147"/>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34" name="Group 133"/>
          <p:cNvGrpSpPr/>
          <p:nvPr/>
        </p:nvGrpSpPr>
        <p:grpSpPr>
          <a:xfrm>
            <a:off x="-5474" y="0"/>
            <a:ext cx="9149474" cy="423865"/>
            <a:chOff x="-5474" y="0"/>
            <a:chExt cx="9149474" cy="423865"/>
          </a:xfrm>
        </p:grpSpPr>
        <p:sp>
          <p:nvSpPr>
            <p:cNvPr id="135" name="Rectangle 134"/>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TextBox 137"/>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39" name="Straight Connector 138"/>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2" name="Rectangle 15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4" name="TextBox 1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5" name="Straight Connector 15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248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Amount in Display Currency</a:t>
              </a:r>
              <a:endParaRPr lang="en-US" sz="700" kern="0" dirty="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201302</a:t>
                </a:r>
                <a:endParaRPr lang="en-US" sz="700" kern="0" dirty="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Other Short Term Investment</a:t>
                </a:r>
                <a:endParaRPr lang="en-US" sz="700" kern="0" dirty="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B5D95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5DBCE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75M</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125M</a:t>
                  </a:r>
                  <a:endParaRPr lang="en-US" sz="700" kern="0" dirty="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175M</a:t>
                  </a:r>
                  <a:endParaRPr lang="en-US" sz="700" kern="0" dirty="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225M</a:t>
                  </a:r>
                  <a:endParaRPr lang="en-US" sz="700" kern="0" dirty="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261" name="Group 260"/>
          <p:cNvGrpSpPr/>
          <p:nvPr/>
        </p:nvGrpSpPr>
        <p:grpSpPr>
          <a:xfrm>
            <a:off x="3030459" y="1604192"/>
            <a:ext cx="1327244" cy="1268823"/>
            <a:chOff x="3030459" y="1595777"/>
            <a:chExt cx="1327244" cy="1268823"/>
          </a:xfrm>
        </p:grpSpPr>
        <p:sp>
          <p:nvSpPr>
            <p:cNvPr id="262" name="Rounded Rectangle 261"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63" name="TextBox 262"/>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264" name="TextBox 263"/>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265" name="Group 264"/>
            <p:cNvGrpSpPr/>
            <p:nvPr/>
          </p:nvGrpSpPr>
          <p:grpSpPr>
            <a:xfrm>
              <a:off x="3030460" y="1981689"/>
              <a:ext cx="1327243" cy="633750"/>
              <a:chOff x="1956644" y="1313947"/>
              <a:chExt cx="1642483" cy="769070"/>
            </a:xfrm>
          </p:grpSpPr>
          <p:grpSp>
            <p:nvGrpSpPr>
              <p:cNvPr id="266" name="Group 265"/>
              <p:cNvGrpSpPr/>
              <p:nvPr/>
            </p:nvGrpSpPr>
            <p:grpSpPr>
              <a:xfrm>
                <a:off x="1958537" y="1313947"/>
                <a:ext cx="1640590" cy="280120"/>
                <a:chOff x="1973609" y="1315828"/>
                <a:chExt cx="1640590" cy="280120"/>
              </a:xfrm>
            </p:grpSpPr>
            <p:sp>
              <p:nvSpPr>
                <p:cNvPr id="277" name="Rectangle 276"/>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8" name="TextBox 277"/>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279" name="TextBox 278"/>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267" name="Group 266"/>
              <p:cNvGrpSpPr/>
              <p:nvPr/>
            </p:nvGrpSpPr>
            <p:grpSpPr>
              <a:xfrm>
                <a:off x="1958537" y="1564772"/>
                <a:ext cx="1640589" cy="280120"/>
                <a:chOff x="3326159" y="1052303"/>
                <a:chExt cx="1640589" cy="280120"/>
              </a:xfrm>
            </p:grpSpPr>
            <p:sp>
              <p:nvSpPr>
                <p:cNvPr id="273" name="Rectangle 272"/>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4" name="TextBox 273"/>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275" name="TextBox 274"/>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76" name="Rectangle 275"/>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268" name="Group 267"/>
              <p:cNvGrpSpPr/>
              <p:nvPr/>
            </p:nvGrpSpPr>
            <p:grpSpPr>
              <a:xfrm>
                <a:off x="1956644" y="1802897"/>
                <a:ext cx="1642483" cy="280120"/>
                <a:chOff x="1956644" y="1802897"/>
                <a:chExt cx="1642483" cy="280120"/>
              </a:xfrm>
            </p:grpSpPr>
            <p:sp>
              <p:nvSpPr>
                <p:cNvPr id="269" name="Rectangle 268"/>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0" name="Rectangle 269"/>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1" name="TextBox 270"/>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272" name="TextBox 271"/>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9560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Amount in Display Currency</a:t>
              </a:r>
              <a:endParaRPr lang="en-US" sz="700" kern="0" dirty="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201302</a:t>
                </a:r>
                <a:endParaRPr lang="en-US" sz="700" kern="0" dirty="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Other Short Term Investment</a:t>
                </a:r>
                <a:endParaRPr lang="en-US" sz="700" kern="0" dirty="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75M</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125M</a:t>
                  </a:r>
                  <a:endParaRPr lang="en-US" sz="700" kern="0" dirty="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175M</a:t>
                  </a:r>
                  <a:endParaRPr lang="en-US" sz="700" kern="0" dirty="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225M</a:t>
                  </a:r>
                  <a:endParaRPr lang="en-US" sz="700" kern="0" dirty="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194" name="Group 193"/>
          <p:cNvGrpSpPr/>
          <p:nvPr/>
        </p:nvGrpSpPr>
        <p:grpSpPr>
          <a:xfrm>
            <a:off x="3030459" y="1604192"/>
            <a:ext cx="1327244" cy="1268823"/>
            <a:chOff x="3030459" y="1595777"/>
            <a:chExt cx="1327244" cy="1268823"/>
          </a:xfrm>
        </p:grpSpPr>
        <p:sp>
          <p:nvSpPr>
            <p:cNvPr id="195" name="Rounded Rectangle 194"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196" name="TextBox 195"/>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198" name="TextBox 197"/>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199" name="Group 198"/>
            <p:cNvGrpSpPr/>
            <p:nvPr/>
          </p:nvGrpSpPr>
          <p:grpSpPr>
            <a:xfrm>
              <a:off x="3030460" y="1981689"/>
              <a:ext cx="1327243" cy="633750"/>
              <a:chOff x="1956644" y="1313947"/>
              <a:chExt cx="1642483" cy="769070"/>
            </a:xfrm>
          </p:grpSpPr>
          <p:grpSp>
            <p:nvGrpSpPr>
              <p:cNvPr id="200" name="Group 199"/>
              <p:cNvGrpSpPr/>
              <p:nvPr/>
            </p:nvGrpSpPr>
            <p:grpSpPr>
              <a:xfrm>
                <a:off x="1958537" y="1313947"/>
                <a:ext cx="1640590" cy="280120"/>
                <a:chOff x="1973609" y="1315828"/>
                <a:chExt cx="1640590" cy="280120"/>
              </a:xfrm>
            </p:grpSpPr>
            <p:sp>
              <p:nvSpPr>
                <p:cNvPr id="218" name="Rectangle 217"/>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19" name="TextBox 218"/>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220" name="TextBox 219"/>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201" name="Group 200"/>
              <p:cNvGrpSpPr/>
              <p:nvPr/>
            </p:nvGrpSpPr>
            <p:grpSpPr>
              <a:xfrm>
                <a:off x="1958537" y="1564772"/>
                <a:ext cx="1640589" cy="280120"/>
                <a:chOff x="3326159" y="1052303"/>
                <a:chExt cx="1640589" cy="280120"/>
              </a:xfrm>
            </p:grpSpPr>
            <p:sp>
              <p:nvSpPr>
                <p:cNvPr id="207" name="Rectangle 206"/>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8" name="TextBox 207"/>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209" name="TextBox 208"/>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17" name="Rectangle 216"/>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202" name="Group 201"/>
              <p:cNvGrpSpPr/>
              <p:nvPr/>
            </p:nvGrpSpPr>
            <p:grpSpPr>
              <a:xfrm>
                <a:off x="1956644" y="1802897"/>
                <a:ext cx="1642483" cy="280120"/>
                <a:chOff x="1956644" y="1802897"/>
                <a:chExt cx="1642483" cy="280120"/>
              </a:xfrm>
            </p:grpSpPr>
            <p:sp>
              <p:nvSpPr>
                <p:cNvPr id="203" name="Rectangle 202"/>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4" name="Rectangle 203"/>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5" name="TextBox 204"/>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206" name="TextBox 205"/>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369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Processing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Process App</a:t>
            </a:r>
          </a:p>
        </p:txBody>
      </p:sp>
    </p:spTree>
    <p:extLst>
      <p:ext uri="{BB962C8B-B14F-4D97-AF65-F5344CB8AC3E}">
        <p14:creationId xmlns:p14="http://schemas.microsoft.com/office/powerpoint/2010/main" val="248378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gray">
          <a:xfrm>
            <a:off x="0" y="1575440"/>
            <a:ext cx="2706517"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My Tickets (2)</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6" name="Rectangle 235"/>
          <p:cNvSpPr/>
          <p:nvPr/>
        </p:nvSpPr>
        <p:spPr>
          <a:xfrm>
            <a:off x="0" y="6454963"/>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Confirmed</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395" y="586954"/>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360" y="2109766"/>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201" y="656020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4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 y="0"/>
            <a:ext cx="9144006" cy="6858000"/>
            <a:chOff x="1159824" y="736600"/>
            <a:chExt cx="2870202" cy="5092700"/>
          </a:xfrm>
        </p:grpSpPr>
        <p:sp>
          <p:nvSpPr>
            <p:cNvPr id="7" name="Rectangle 6"/>
            <p:cNvSpPr/>
            <p:nvPr/>
          </p:nvSpPr>
          <p:spPr bwMode="gray">
            <a:xfrm>
              <a:off x="1159824"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59826"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rPr>
                  <a:t>Order from Requisitions</a:t>
                </a:r>
              </a:p>
            </p:txBody>
          </p:sp>
        </p:grpSp>
      </p:grpSp>
      <p:sp>
        <p:nvSpPr>
          <p:cNvPr id="65" name="Rectangle 64"/>
          <p:cNvSpPr/>
          <p:nvPr/>
        </p:nvSpPr>
        <p:spPr>
          <a:xfrm>
            <a:off x="0" y="6434140"/>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8703676" y="6524962"/>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68" name="Rounded Rectangle 67"/>
          <p:cNvSpPr/>
          <p:nvPr/>
        </p:nvSpPr>
        <p:spPr bwMode="gray">
          <a:xfrm>
            <a:off x="7467600" y="6485465"/>
            <a:ext cx="1227667" cy="330200"/>
          </a:xfrm>
          <a:prstGeom prst="roundRect">
            <a:avLst>
              <a:gd name="adj" fmla="val 3846"/>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Assign Supplier</a:t>
            </a:r>
          </a:p>
        </p:txBody>
      </p:sp>
      <p:sp>
        <p:nvSpPr>
          <p:cNvPr id="142" name="TextBox 141"/>
          <p:cNvSpPr txBox="1"/>
          <p:nvPr/>
        </p:nvSpPr>
        <p:spPr>
          <a:xfrm>
            <a:off x="190500" y="1843109"/>
            <a:ext cx="2735836" cy="23083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500" dirty="0">
                <a:solidFill>
                  <a:srgbClr val="444444"/>
                </a:solidFill>
                <a:latin typeface="Arial" pitchFamily="34" charset="0"/>
                <a:cs typeface="Arial" pitchFamily="34" charset="0"/>
              </a:rPr>
              <a:t>Pricing Details</a:t>
            </a:r>
          </a:p>
        </p:txBody>
      </p:sp>
      <p:sp>
        <p:nvSpPr>
          <p:cNvPr id="2" name="Rectangle 1"/>
          <p:cNvSpPr/>
          <p:nvPr/>
        </p:nvSpPr>
        <p:spPr bwMode="gray">
          <a:xfrm>
            <a:off x="0" y="1651000"/>
            <a:ext cx="9144000" cy="47498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en-US"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182" name="Rectangle 181"/>
          <p:cNvSpPr/>
          <p:nvPr/>
        </p:nvSpPr>
        <p:spPr bwMode="gray">
          <a:xfrm>
            <a:off x="9410" y="2216150"/>
            <a:ext cx="913459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3" name="Rectangle 182"/>
          <p:cNvSpPr/>
          <p:nvPr/>
        </p:nvSpPr>
        <p:spPr bwMode="gray">
          <a:xfrm>
            <a:off x="-15991" y="2199084"/>
            <a:ext cx="8153401"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184" name="TextBox 183"/>
          <p:cNvSpPr txBox="1"/>
          <p:nvPr/>
        </p:nvSpPr>
        <p:spPr>
          <a:xfrm>
            <a:off x="189779"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10014284-10</a:t>
            </a:r>
          </a:p>
        </p:txBody>
      </p:sp>
      <p:sp>
        <p:nvSpPr>
          <p:cNvPr id="185" name="TextBox 184"/>
          <p:cNvSpPr txBox="1"/>
          <p:nvPr/>
        </p:nvSpPr>
        <p:spPr>
          <a:xfrm>
            <a:off x="189779"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10014285-10</a:t>
            </a:r>
          </a:p>
        </p:txBody>
      </p:sp>
      <p:sp>
        <p:nvSpPr>
          <p:cNvPr id="186" name="TextBox 185"/>
          <p:cNvSpPr txBox="1"/>
          <p:nvPr/>
        </p:nvSpPr>
        <p:spPr>
          <a:xfrm>
            <a:off x="189779"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10014286-10</a:t>
            </a:r>
          </a:p>
        </p:txBody>
      </p:sp>
      <p:grpSp>
        <p:nvGrpSpPr>
          <p:cNvPr id="187" name="Group 186"/>
          <p:cNvGrpSpPr/>
          <p:nvPr/>
        </p:nvGrpSpPr>
        <p:grpSpPr>
          <a:xfrm>
            <a:off x="-3290" y="2212184"/>
            <a:ext cx="9147290" cy="1759150"/>
            <a:chOff x="1452346" y="4417615"/>
            <a:chExt cx="8766473" cy="1501636"/>
          </a:xfrm>
        </p:grpSpPr>
        <p:cxnSp>
          <p:nvCxnSpPr>
            <p:cNvPr id="188" name="Straight Connector 187"/>
            <p:cNvCxnSpPr/>
            <p:nvPr/>
          </p:nvCxnSpPr>
          <p:spPr>
            <a:xfrm>
              <a:off x="1452346" y="4417615"/>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452346" y="4842273"/>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2" name="TextBox 191"/>
          <p:cNvSpPr txBox="1"/>
          <p:nvPr/>
        </p:nvSpPr>
        <p:spPr>
          <a:xfrm>
            <a:off x="187193" y="2376388"/>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PR Item</a:t>
            </a:r>
          </a:p>
        </p:txBody>
      </p:sp>
      <p:sp>
        <p:nvSpPr>
          <p:cNvPr id="193" name="TextBox 192"/>
          <p:cNvSpPr txBox="1"/>
          <p:nvPr/>
        </p:nvSpPr>
        <p:spPr>
          <a:xfrm>
            <a:off x="7048048" y="2338288"/>
            <a:ext cx="1859645"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Value</a:t>
            </a:r>
          </a:p>
        </p:txBody>
      </p:sp>
      <p:sp>
        <p:nvSpPr>
          <p:cNvPr id="194" name="Rectangle 193"/>
          <p:cNvSpPr/>
          <p:nvPr/>
        </p:nvSpPr>
        <p:spPr>
          <a:xfrm>
            <a:off x="7765262" y="28664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95" name="TextBox 194"/>
          <p:cNvSpPr txBox="1"/>
          <p:nvPr/>
        </p:nvSpPr>
        <p:spPr>
          <a:xfrm>
            <a:off x="2799733"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7" name="TextBox 196"/>
          <p:cNvSpPr txBox="1"/>
          <p:nvPr/>
        </p:nvSpPr>
        <p:spPr>
          <a:xfrm>
            <a:off x="2799733"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9" name="TextBox 198"/>
          <p:cNvSpPr txBox="1"/>
          <p:nvPr/>
        </p:nvSpPr>
        <p:spPr>
          <a:xfrm>
            <a:off x="2799733"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01" name="TextBox 200"/>
          <p:cNvSpPr txBox="1"/>
          <p:nvPr/>
        </p:nvSpPr>
        <p:spPr>
          <a:xfrm>
            <a:off x="4768192"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3" name="TextBox 202"/>
          <p:cNvSpPr txBox="1"/>
          <p:nvPr/>
        </p:nvSpPr>
        <p:spPr>
          <a:xfrm>
            <a:off x="4768192"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5" name="TextBox 204"/>
          <p:cNvSpPr txBox="1"/>
          <p:nvPr/>
        </p:nvSpPr>
        <p:spPr>
          <a:xfrm>
            <a:off x="4768192"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7" name="TextBox 206"/>
          <p:cNvSpPr txBox="1"/>
          <p:nvPr/>
        </p:nvSpPr>
        <p:spPr>
          <a:xfrm>
            <a:off x="2976356"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Release Date</a:t>
            </a:r>
          </a:p>
        </p:txBody>
      </p:sp>
      <p:sp>
        <p:nvSpPr>
          <p:cNvPr id="208" name="TextBox 207"/>
          <p:cNvSpPr txBox="1"/>
          <p:nvPr/>
        </p:nvSpPr>
        <p:spPr>
          <a:xfrm>
            <a:off x="4944815"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Delivery</a:t>
            </a:r>
          </a:p>
        </p:txBody>
      </p:sp>
      <p:sp>
        <p:nvSpPr>
          <p:cNvPr id="209" name="Rectangle 208"/>
          <p:cNvSpPr/>
          <p:nvPr/>
        </p:nvSpPr>
        <p:spPr>
          <a:xfrm>
            <a:off x="7765262" y="35288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10" name="Rectangle 209"/>
          <p:cNvSpPr/>
          <p:nvPr/>
        </p:nvSpPr>
        <p:spPr>
          <a:xfrm>
            <a:off x="7765262" y="41222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CC1919"/>
                </a:solidFill>
                <a:latin typeface="Arial" panose="020B0604020202020204" pitchFamily="34" charset="0"/>
                <a:cs typeface="Arial" panose="020B0604020202020204" pitchFamily="34" charset="0"/>
              </a:rPr>
              <a:t>99.00</a:t>
            </a:r>
          </a:p>
        </p:txBody>
      </p:sp>
      <p:sp>
        <p:nvSpPr>
          <p:cNvPr id="211" name="Rectangle 11"/>
          <p:cNvSpPr>
            <a:spLocks noChangeArrowheads="1"/>
          </p:cNvSpPr>
          <p:nvPr/>
        </p:nvSpPr>
        <p:spPr bwMode="auto">
          <a:xfrm>
            <a:off x="8406778" y="28436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2" name="Rectangle 11"/>
          <p:cNvSpPr>
            <a:spLocks noChangeArrowheads="1"/>
          </p:cNvSpPr>
          <p:nvPr/>
        </p:nvSpPr>
        <p:spPr bwMode="auto">
          <a:xfrm>
            <a:off x="8406778" y="35059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3" name="Rectangle 11"/>
          <p:cNvSpPr>
            <a:spLocks noChangeArrowheads="1"/>
          </p:cNvSpPr>
          <p:nvPr/>
        </p:nvSpPr>
        <p:spPr bwMode="auto">
          <a:xfrm>
            <a:off x="8406778" y="41120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4" name="Rectangle 213"/>
          <p:cNvSpPr/>
          <p:nvPr/>
        </p:nvSpPr>
        <p:spPr bwMode="gray">
          <a:xfrm>
            <a:off x="-3290" y="2203450"/>
            <a:ext cx="9147290" cy="4222750"/>
          </a:xfrm>
          <a:prstGeom prst="rect">
            <a:avLst/>
          </a:prstGeom>
          <a:noFill/>
          <a:ln w="6350" algn="ctr">
            <a:solidFill>
              <a:srgbClr val="CCCCCC"/>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Rectangle 2"/>
          <p:cNvSpPr/>
          <p:nvPr/>
        </p:nvSpPr>
        <p:spPr>
          <a:xfrm>
            <a:off x="8618751" y="1809235"/>
            <a:ext cx="415498" cy="369332"/>
          </a:xfrm>
          <a:prstGeom prst="rect">
            <a:avLst/>
          </a:prstGeom>
        </p:spPr>
        <p:txBody>
          <a:bodyPr wrap="none">
            <a:spAutoFit/>
          </a:bodyPr>
          <a:lstStyle/>
          <a:p>
            <a:r>
              <a:rPr lang="en-US" dirty="0">
                <a:solidFill>
                  <a:srgbClr val="666666"/>
                </a:solidFill>
                <a:latin typeface="SAP-icons"/>
              </a:rPr>
              <a:t></a:t>
            </a:r>
            <a:endParaRPr lang="en-US" dirty="0">
              <a:solidFill>
                <a:srgbClr val="666666"/>
              </a:solidFill>
            </a:endParaRPr>
          </a:p>
        </p:txBody>
      </p:sp>
      <p:grpSp>
        <p:nvGrpSpPr>
          <p:cNvPr id="221" name="Group 220"/>
          <p:cNvGrpSpPr/>
          <p:nvPr/>
        </p:nvGrpSpPr>
        <p:grpSpPr>
          <a:xfrm>
            <a:off x="0" y="4601967"/>
            <a:ext cx="9147290" cy="1261668"/>
            <a:chOff x="1452346" y="4842273"/>
            <a:chExt cx="8766473" cy="1076978"/>
          </a:xfrm>
        </p:grpSpPr>
        <p:cxnSp>
          <p:nvCxnSpPr>
            <p:cNvPr id="223" name="Straight Connector 222"/>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8" name="TextBox 227"/>
          <p:cNvSpPr txBox="1"/>
          <p:nvPr/>
        </p:nvSpPr>
        <p:spPr>
          <a:xfrm>
            <a:off x="189779" y="48289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10014287-10</a:t>
            </a:r>
          </a:p>
        </p:txBody>
      </p:sp>
      <p:sp>
        <p:nvSpPr>
          <p:cNvPr id="229" name="TextBox 228"/>
          <p:cNvSpPr txBox="1"/>
          <p:nvPr/>
        </p:nvSpPr>
        <p:spPr>
          <a:xfrm>
            <a:off x="189779" y="54912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10014288-10</a:t>
            </a:r>
          </a:p>
        </p:txBody>
      </p:sp>
      <p:sp>
        <p:nvSpPr>
          <p:cNvPr id="230" name="TextBox 229"/>
          <p:cNvSpPr txBox="1"/>
          <p:nvPr/>
        </p:nvSpPr>
        <p:spPr>
          <a:xfrm>
            <a:off x="189779" y="60973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10014289-10</a:t>
            </a:r>
          </a:p>
        </p:txBody>
      </p:sp>
      <p:sp>
        <p:nvSpPr>
          <p:cNvPr id="231" name="Rectangle 230"/>
          <p:cNvSpPr/>
          <p:nvPr/>
        </p:nvSpPr>
        <p:spPr>
          <a:xfrm>
            <a:off x="7765262" y="4748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2" name="Rectangle 11"/>
          <p:cNvSpPr>
            <a:spLocks noChangeArrowheads="1"/>
          </p:cNvSpPr>
          <p:nvPr/>
        </p:nvSpPr>
        <p:spPr bwMode="auto">
          <a:xfrm>
            <a:off x="8406778" y="4725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3" name="Rectangle 232"/>
          <p:cNvSpPr/>
          <p:nvPr/>
        </p:nvSpPr>
        <p:spPr>
          <a:xfrm>
            <a:off x="7765262" y="5383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4" name="Rectangle 11"/>
          <p:cNvSpPr>
            <a:spLocks noChangeArrowheads="1"/>
          </p:cNvSpPr>
          <p:nvPr/>
        </p:nvSpPr>
        <p:spPr bwMode="auto">
          <a:xfrm>
            <a:off x="8406778" y="5360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5" name="Rectangle 234"/>
          <p:cNvSpPr/>
          <p:nvPr/>
        </p:nvSpPr>
        <p:spPr>
          <a:xfrm>
            <a:off x="7765262" y="59799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6" name="Rectangle 11"/>
          <p:cNvSpPr>
            <a:spLocks noChangeArrowheads="1"/>
          </p:cNvSpPr>
          <p:nvPr/>
        </p:nvSpPr>
        <p:spPr bwMode="auto">
          <a:xfrm>
            <a:off x="8406778" y="59570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7" name="TextBox 236"/>
          <p:cNvSpPr txBox="1"/>
          <p:nvPr/>
        </p:nvSpPr>
        <p:spPr>
          <a:xfrm>
            <a:off x="2799733"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8" name="TextBox 237"/>
          <p:cNvSpPr txBox="1"/>
          <p:nvPr/>
        </p:nvSpPr>
        <p:spPr>
          <a:xfrm>
            <a:off x="2799733"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9" name="TextBox 238"/>
          <p:cNvSpPr txBox="1"/>
          <p:nvPr/>
        </p:nvSpPr>
        <p:spPr>
          <a:xfrm>
            <a:off x="2799733"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40" name="TextBox 239"/>
          <p:cNvSpPr txBox="1"/>
          <p:nvPr/>
        </p:nvSpPr>
        <p:spPr>
          <a:xfrm>
            <a:off x="4768192"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1" name="TextBox 240"/>
          <p:cNvSpPr txBox="1"/>
          <p:nvPr/>
        </p:nvSpPr>
        <p:spPr>
          <a:xfrm>
            <a:off x="4768192"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2" name="TextBox 241"/>
          <p:cNvSpPr txBox="1"/>
          <p:nvPr/>
        </p:nvSpPr>
        <p:spPr>
          <a:xfrm>
            <a:off x="4768192"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3" name="TextBox 242"/>
          <p:cNvSpPr txBox="1"/>
          <p:nvPr/>
        </p:nvSpPr>
        <p:spPr>
          <a:xfrm>
            <a:off x="190500" y="1881209"/>
            <a:ext cx="273583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Approved PRs</a:t>
            </a:r>
          </a:p>
        </p:txBody>
      </p:sp>
      <p:sp>
        <p:nvSpPr>
          <p:cNvPr id="245" name="Oval 244"/>
          <p:cNvSpPr/>
          <p:nvPr/>
        </p:nvSpPr>
        <p:spPr bwMode="gray">
          <a:xfrm>
            <a:off x="4643140" y="1053342"/>
            <a:ext cx="421200" cy="421200"/>
          </a:xfrm>
          <a:prstGeom prst="ellipse">
            <a:avLst/>
          </a:prstGeom>
          <a:solidFill>
            <a:srgbClr val="FFFFFF"/>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46" name="TextBox 245"/>
          <p:cNvSpPr txBox="1"/>
          <p:nvPr/>
        </p:nvSpPr>
        <p:spPr>
          <a:xfrm>
            <a:off x="2208068" y="1308100"/>
            <a:ext cx="8018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Assigned PRs</a:t>
            </a:r>
          </a:p>
        </p:txBody>
      </p:sp>
      <p:sp>
        <p:nvSpPr>
          <p:cNvPr id="247" name="TextBox 246"/>
          <p:cNvSpPr txBox="1"/>
          <p:nvPr/>
        </p:nvSpPr>
        <p:spPr>
          <a:xfrm>
            <a:off x="22207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43</a:t>
            </a:r>
          </a:p>
        </p:txBody>
      </p:sp>
      <p:sp>
        <p:nvSpPr>
          <p:cNvPr id="248" name="Rectangle 247"/>
          <p:cNvSpPr/>
          <p:nvPr/>
        </p:nvSpPr>
        <p:spPr bwMode="gray">
          <a:xfrm>
            <a:off x="28415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49" name="Oval 248"/>
          <p:cNvSpPr/>
          <p:nvPr/>
        </p:nvSpPr>
        <p:spPr bwMode="gray">
          <a:xfrm>
            <a:off x="3177120" y="105334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250" name="TextBox 249"/>
          <p:cNvSpPr txBox="1"/>
          <p:nvPr/>
        </p:nvSpPr>
        <p:spPr>
          <a:xfrm>
            <a:off x="3637648" y="1308100"/>
            <a:ext cx="99785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Simulated POs</a:t>
            </a:r>
          </a:p>
        </p:txBody>
      </p:sp>
      <p:sp>
        <p:nvSpPr>
          <p:cNvPr id="251" name="TextBox 250"/>
          <p:cNvSpPr txBox="1"/>
          <p:nvPr/>
        </p:nvSpPr>
        <p:spPr>
          <a:xfrm>
            <a:off x="365034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19</a:t>
            </a:r>
          </a:p>
        </p:txBody>
      </p:sp>
      <p:sp>
        <p:nvSpPr>
          <p:cNvPr id="252" name="Rectangle 251"/>
          <p:cNvSpPr/>
          <p:nvPr/>
        </p:nvSpPr>
        <p:spPr bwMode="gray">
          <a:xfrm>
            <a:off x="434565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53" name="Oval 252"/>
          <p:cNvSpPr/>
          <p:nvPr/>
        </p:nvSpPr>
        <p:spPr bwMode="gray">
          <a:xfrm>
            <a:off x="1734840" y="1053342"/>
            <a:ext cx="421200" cy="421200"/>
          </a:xfrm>
          <a:prstGeom prst="ellipse">
            <a:avLst/>
          </a:prstGeom>
          <a:solidFill>
            <a:schemeClr val="bg1"/>
          </a:solidFill>
          <a:ln w="12700" algn="ctr">
            <a:solidFill>
              <a:srgbClr val="D1490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254" name="TextBox 253"/>
          <p:cNvSpPr txBox="1"/>
          <p:nvPr/>
        </p:nvSpPr>
        <p:spPr>
          <a:xfrm>
            <a:off x="5141768" y="1293744"/>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Created POs</a:t>
            </a:r>
          </a:p>
        </p:txBody>
      </p:sp>
      <p:sp>
        <p:nvSpPr>
          <p:cNvPr id="255" name="TextBox 254"/>
          <p:cNvSpPr txBox="1"/>
          <p:nvPr/>
        </p:nvSpPr>
        <p:spPr>
          <a:xfrm>
            <a:off x="51544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a:t>
            </a:r>
          </a:p>
        </p:txBody>
      </p:sp>
      <p:grpSp>
        <p:nvGrpSpPr>
          <p:cNvPr id="257" name="Group 256"/>
          <p:cNvGrpSpPr/>
          <p:nvPr/>
        </p:nvGrpSpPr>
        <p:grpSpPr>
          <a:xfrm>
            <a:off x="-5474" y="0"/>
            <a:ext cx="9144000" cy="423865"/>
            <a:chOff x="0" y="0"/>
            <a:chExt cx="9144000" cy="423865"/>
          </a:xfrm>
        </p:grpSpPr>
        <p:sp>
          <p:nvSpPr>
            <p:cNvPr id="261" name="Rectangle 260"/>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62" name="Straight Connector 261"/>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2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6" name="Straight Connector 265"/>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267" name="TextBox 266"/>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268" name="Rectangle 267"/>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70" name="Oval 269"/>
          <p:cNvSpPr/>
          <p:nvPr/>
        </p:nvSpPr>
        <p:spPr bwMode="gray">
          <a:xfrm>
            <a:off x="223540" y="105334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71" name="TextBox 270"/>
          <p:cNvSpPr txBox="1"/>
          <p:nvPr/>
        </p:nvSpPr>
        <p:spPr>
          <a:xfrm>
            <a:off x="722168" y="1333500"/>
            <a:ext cx="8399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Approved PRs</a:t>
            </a:r>
          </a:p>
        </p:txBody>
      </p:sp>
      <p:sp>
        <p:nvSpPr>
          <p:cNvPr id="272" name="TextBox 271"/>
          <p:cNvSpPr txBox="1"/>
          <p:nvPr/>
        </p:nvSpPr>
        <p:spPr>
          <a:xfrm>
            <a:off x="7348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50</a:t>
            </a:r>
          </a:p>
        </p:txBody>
      </p:sp>
      <p:sp>
        <p:nvSpPr>
          <p:cNvPr id="273" name="Rectangle 272"/>
          <p:cNvSpPr/>
          <p:nvPr/>
        </p:nvSpPr>
        <p:spPr bwMode="gray">
          <a:xfrm>
            <a:off x="14064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5" name="Rectangle 4"/>
          <p:cNvSpPr/>
          <p:nvPr/>
        </p:nvSpPr>
        <p:spPr>
          <a:xfrm>
            <a:off x="4669299" y="1085335"/>
            <a:ext cx="343363" cy="338554"/>
          </a:xfrm>
          <a:prstGeom prst="rect">
            <a:avLst/>
          </a:prstGeom>
        </p:spPr>
        <p:txBody>
          <a:bodyPr wrap="none">
            <a:spAutoFit/>
          </a:bodyPr>
          <a:lstStyle/>
          <a:p>
            <a:r>
              <a:rPr lang="en-US" sz="1600" dirty="0">
                <a:solidFill>
                  <a:srgbClr val="009DE0"/>
                </a:solidFill>
                <a:latin typeface="SAP-icons"/>
              </a:rPr>
              <a:t></a:t>
            </a:r>
            <a:endParaRPr lang="en-US" sz="1600" dirty="0">
              <a:solidFill>
                <a:srgbClr val="009DE0"/>
              </a:solidFill>
            </a:endParaRPr>
          </a:p>
        </p:txBody>
      </p:sp>
      <p:sp>
        <p:nvSpPr>
          <p:cNvPr id="274" name="Rectangle 273"/>
          <p:cNvSpPr/>
          <p:nvPr/>
        </p:nvSpPr>
        <p:spPr>
          <a:xfrm>
            <a:off x="221827" y="16066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4" name="TextBox 93"/>
          <p:cNvSpPr txBox="1"/>
          <p:nvPr/>
        </p:nvSpPr>
        <p:spPr>
          <a:xfrm>
            <a:off x="1600051" y="29551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5" name="TextBox 94"/>
          <p:cNvSpPr txBox="1"/>
          <p:nvPr/>
        </p:nvSpPr>
        <p:spPr>
          <a:xfrm>
            <a:off x="1600051" y="36175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6" name="TextBox 95"/>
          <p:cNvSpPr txBox="1"/>
          <p:nvPr/>
        </p:nvSpPr>
        <p:spPr>
          <a:xfrm>
            <a:off x="1600051" y="42236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7" name="TextBox 96"/>
          <p:cNvSpPr txBox="1"/>
          <p:nvPr/>
        </p:nvSpPr>
        <p:spPr>
          <a:xfrm>
            <a:off x="1597465" y="2382256"/>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98" name="TextBox 97"/>
          <p:cNvSpPr txBox="1"/>
          <p:nvPr/>
        </p:nvSpPr>
        <p:spPr>
          <a:xfrm>
            <a:off x="1600051" y="48347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9" name="TextBox 98"/>
          <p:cNvSpPr txBox="1"/>
          <p:nvPr/>
        </p:nvSpPr>
        <p:spPr>
          <a:xfrm>
            <a:off x="1600051" y="54971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0" name="TextBox 99"/>
          <p:cNvSpPr txBox="1"/>
          <p:nvPr/>
        </p:nvSpPr>
        <p:spPr>
          <a:xfrm>
            <a:off x="1600051" y="61032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2" name="TextBox 101"/>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3" name="TextBox 102"/>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133699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Patterns &amp; Components</a:t>
            </a:r>
          </a:p>
        </p:txBody>
      </p:sp>
    </p:spTree>
    <p:extLst>
      <p:ext uri="{BB962C8B-B14F-4D97-AF65-F5344CB8AC3E}">
        <p14:creationId xmlns:p14="http://schemas.microsoft.com/office/powerpoint/2010/main" val="1677069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3979805" y="4806271"/>
            <a:ext cx="1735796" cy="1660435"/>
            <a:chOff x="276741" y="1252848"/>
            <a:chExt cx="1735796" cy="1660435"/>
          </a:xfrm>
        </p:grpSpPr>
        <p:sp>
          <p:nvSpPr>
            <p:cNvPr id="91" name="Rounded Rectangle 90"/>
            <p:cNvSpPr/>
            <p:nvPr/>
          </p:nvSpPr>
          <p:spPr>
            <a:xfrm>
              <a:off x="277573" y="1252848"/>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276741" y="2122357"/>
              <a:ext cx="1734915" cy="646331"/>
            </a:xfrm>
            <a:prstGeom prst="rect">
              <a:avLst/>
            </a:prstGeom>
            <a:noFill/>
          </p:spPr>
          <p:txBody>
            <a:bodyPr wrap="square" rtlCol="0">
              <a:spAutoFit/>
            </a:bodyPr>
            <a:lstStyle/>
            <a:p>
              <a:pPr algn="r"/>
              <a:r>
                <a:rPr lang="en-US" sz="3600" dirty="0">
                  <a:solidFill>
                    <a:srgbClr val="666666"/>
                  </a:solidFill>
                  <a:latin typeface="Arial"/>
                  <a:cs typeface="Arial"/>
                </a:rPr>
                <a:t>0</a:t>
              </a:r>
            </a:p>
          </p:txBody>
        </p:sp>
        <p:sp>
          <p:nvSpPr>
            <p:cNvPr id="93" name="TextBox 92"/>
            <p:cNvSpPr txBox="1"/>
            <p:nvPr/>
          </p:nvSpPr>
          <p:spPr>
            <a:xfrm>
              <a:off x="276741" y="2669182"/>
              <a:ext cx="1734915" cy="244101"/>
            </a:xfrm>
            <a:prstGeom prst="rect">
              <a:avLst/>
            </a:prstGeom>
            <a:noFill/>
          </p:spPr>
          <p:txBody>
            <a:bodyPr wrap="square" bIns="36000" rtlCol="0">
              <a:spAutoFit/>
            </a:bodyPr>
            <a:lstStyle/>
            <a:p>
              <a:pPr algn="r"/>
              <a:r>
                <a:rPr lang="en-US" sz="1050" dirty="0">
                  <a:solidFill>
                    <a:srgbClr val="666666"/>
                  </a:solidFill>
                  <a:latin typeface="Arial"/>
                  <a:cs typeface="Arial"/>
                </a:rPr>
                <a:t>This is value definition</a:t>
              </a:r>
            </a:p>
          </p:txBody>
        </p:sp>
        <p:sp>
          <p:nvSpPr>
            <p:cNvPr id="94" name="Rectangle 93"/>
            <p:cNvSpPr/>
            <p:nvPr/>
          </p:nvSpPr>
          <p:spPr bwMode="gray">
            <a:xfrm>
              <a:off x="357482" y="2015964"/>
              <a:ext cx="639319" cy="606058"/>
            </a:xfrm>
            <a:prstGeom prst="rect">
              <a:avLst/>
            </a:prstGeom>
            <a:solidFill>
              <a:schemeClr val="bg1"/>
            </a:solidFill>
            <a:ln w="6350" algn="ctr">
              <a:solidFill>
                <a:srgbClr val="CCCCCC"/>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96" name="TextBox 95"/>
            <p:cNvSpPr txBox="1"/>
            <p:nvPr/>
          </p:nvSpPr>
          <p:spPr>
            <a:xfrm>
              <a:off x="281140" y="1254724"/>
              <a:ext cx="1730516" cy="65190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200" kern="0" dirty="0">
                  <a:solidFill>
                    <a:srgbClr val="333333"/>
                  </a:solidFill>
                  <a:ea typeface="Arial Unicode MS" pitchFamily="34" charset="-128"/>
                  <a:cs typeface="Arial Unicode MS" pitchFamily="34" charset="-128"/>
                </a:rPr>
                <a:t>This is the Headline Still Headline</a:t>
              </a:r>
            </a:p>
            <a:p>
              <a:pPr fontAlgn="base">
                <a:spcBef>
                  <a:spcPts val="3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Subheadline</a:t>
              </a:r>
              <a:endParaRPr lang="en-US" sz="1200" kern="0" dirty="0">
                <a:solidFill>
                  <a:srgbClr val="333333"/>
                </a:solidFill>
                <a:ea typeface="Arial Unicode MS" pitchFamily="34" charset="-128"/>
                <a:cs typeface="Arial Unicode MS" pitchFamily="34" charset="-128"/>
              </a:endParaRPr>
            </a:p>
          </p:txBody>
        </p:sp>
      </p:grpSp>
      <p:grpSp>
        <p:nvGrpSpPr>
          <p:cNvPr id="11" name="Group 10"/>
          <p:cNvGrpSpPr/>
          <p:nvPr/>
        </p:nvGrpSpPr>
        <p:grpSpPr>
          <a:xfrm>
            <a:off x="2126018" y="4806447"/>
            <a:ext cx="1737167" cy="1656956"/>
            <a:chOff x="2126018" y="4806447"/>
            <a:chExt cx="1737167" cy="1656956"/>
          </a:xfrm>
        </p:grpSpPr>
        <p:sp>
          <p:nvSpPr>
            <p:cNvPr id="153" name="Rounded Rectangle 152"/>
            <p:cNvSpPr/>
            <p:nvPr/>
          </p:nvSpPr>
          <p:spPr>
            <a:xfrm>
              <a:off x="2128220" y="480703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2126018" y="4806447"/>
              <a:ext cx="1737167" cy="467239"/>
            </a:xfrm>
            <a:prstGeom prst="rect">
              <a:avLst/>
            </a:prstGeom>
            <a:noFill/>
          </p:spPr>
          <p:txBody>
            <a:bodyPr wrap="square" tIns="36000" rtlCol="0">
              <a:spAutoFit/>
            </a:bodyPr>
            <a:lstStyle/>
            <a:p>
              <a:r>
                <a:rPr lang="en-US" sz="1200" dirty="0" err="1">
                  <a:solidFill>
                    <a:srgbClr val="333333"/>
                  </a:solidFill>
                  <a:latin typeface="Arial"/>
                  <a:cs typeface="Arial"/>
                </a:rPr>
                <a:t>Culmulative</a:t>
              </a:r>
              <a:r>
                <a:rPr lang="en-US" sz="1200" dirty="0">
                  <a:solidFill>
                    <a:srgbClr val="333333"/>
                  </a:solidFill>
                  <a:latin typeface="Arial"/>
                  <a:cs typeface="Arial"/>
                </a:rPr>
                <a:t> Totals</a:t>
              </a:r>
            </a:p>
            <a:p>
              <a:pPr>
                <a:spcBef>
                  <a:spcPts val="300"/>
                </a:spcBef>
              </a:pPr>
              <a:r>
                <a:rPr lang="en-US" sz="1050" dirty="0">
                  <a:solidFill>
                    <a:srgbClr val="666666"/>
                  </a:solidFill>
                  <a:cs typeface="Arial"/>
                </a:rPr>
                <a:t>Expenses</a:t>
              </a:r>
              <a:endParaRPr lang="en-US" sz="1200" dirty="0">
                <a:solidFill>
                  <a:srgbClr val="333333"/>
                </a:solidFill>
                <a:latin typeface="Arial"/>
                <a:cs typeface="Arial"/>
              </a:endParaRPr>
            </a:p>
          </p:txBody>
        </p:sp>
        <p:sp>
          <p:nvSpPr>
            <p:cNvPr id="155" name="TextBox 154"/>
            <p:cNvSpPr txBox="1"/>
            <p:nvPr/>
          </p:nvSpPr>
          <p:spPr>
            <a:xfrm>
              <a:off x="2128221" y="6215066"/>
              <a:ext cx="1732581" cy="244101"/>
            </a:xfrm>
            <a:prstGeom prst="rect">
              <a:avLst/>
            </a:prstGeom>
            <a:noFill/>
          </p:spPr>
          <p:txBody>
            <a:bodyPr wrap="square" bIns="36000" rtlCol="0">
              <a:spAutoFit/>
            </a:bodyPr>
            <a:lstStyle/>
            <a:p>
              <a:pPr algn="r"/>
              <a:r>
                <a:rPr lang="en-US" sz="1050" dirty="0">
                  <a:solidFill>
                    <a:srgbClr val="666666"/>
                  </a:solidFill>
                  <a:latin typeface="Arial"/>
                  <a:cs typeface="Arial"/>
                </a:rPr>
                <a:t>USD, Actual and Target</a:t>
              </a:r>
            </a:p>
          </p:txBody>
        </p:sp>
        <p:grpSp>
          <p:nvGrpSpPr>
            <p:cNvPr id="197" name="Group 196"/>
            <p:cNvGrpSpPr/>
            <p:nvPr/>
          </p:nvGrpSpPr>
          <p:grpSpPr>
            <a:xfrm>
              <a:off x="2171219" y="5409173"/>
              <a:ext cx="1601512" cy="767513"/>
              <a:chOff x="7388368" y="3120267"/>
              <a:chExt cx="1521208" cy="729027"/>
            </a:xfrm>
          </p:grpSpPr>
          <p:sp>
            <p:nvSpPr>
              <p:cNvPr id="198" name="Rectangle 197"/>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9" name="Rectangle 198"/>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0" name="Rectangle 199"/>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1" name="Rectangle 200"/>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2" name="TextBox 201"/>
              <p:cNvSpPr txBox="1"/>
              <p:nvPr/>
            </p:nvSpPr>
            <p:spPr>
              <a:xfrm>
                <a:off x="8136371" y="3120267"/>
                <a:ext cx="478397" cy="21925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 M</a:t>
                </a:r>
              </a:p>
            </p:txBody>
          </p:sp>
          <p:sp>
            <p:nvSpPr>
              <p:cNvPr id="203" name="TextBox 202"/>
              <p:cNvSpPr txBox="1"/>
              <p:nvPr/>
            </p:nvSpPr>
            <p:spPr>
              <a:xfrm>
                <a:off x="7793362" y="3630036"/>
                <a:ext cx="493767" cy="219258"/>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 M</a:t>
                </a:r>
              </a:p>
            </p:txBody>
          </p:sp>
          <p:sp>
            <p:nvSpPr>
              <p:cNvPr id="204" name="Rectangle 203"/>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5" name="Rectangle 204"/>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6" name="Diamond 205"/>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7" name="Diamond 206"/>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8" name="Rectangle 207"/>
              <p:cNvSpPr/>
              <p:nvPr/>
            </p:nvSpPr>
            <p:spPr bwMode="gray">
              <a:xfrm>
                <a:off x="8357699"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0" name="Group 9"/>
          <p:cNvGrpSpPr/>
          <p:nvPr/>
        </p:nvGrpSpPr>
        <p:grpSpPr>
          <a:xfrm>
            <a:off x="273017" y="4809401"/>
            <a:ext cx="1744733" cy="1656372"/>
            <a:chOff x="273017" y="4809401"/>
            <a:chExt cx="1744733" cy="1656372"/>
          </a:xfrm>
        </p:grpSpPr>
        <p:sp>
          <p:nvSpPr>
            <p:cNvPr id="143" name="Rounded Rectangle 142"/>
            <p:cNvSpPr/>
            <p:nvPr/>
          </p:nvSpPr>
          <p:spPr>
            <a:xfrm>
              <a:off x="282786" y="48094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p:cNvSpPr txBox="1"/>
            <p:nvPr/>
          </p:nvSpPr>
          <p:spPr>
            <a:xfrm>
              <a:off x="283491" y="4811198"/>
              <a:ext cx="1733043" cy="467239"/>
            </a:xfrm>
            <a:prstGeom prst="rect">
              <a:avLst/>
            </a:prstGeom>
            <a:noFill/>
          </p:spPr>
          <p:txBody>
            <a:bodyPr wrap="square" tIns="36000" rtlCol="0">
              <a:spAutoFit/>
            </a:bodyPr>
            <a:lstStyle/>
            <a:p>
              <a:r>
                <a:rPr lang="en-US" sz="1200" dirty="0">
                  <a:solidFill>
                    <a:srgbClr val="333333"/>
                  </a:solidFill>
                  <a:latin typeface="Arial"/>
                  <a:cs typeface="Arial"/>
                </a:rPr>
                <a:t>This is the Headline</a:t>
              </a:r>
            </a:p>
            <a:p>
              <a:pPr>
                <a:spcBef>
                  <a:spcPts val="300"/>
                </a:spcBef>
              </a:pPr>
              <a:r>
                <a:rPr lang="en-US" sz="1050" dirty="0">
                  <a:solidFill>
                    <a:srgbClr val="666666"/>
                  </a:solidFill>
                  <a:cs typeface="Arial"/>
                </a:rPr>
                <a:t>This is the </a:t>
              </a:r>
              <a:r>
                <a:rPr lang="en-US" sz="1050" dirty="0" err="1">
                  <a:solidFill>
                    <a:srgbClr val="666666"/>
                  </a:solidFill>
                  <a:cs typeface="Arial"/>
                </a:rPr>
                <a:t>Subheadline</a:t>
              </a:r>
              <a:endParaRPr lang="en-US" sz="1200" dirty="0">
                <a:solidFill>
                  <a:srgbClr val="333333"/>
                </a:solidFill>
                <a:latin typeface="Arial"/>
                <a:cs typeface="Arial"/>
              </a:endParaRPr>
            </a:p>
          </p:txBody>
        </p:sp>
        <p:sp>
          <p:nvSpPr>
            <p:cNvPr id="147" name="TextBox 146"/>
            <p:cNvSpPr txBox="1"/>
            <p:nvPr/>
          </p:nvSpPr>
          <p:spPr>
            <a:xfrm>
              <a:off x="283491" y="6219817"/>
              <a:ext cx="1734258" cy="244101"/>
            </a:xfrm>
            <a:prstGeom prst="rect">
              <a:avLst/>
            </a:prstGeom>
            <a:noFill/>
          </p:spPr>
          <p:txBody>
            <a:bodyPr wrap="square" bIns="36000" rtlCol="0">
              <a:spAutoFit/>
            </a:bodyPr>
            <a:lstStyle/>
            <a:p>
              <a:pPr algn="r"/>
              <a:r>
                <a:rPr lang="en-US" sz="1050" dirty="0">
                  <a:solidFill>
                    <a:srgbClr val="666666"/>
                  </a:solidFill>
                  <a:latin typeface="Arial"/>
                  <a:cs typeface="Arial"/>
                </a:rPr>
                <a:t>USD</a:t>
              </a:r>
            </a:p>
          </p:txBody>
        </p:sp>
        <p:sp>
          <p:nvSpPr>
            <p:cNvPr id="149" name="TextBox 148"/>
            <p:cNvSpPr txBox="1"/>
            <p:nvPr/>
          </p:nvSpPr>
          <p:spPr>
            <a:xfrm>
              <a:off x="273017" y="569579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nvGrpSpPr>
            <p:cNvPr id="162" name="Group 161"/>
            <p:cNvGrpSpPr/>
            <p:nvPr/>
          </p:nvGrpSpPr>
          <p:grpSpPr>
            <a:xfrm>
              <a:off x="287206" y="5494375"/>
              <a:ext cx="1726970" cy="781366"/>
              <a:chOff x="5556567" y="3192546"/>
              <a:chExt cx="1640415" cy="742204"/>
            </a:xfrm>
          </p:grpSpPr>
          <p:sp>
            <p:nvSpPr>
              <p:cNvPr id="163" name="TextBox 162"/>
              <p:cNvSpPr txBox="1"/>
              <p:nvPr/>
            </p:nvSpPr>
            <p:spPr>
              <a:xfrm>
                <a:off x="5556567" y="3698493"/>
                <a:ext cx="513020" cy="131557"/>
              </a:xfrm>
              <a:prstGeom prst="rect">
                <a:avLst/>
              </a:prstGeom>
              <a:noFill/>
            </p:spPr>
            <p:txBody>
              <a:bodyPr wrap="square"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164" name="TextBox 163"/>
              <p:cNvSpPr txBox="1"/>
              <p:nvPr/>
            </p:nvSpPr>
            <p:spPr>
              <a:xfrm>
                <a:off x="5556567" y="3192546"/>
                <a:ext cx="650076" cy="131557"/>
              </a:xfrm>
              <a:prstGeom prst="rect">
                <a:avLst/>
              </a:prstGeom>
              <a:noFill/>
            </p:spPr>
            <p:txBody>
              <a:bodyPr wrap="square" lIns="90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165" name="TextBox 164"/>
              <p:cNvSpPr txBox="1"/>
              <p:nvPr/>
            </p:nvSpPr>
            <p:spPr>
              <a:xfrm>
                <a:off x="6749694" y="3192546"/>
                <a:ext cx="447288" cy="131557"/>
              </a:xfrm>
              <a:prstGeom prst="rect">
                <a:avLst/>
              </a:prstGeom>
              <a:noFill/>
            </p:spPr>
            <p:txBody>
              <a:bodyPr wrap="square" tIns="0" rIns="90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166" name="TextBox 165"/>
              <p:cNvSpPr txBox="1"/>
              <p:nvPr/>
            </p:nvSpPr>
            <p:spPr>
              <a:xfrm>
                <a:off x="6684300" y="3700870"/>
                <a:ext cx="512680" cy="233880"/>
              </a:xfrm>
              <a:prstGeom prst="rect">
                <a:avLst/>
              </a:prstGeom>
              <a:noFill/>
            </p:spPr>
            <p:txBody>
              <a:bodyPr wrap="square" lIns="0" tIns="0" rIns="90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168" name="Group 167"/>
              <p:cNvGrpSpPr/>
              <p:nvPr/>
            </p:nvGrpSpPr>
            <p:grpSpPr>
              <a:xfrm>
                <a:off x="5640537" y="3328509"/>
                <a:ext cx="1476420" cy="350927"/>
                <a:chOff x="5640537" y="3328509"/>
                <a:chExt cx="1476420" cy="350927"/>
              </a:xfrm>
            </p:grpSpPr>
            <p:sp>
              <p:nvSpPr>
                <p:cNvPr id="169" name="Rectangle 168"/>
                <p:cNvSpPr/>
                <p:nvPr/>
              </p:nvSpPr>
              <p:spPr bwMode="gray">
                <a:xfrm>
                  <a:off x="5640537" y="3328509"/>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70" name="Freeform 169"/>
                <p:cNvSpPr/>
                <p:nvPr/>
              </p:nvSpPr>
              <p:spPr bwMode="gray">
                <a:xfrm>
                  <a:off x="5648325" y="3338530"/>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1" name="Freeform 170"/>
                <p:cNvSpPr/>
                <p:nvPr/>
              </p:nvSpPr>
              <p:spPr bwMode="gray">
                <a:xfrm>
                  <a:off x="5645944" y="3348055"/>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2" name="Straight Connector 171"/>
                <p:cNvCxnSpPr/>
                <p:nvPr/>
              </p:nvCxnSpPr>
              <p:spPr>
                <a:xfrm flipV="1">
                  <a:off x="5651304" y="3629043"/>
                  <a:ext cx="388144"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6036469" y="3617132"/>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6827044" y="3460387"/>
                  <a:ext cx="284283"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1" idx="0"/>
                </p:cNvCxnSpPr>
                <p:nvPr/>
              </p:nvCxnSpPr>
              <p:spPr>
                <a:xfrm flipV="1">
                  <a:off x="5645944" y="3579865"/>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6144649" y="3552865"/>
                  <a:ext cx="475603" cy="27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6620252" y="3344397"/>
                  <a:ext cx="492542" cy="2048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6141567" y="3552865"/>
                  <a:ext cx="475603" cy="27000"/>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6617170" y="3348055"/>
                  <a:ext cx="492542" cy="204810"/>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5650722" y="3579881"/>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269444" y="3037147"/>
            <a:ext cx="1744733" cy="1656372"/>
            <a:chOff x="269444" y="3037147"/>
            <a:chExt cx="1744733" cy="1656372"/>
          </a:xfrm>
        </p:grpSpPr>
        <p:sp>
          <p:nvSpPr>
            <p:cNvPr id="52" name="Rounded Rectangle 51"/>
            <p:cNvSpPr/>
            <p:nvPr/>
          </p:nvSpPr>
          <p:spPr>
            <a:xfrm>
              <a:off x="279213" y="3037147"/>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79213" y="3898135"/>
              <a:ext cx="1734961" cy="646331"/>
            </a:xfrm>
            <a:prstGeom prst="rect">
              <a:avLst/>
            </a:prstGeom>
            <a:noFill/>
          </p:spPr>
          <p:txBody>
            <a:bodyPr wrap="square" rtlCol="0">
              <a:spAutoFit/>
            </a:bodyPr>
            <a:lstStyle/>
            <a:p>
              <a:pPr algn="r"/>
              <a:r>
                <a:rPr lang="en-US" sz="3600" dirty="0">
                  <a:solidFill>
                    <a:srgbClr val="D12435"/>
                  </a:solidFill>
                  <a:latin typeface="Arial"/>
                  <a:cs typeface="Arial"/>
                </a:rPr>
                <a:t>48.2</a:t>
              </a:r>
              <a:r>
                <a:rPr lang="en-US" sz="1200" dirty="0">
                  <a:solidFill>
                    <a:srgbClr val="D12435"/>
                  </a:solidFill>
                  <a:latin typeface="Arial"/>
                  <a:cs typeface="Arial"/>
                </a:rPr>
                <a:t> M</a:t>
              </a:r>
              <a:endParaRPr lang="en-US" sz="3600" dirty="0">
                <a:solidFill>
                  <a:srgbClr val="D12435"/>
                </a:solidFill>
                <a:latin typeface="Arial"/>
                <a:cs typeface="Arial"/>
              </a:endParaRPr>
            </a:p>
          </p:txBody>
        </p:sp>
        <p:sp>
          <p:nvSpPr>
            <p:cNvPr id="55" name="TextBox 54"/>
            <p:cNvSpPr txBox="1"/>
            <p:nvPr/>
          </p:nvSpPr>
          <p:spPr>
            <a:xfrm>
              <a:off x="273017" y="3038944"/>
              <a:ext cx="1741158" cy="859654"/>
            </a:xfrm>
            <a:prstGeom prst="rect">
              <a:avLst/>
            </a:prstGeom>
            <a:noFill/>
          </p:spPr>
          <p:txBody>
            <a:bodyPr wrap="square" tIns="36000" rtlCol="0">
              <a:spAutoFit/>
            </a:bodyPr>
            <a:lstStyle/>
            <a:p>
              <a:r>
                <a:rPr lang="en-US" sz="1200" dirty="0">
                  <a:solidFill>
                    <a:srgbClr val="333333"/>
                  </a:solidFill>
                  <a:latin typeface="Arial"/>
                  <a:cs typeface="Arial"/>
                </a:rPr>
                <a:t>Gross Revenue under Target</a:t>
              </a:r>
            </a:p>
            <a:p>
              <a:pPr>
                <a:spcBef>
                  <a:spcPts val="300"/>
                </a:spcBef>
              </a:pPr>
              <a:r>
                <a:rPr lang="en-US" sz="1050" dirty="0">
                  <a:solidFill>
                    <a:srgbClr val="666666"/>
                  </a:solidFill>
                  <a:cs typeface="Arial"/>
                </a:rPr>
                <a:t>Global – Year to Date</a:t>
              </a:r>
            </a:p>
            <a:p>
              <a:endParaRPr lang="en-US" sz="1200" dirty="0">
                <a:solidFill>
                  <a:srgbClr val="333333"/>
                </a:solidFill>
                <a:latin typeface="Arial"/>
                <a:cs typeface="Arial"/>
              </a:endParaRPr>
            </a:p>
          </p:txBody>
        </p:sp>
        <p:sp>
          <p:nvSpPr>
            <p:cNvPr id="56" name="TextBox 55"/>
            <p:cNvSpPr txBox="1"/>
            <p:nvPr/>
          </p:nvSpPr>
          <p:spPr>
            <a:xfrm>
              <a:off x="281140" y="4447563"/>
              <a:ext cx="1733036" cy="244101"/>
            </a:xfrm>
            <a:prstGeom prst="rect">
              <a:avLst/>
            </a:prstGeom>
            <a:noFill/>
          </p:spPr>
          <p:txBody>
            <a:bodyPr wrap="square" bIns="36000" rtlCol="0">
              <a:spAutoFit/>
            </a:bodyPr>
            <a:lstStyle/>
            <a:p>
              <a:pPr algn="r"/>
              <a:r>
                <a:rPr lang="en-US" sz="1050" dirty="0">
                  <a:solidFill>
                    <a:srgbClr val="666666"/>
                  </a:solidFill>
                  <a:cs typeface="Arial"/>
                </a:rPr>
                <a:t>USD, Absolute Deviation</a:t>
              </a:r>
            </a:p>
          </p:txBody>
        </p:sp>
        <p:sp>
          <p:nvSpPr>
            <p:cNvPr id="58" name="TextBox 57"/>
            <p:cNvSpPr txBox="1"/>
            <p:nvPr/>
          </p:nvSpPr>
          <p:spPr>
            <a:xfrm>
              <a:off x="269444" y="3923544"/>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sp>
          <p:nvSpPr>
            <p:cNvPr id="59" name="Isosceles Triangle 58"/>
            <p:cNvSpPr/>
            <p:nvPr/>
          </p:nvSpPr>
          <p:spPr bwMode="gray">
            <a:xfrm>
              <a:off x="1784062" y="4069177"/>
              <a:ext cx="146861" cy="75232"/>
            </a:xfrm>
            <a:prstGeom prst="triangle">
              <a:avLst/>
            </a:prstGeom>
            <a:solidFill>
              <a:srgbClr val="CC191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a:solidFill>
                    <a:srgbClr val="D32030"/>
                  </a:solidFill>
                  <a:ea typeface="Arial Unicode MS" pitchFamily="34" charset="-128"/>
                  <a:cs typeface="Arial Unicode MS" pitchFamily="34" charset="-128"/>
                </a:rPr>
                <a:t>   </a:t>
              </a:r>
            </a:p>
          </p:txBody>
        </p:sp>
      </p:grpSp>
      <p:grpSp>
        <p:nvGrpSpPr>
          <p:cNvPr id="5" name="Group 4"/>
          <p:cNvGrpSpPr/>
          <p:nvPr/>
        </p:nvGrpSpPr>
        <p:grpSpPr>
          <a:xfrm>
            <a:off x="5830402" y="3036360"/>
            <a:ext cx="1735813" cy="1656372"/>
            <a:chOff x="5830402" y="3036360"/>
            <a:chExt cx="1735813" cy="1656372"/>
          </a:xfrm>
        </p:grpSpPr>
        <p:sp>
          <p:nvSpPr>
            <p:cNvPr id="67" name="Rounded Rectangle 66"/>
            <p:cNvSpPr/>
            <p:nvPr/>
          </p:nvSpPr>
          <p:spPr>
            <a:xfrm>
              <a:off x="5831251" y="3036360"/>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5832064" y="3897348"/>
              <a:ext cx="1732085" cy="646331"/>
            </a:xfrm>
            <a:prstGeom prst="rect">
              <a:avLst/>
            </a:prstGeom>
            <a:noFill/>
          </p:spPr>
          <p:txBody>
            <a:bodyPr wrap="square" rtlCol="0">
              <a:spAutoFit/>
            </a:bodyPr>
            <a:lstStyle/>
            <a:p>
              <a:pPr algn="r"/>
              <a:r>
                <a:rPr lang="en-US" sz="3600" dirty="0">
                  <a:solidFill>
                    <a:srgbClr val="E48229"/>
                  </a:solidFill>
                  <a:latin typeface="Arial"/>
                  <a:cs typeface="Arial"/>
                </a:rPr>
                <a:t>45.2</a:t>
              </a:r>
              <a:r>
                <a:rPr lang="en-US" sz="1200" dirty="0">
                  <a:solidFill>
                    <a:srgbClr val="E48229"/>
                  </a:solidFill>
                  <a:latin typeface="Arial"/>
                  <a:cs typeface="Arial"/>
                </a:rPr>
                <a:t> M</a:t>
              </a:r>
              <a:endParaRPr lang="en-US" sz="3600" dirty="0">
                <a:solidFill>
                  <a:srgbClr val="E48229"/>
                </a:solidFill>
                <a:latin typeface="Arial"/>
                <a:cs typeface="Arial"/>
              </a:endParaRPr>
            </a:p>
          </p:txBody>
        </p:sp>
        <p:sp>
          <p:nvSpPr>
            <p:cNvPr id="84" name="TextBox 83"/>
            <p:cNvSpPr txBox="1"/>
            <p:nvPr/>
          </p:nvSpPr>
          <p:spPr>
            <a:xfrm>
              <a:off x="5830402" y="3038157"/>
              <a:ext cx="1734597" cy="605738"/>
            </a:xfrm>
            <a:prstGeom prst="rect">
              <a:avLst/>
            </a:prstGeom>
            <a:noFill/>
          </p:spPr>
          <p:txBody>
            <a:bodyPr wrap="square" tIns="36000" bIns="0" rtlCol="0">
              <a:spAutoFit/>
            </a:bodyPr>
            <a:lstStyle/>
            <a:p>
              <a:r>
                <a:rPr lang="en-US" sz="1200" dirty="0">
                  <a:solidFill>
                    <a:srgbClr val="333333"/>
                  </a:solidFill>
                  <a:latin typeface="Arial"/>
                  <a:cs typeface="Arial"/>
                </a:rPr>
                <a:t>This is the Headline</a:t>
              </a:r>
            </a:p>
            <a:p>
              <a:pPr>
                <a:spcBef>
                  <a:spcPts val="300"/>
                </a:spcBef>
              </a:pPr>
              <a:r>
                <a:rPr lang="en-US" sz="1050" dirty="0">
                  <a:solidFill>
                    <a:srgbClr val="666666"/>
                  </a:solidFill>
                  <a:cs typeface="Arial"/>
                </a:rPr>
                <a:t>This is the Subheadline</a:t>
              </a:r>
            </a:p>
            <a:p>
              <a:endParaRPr lang="en-US" sz="1200" dirty="0">
                <a:solidFill>
                  <a:srgbClr val="333333"/>
                </a:solidFill>
                <a:latin typeface="Arial"/>
                <a:cs typeface="Arial"/>
              </a:endParaRPr>
            </a:p>
          </p:txBody>
        </p:sp>
        <p:sp>
          <p:nvSpPr>
            <p:cNvPr id="86" name="TextBox 85"/>
            <p:cNvSpPr txBox="1"/>
            <p:nvPr/>
          </p:nvSpPr>
          <p:spPr>
            <a:xfrm>
              <a:off x="5830402" y="4446776"/>
              <a:ext cx="1735812" cy="244101"/>
            </a:xfrm>
            <a:prstGeom prst="rect">
              <a:avLst/>
            </a:prstGeom>
            <a:noFill/>
          </p:spPr>
          <p:txBody>
            <a:bodyPr wrap="square" bIns="36000" rtlCol="0">
              <a:spAutoFit/>
            </a:bodyPr>
            <a:lstStyle/>
            <a:p>
              <a:pPr algn="r"/>
              <a:r>
                <a:rPr lang="en-US" sz="1050" dirty="0">
                  <a:solidFill>
                    <a:srgbClr val="666666"/>
                  </a:solidFill>
                  <a:latin typeface="Arial"/>
                  <a:cs typeface="Arial"/>
                </a:rPr>
                <a:t>This is the value definition</a:t>
              </a:r>
            </a:p>
          </p:txBody>
        </p:sp>
        <p:sp>
          <p:nvSpPr>
            <p:cNvPr id="89" name="Isosceles Triangle 88"/>
            <p:cNvSpPr/>
            <p:nvPr/>
          </p:nvSpPr>
          <p:spPr bwMode="gray">
            <a:xfrm flipV="1">
              <a:off x="7332674" y="4061284"/>
              <a:ext cx="146861" cy="75232"/>
            </a:xfrm>
            <a:prstGeom prst="triangle">
              <a:avLst/>
            </a:prstGeom>
            <a:solidFill>
              <a:srgbClr val="E4822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a:solidFill>
                    <a:srgbClr val="D32030"/>
                  </a:solidFill>
                  <a:ea typeface="Arial Unicode MS" pitchFamily="34" charset="-128"/>
                  <a:cs typeface="Arial Unicode MS" pitchFamily="34" charset="-128"/>
                </a:rPr>
                <a:t>   </a:t>
              </a:r>
            </a:p>
          </p:txBody>
        </p:sp>
      </p:grpSp>
      <p:grpSp>
        <p:nvGrpSpPr>
          <p:cNvPr id="60" name="Group 59"/>
          <p:cNvGrpSpPr/>
          <p:nvPr/>
        </p:nvGrpSpPr>
        <p:grpSpPr>
          <a:xfrm>
            <a:off x="2125964" y="3037649"/>
            <a:ext cx="3590613" cy="1658427"/>
            <a:chOff x="174572" y="2542972"/>
            <a:chExt cx="3425879" cy="1582340"/>
          </a:xfrm>
        </p:grpSpPr>
        <p:pic>
          <p:nvPicPr>
            <p:cNvPr id="61" name="Picture 60" descr="ne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4" y="2542972"/>
              <a:ext cx="3425826" cy="1580377"/>
            </a:xfrm>
            <a:prstGeom prst="rect">
              <a:avLst/>
            </a:prstGeom>
            <a:noFill/>
            <a:ln w="6350" algn="ctr">
              <a:noFill/>
              <a:miter lim="800000"/>
              <a:headEnd/>
              <a:tailEnd/>
            </a:ln>
            <a:effectLst>
              <a:outerShdw blurRad="19050" dir="2700000" algn="tl" rotWithShape="0">
                <a:srgbClr val="000000">
                  <a:alpha val="25000"/>
                </a:srgbClr>
              </a:outerShdw>
            </a:effectLst>
          </p:spPr>
        </p:pic>
        <p:grpSp>
          <p:nvGrpSpPr>
            <p:cNvPr id="62" name="Group 61"/>
            <p:cNvGrpSpPr/>
            <p:nvPr/>
          </p:nvGrpSpPr>
          <p:grpSpPr>
            <a:xfrm>
              <a:off x="174572" y="3340733"/>
              <a:ext cx="3425879" cy="784579"/>
              <a:chOff x="174572" y="3340733"/>
              <a:chExt cx="3425879" cy="784579"/>
            </a:xfrm>
          </p:grpSpPr>
          <p:sp>
            <p:nvSpPr>
              <p:cNvPr id="63" name="TextBox 62"/>
              <p:cNvSpPr txBox="1"/>
              <p:nvPr/>
            </p:nvSpPr>
            <p:spPr>
              <a:xfrm>
                <a:off x="174625" y="3340733"/>
                <a:ext cx="3425826" cy="39643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SAP Unveils Powerful New Player Comparison Tool Exclusively on </a:t>
                </a:r>
                <a:r>
                  <a:rPr lang="en-US" sz="1050" kern="0" dirty="0" err="1">
                    <a:solidFill>
                      <a:srgbClr val="FFFFFF"/>
                    </a:solidFill>
                    <a:ea typeface="Arial Unicode MS" pitchFamily="34" charset="-128"/>
                    <a:cs typeface="Arial Unicode MS" pitchFamily="34" charset="-128"/>
                  </a:rPr>
                  <a:t>SAP.com</a:t>
                </a:r>
                <a:endParaRPr lang="en-US" sz="1050" kern="0" dirty="0">
                  <a:solidFill>
                    <a:srgbClr val="FFFFFF"/>
                  </a:solidFill>
                  <a:ea typeface="Arial Unicode MS" pitchFamily="34" charset="-128"/>
                  <a:cs typeface="Arial Unicode MS" pitchFamily="34" charset="-128"/>
                </a:endParaRPr>
              </a:p>
            </p:txBody>
          </p:sp>
          <p:sp>
            <p:nvSpPr>
              <p:cNvPr id="64" name="TextBox 63"/>
              <p:cNvSpPr txBox="1"/>
              <p:nvPr/>
            </p:nvSpPr>
            <p:spPr>
              <a:xfrm>
                <a:off x="174572" y="3892410"/>
                <a:ext cx="3425879" cy="232902"/>
              </a:xfrm>
              <a:prstGeom prst="rect">
                <a:avLst/>
              </a:prstGeom>
              <a:noFill/>
            </p:spPr>
            <p:txBody>
              <a:bodyPr wrap="square" bIns="36000" rtlCol="0">
                <a:spAutoFit/>
              </a:bodyPr>
              <a:lstStyle/>
              <a:p>
                <a:pPr algn="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SAP News</a:t>
                </a:r>
              </a:p>
            </p:txBody>
          </p:sp>
          <p:sp>
            <p:nvSpPr>
              <p:cNvPr id="65" name="TextBox 64"/>
              <p:cNvSpPr txBox="1"/>
              <p:nvPr/>
            </p:nvSpPr>
            <p:spPr>
              <a:xfrm>
                <a:off x="174572" y="3710192"/>
                <a:ext cx="3424107" cy="24226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December 06, 2013</a:t>
                </a:r>
              </a:p>
            </p:txBody>
          </p:sp>
        </p:grpSp>
      </p:grpSp>
      <p:grpSp>
        <p:nvGrpSpPr>
          <p:cNvPr id="14" name="Group 13"/>
          <p:cNvGrpSpPr/>
          <p:nvPr/>
        </p:nvGrpSpPr>
        <p:grpSpPr>
          <a:xfrm>
            <a:off x="5820633" y="1261403"/>
            <a:ext cx="1744733" cy="1657380"/>
            <a:chOff x="5820633" y="1261403"/>
            <a:chExt cx="1744733" cy="1657380"/>
          </a:xfrm>
        </p:grpSpPr>
        <p:sp>
          <p:nvSpPr>
            <p:cNvPr id="187" name="Rounded Rectangle 186"/>
            <p:cNvSpPr/>
            <p:nvPr/>
          </p:nvSpPr>
          <p:spPr>
            <a:xfrm>
              <a:off x="5830402" y="126241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5830402" y="2123399"/>
              <a:ext cx="1733748" cy="646331"/>
            </a:xfrm>
            <a:prstGeom prst="rect">
              <a:avLst/>
            </a:prstGeom>
            <a:noFill/>
          </p:spPr>
          <p:txBody>
            <a:bodyPr wrap="square" rtlCol="0">
              <a:spAutoFit/>
            </a:bodyPr>
            <a:lstStyle/>
            <a:p>
              <a:pPr algn="r"/>
              <a:r>
                <a:rPr lang="en-US" sz="3600" dirty="0">
                  <a:solidFill>
                    <a:srgbClr val="5D9B55"/>
                  </a:solidFill>
                  <a:latin typeface="Arial"/>
                  <a:cs typeface="Arial"/>
                </a:rPr>
                <a:t>48.2</a:t>
              </a:r>
              <a:r>
                <a:rPr lang="en-US" sz="1200" dirty="0">
                  <a:solidFill>
                    <a:srgbClr val="5D9B55"/>
                  </a:solidFill>
                  <a:latin typeface="Arial"/>
                  <a:cs typeface="Arial"/>
                </a:rPr>
                <a:t> M</a:t>
              </a:r>
              <a:endParaRPr lang="en-US" sz="3600" dirty="0">
                <a:solidFill>
                  <a:srgbClr val="5D9B55"/>
                </a:solidFill>
                <a:latin typeface="Arial"/>
                <a:cs typeface="Arial"/>
              </a:endParaRPr>
            </a:p>
          </p:txBody>
        </p:sp>
        <p:sp>
          <p:nvSpPr>
            <p:cNvPr id="188" name="TextBox 187"/>
            <p:cNvSpPr txBox="1"/>
            <p:nvPr/>
          </p:nvSpPr>
          <p:spPr>
            <a:xfrm>
              <a:off x="5830402" y="1261403"/>
              <a:ext cx="1733748" cy="467239"/>
            </a:xfrm>
            <a:prstGeom prst="rect">
              <a:avLst/>
            </a:prstGeom>
            <a:noFill/>
          </p:spPr>
          <p:txBody>
            <a:bodyPr wrap="square" tIns="36000" rtlCol="0">
              <a:spAutoFit/>
            </a:bodyPr>
            <a:lstStyle/>
            <a:p>
              <a:r>
                <a:rPr lang="en-US" sz="1200" dirty="0">
                  <a:solidFill>
                    <a:srgbClr val="333333"/>
                  </a:solidFill>
                  <a:latin typeface="Arial"/>
                  <a:cs typeface="Arial"/>
                </a:rPr>
                <a:t>Gross Revenue</a:t>
              </a:r>
            </a:p>
            <a:p>
              <a:pPr>
                <a:spcBef>
                  <a:spcPts val="300"/>
                </a:spcBef>
              </a:pPr>
              <a:r>
                <a:rPr lang="en-US" sz="1050" dirty="0">
                  <a:solidFill>
                    <a:srgbClr val="666666"/>
                  </a:solidFill>
                  <a:cs typeface="Arial"/>
                </a:rPr>
                <a:t>Global – Year to Date</a:t>
              </a:r>
            </a:p>
          </p:txBody>
        </p:sp>
        <p:sp>
          <p:nvSpPr>
            <p:cNvPr id="192" name="TextBox 191"/>
            <p:cNvSpPr txBox="1"/>
            <p:nvPr/>
          </p:nvSpPr>
          <p:spPr>
            <a:xfrm>
              <a:off x="5830402" y="2672827"/>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USD, Actual</a:t>
              </a:r>
            </a:p>
          </p:txBody>
        </p:sp>
        <p:sp>
          <p:nvSpPr>
            <p:cNvPr id="195" name="TextBox 194"/>
            <p:cNvSpPr txBox="1"/>
            <p:nvPr/>
          </p:nvSpPr>
          <p:spPr>
            <a:xfrm>
              <a:off x="5820633" y="214880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8" name="Group 7"/>
          <p:cNvGrpSpPr/>
          <p:nvPr/>
        </p:nvGrpSpPr>
        <p:grpSpPr>
          <a:xfrm>
            <a:off x="3979804" y="1261668"/>
            <a:ext cx="1734964" cy="1657380"/>
            <a:chOff x="3979804" y="1261668"/>
            <a:chExt cx="1734964" cy="1657380"/>
          </a:xfrm>
        </p:grpSpPr>
        <p:sp>
          <p:nvSpPr>
            <p:cNvPr id="167" name="Rounded Rectangle 166"/>
            <p:cNvSpPr/>
            <p:nvPr/>
          </p:nvSpPr>
          <p:spPr>
            <a:xfrm>
              <a:off x="3979804" y="126267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3979804" y="1261668"/>
              <a:ext cx="1734916" cy="461665"/>
            </a:xfrm>
            <a:prstGeom prst="rect">
              <a:avLst/>
            </a:prstGeom>
            <a:noFill/>
          </p:spPr>
          <p:txBody>
            <a:bodyPr wrap="square" tIns="36000" rtlCol="0">
              <a:spAutoFit/>
            </a:bodyPr>
            <a:lstStyle/>
            <a:p>
              <a:r>
                <a:rPr lang="en-US" sz="1200" dirty="0">
                  <a:solidFill>
                    <a:srgbClr val="333333"/>
                  </a:solidFill>
                  <a:latin typeface="Arial"/>
                  <a:cs typeface="Arial"/>
                </a:rPr>
                <a:t>Approve Travel Request</a:t>
              </a:r>
            </a:p>
          </p:txBody>
        </p:sp>
        <p:sp>
          <p:nvSpPr>
            <p:cNvPr id="174" name="TextBox 173"/>
            <p:cNvSpPr txBox="1"/>
            <p:nvPr/>
          </p:nvSpPr>
          <p:spPr>
            <a:xfrm>
              <a:off x="3980637" y="2126267"/>
              <a:ext cx="1734083" cy="646331"/>
            </a:xfrm>
            <a:prstGeom prst="rect">
              <a:avLst/>
            </a:prstGeom>
            <a:noFill/>
          </p:spPr>
          <p:txBody>
            <a:bodyPr wrap="square" rtlCol="0">
              <a:spAutoFit/>
            </a:bodyPr>
            <a:lstStyle/>
            <a:p>
              <a:pPr algn="r"/>
              <a:r>
                <a:rPr lang="en-US" sz="3600" dirty="0">
                  <a:solidFill>
                    <a:srgbClr val="666666"/>
                  </a:solidFill>
                  <a:latin typeface="Arial"/>
                  <a:cs typeface="Arial"/>
                </a:rPr>
                <a:t>1</a:t>
              </a:r>
            </a:p>
          </p:txBody>
        </p:sp>
        <p:sp>
          <p:nvSpPr>
            <p:cNvPr id="179" name="TextBox 178"/>
            <p:cNvSpPr txBox="1"/>
            <p:nvPr/>
          </p:nvSpPr>
          <p:spPr>
            <a:xfrm>
              <a:off x="3979804" y="2673092"/>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Request</a:t>
              </a:r>
            </a:p>
          </p:txBody>
        </p:sp>
        <p:sp>
          <p:nvSpPr>
            <p:cNvPr id="109" name="TextBox 108"/>
            <p:cNvSpPr txBox="1"/>
            <p:nvPr/>
          </p:nvSpPr>
          <p:spPr>
            <a:xfrm>
              <a:off x="3979804" y="2308247"/>
              <a:ext cx="1734916" cy="502702"/>
            </a:xfrm>
            <a:prstGeom prst="rect">
              <a:avLst/>
            </a:prstGeom>
            <a:noFill/>
          </p:spPr>
          <p:txBody>
            <a:bodyPr wrap="square" rtlCol="0">
              <a:spAutoFit/>
            </a:bodyPr>
            <a:lstStyle/>
            <a:p>
              <a:r>
                <a:rPr lang="en-US" sz="4000" baseline="30000" dirty="0">
                  <a:solidFill>
                    <a:srgbClr val="008FCC"/>
                  </a:solidFill>
                  <a:latin typeface="SAP-icons"/>
                  <a:cs typeface="SAP-icons"/>
                </a:rPr>
                <a:t></a:t>
              </a:r>
            </a:p>
          </p:txBody>
        </p:sp>
      </p:grpSp>
      <p:grpSp>
        <p:nvGrpSpPr>
          <p:cNvPr id="9" name="Group 8"/>
          <p:cNvGrpSpPr/>
          <p:nvPr/>
        </p:nvGrpSpPr>
        <p:grpSpPr>
          <a:xfrm>
            <a:off x="2126329" y="1258501"/>
            <a:ext cx="1736857" cy="1656372"/>
            <a:chOff x="2126329" y="1258501"/>
            <a:chExt cx="1736857"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2128221" y="1260298"/>
              <a:ext cx="1732706" cy="461665"/>
            </a:xfrm>
            <a:prstGeom prst="rect">
              <a:avLst/>
            </a:prstGeom>
            <a:noFill/>
          </p:spPr>
          <p:txBody>
            <a:bodyPr wrap="square" tIns="36000" rtlCol="0">
              <a:spAutoFit/>
            </a:bodyPr>
            <a:lstStyle/>
            <a:p>
              <a:r>
                <a:rPr lang="en-US" sz="1200" dirty="0">
                  <a:solidFill>
                    <a:srgbClr val="333333"/>
                  </a:solidFill>
                  <a:latin typeface="Arial"/>
                  <a:cs typeface="Arial"/>
                </a:rPr>
                <a:t>Comparative Annual Totals</a:t>
              </a:r>
            </a:p>
          </p:txBody>
        </p:sp>
        <p:sp>
          <p:nvSpPr>
            <p:cNvPr id="130" name="TextBox 129"/>
            <p:cNvSpPr txBox="1"/>
            <p:nvPr/>
          </p:nvSpPr>
          <p:spPr>
            <a:xfrm>
              <a:off x="2128221" y="2668917"/>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USD, By Region</a:t>
              </a:r>
            </a:p>
          </p:txBody>
        </p:sp>
        <p:grpSp>
          <p:nvGrpSpPr>
            <p:cNvPr id="119" name="Group 118"/>
            <p:cNvGrpSpPr/>
            <p:nvPr/>
          </p:nvGrpSpPr>
          <p:grpSpPr>
            <a:xfrm>
              <a:off x="2126329" y="1782912"/>
              <a:ext cx="1736857" cy="762799"/>
              <a:chOff x="1958537" y="1349099"/>
              <a:chExt cx="1646771" cy="723236"/>
            </a:xfrm>
          </p:grpSpPr>
          <p:grpSp>
            <p:nvGrpSpPr>
              <p:cNvPr id="120" name="Group 119"/>
              <p:cNvGrpSpPr/>
              <p:nvPr/>
            </p:nvGrpSpPr>
            <p:grpSpPr>
              <a:xfrm>
                <a:off x="1958537" y="1349099"/>
                <a:ext cx="1646769" cy="236282"/>
                <a:chOff x="1973609" y="1350980"/>
                <a:chExt cx="1646769" cy="236282"/>
              </a:xfrm>
            </p:grpSpPr>
            <p:sp>
              <p:nvSpPr>
                <p:cNvPr id="135" name="Rectangle 134"/>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36" name="TextBox 135"/>
                <p:cNvSpPr txBox="1"/>
                <p:nvPr/>
              </p:nvSpPr>
              <p:spPr>
                <a:xfrm>
                  <a:off x="1973609" y="1350981"/>
                  <a:ext cx="1032661" cy="218859"/>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137" name="TextBox 136"/>
                <p:cNvSpPr txBox="1"/>
                <p:nvPr/>
              </p:nvSpPr>
              <p:spPr>
                <a:xfrm>
                  <a:off x="2996746" y="1350980"/>
                  <a:ext cx="623632" cy="218859"/>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121" name="Group 120"/>
              <p:cNvGrpSpPr/>
              <p:nvPr/>
            </p:nvGrpSpPr>
            <p:grpSpPr>
              <a:xfrm>
                <a:off x="1958537" y="1599924"/>
                <a:ext cx="1646771" cy="237461"/>
                <a:chOff x="3326159" y="1087455"/>
                <a:chExt cx="1646771" cy="237461"/>
              </a:xfrm>
            </p:grpSpPr>
            <p:sp>
              <p:nvSpPr>
                <p:cNvPr id="131" name="Rectangle 130"/>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32" name="TextBox 131"/>
                <p:cNvSpPr txBox="1"/>
                <p:nvPr/>
              </p:nvSpPr>
              <p:spPr>
                <a:xfrm>
                  <a:off x="3326159" y="1087455"/>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133" name="TextBox 132"/>
                <p:cNvSpPr txBox="1"/>
                <p:nvPr/>
              </p:nvSpPr>
              <p:spPr>
                <a:xfrm>
                  <a:off x="4349296" y="1087455"/>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134" name="Rectangle 133"/>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122" name="Group 121"/>
              <p:cNvGrpSpPr/>
              <p:nvPr/>
            </p:nvGrpSpPr>
            <p:grpSpPr>
              <a:xfrm>
                <a:off x="1958537" y="1838049"/>
                <a:ext cx="1646771" cy="234286"/>
                <a:chOff x="1958537" y="1838049"/>
                <a:chExt cx="1646771" cy="234286"/>
              </a:xfrm>
            </p:grpSpPr>
            <p:sp>
              <p:nvSpPr>
                <p:cNvPr id="123" name="Rectangle 122"/>
                <p:cNvSpPr/>
                <p:nvPr/>
              </p:nvSpPr>
              <p:spPr bwMode="gray">
                <a:xfrm>
                  <a:off x="2052770" y="2026495"/>
                  <a:ext cx="989851"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27" name="Rectangle 126"/>
                <p:cNvSpPr/>
                <p:nvPr/>
              </p:nvSpPr>
              <p:spPr bwMode="gray">
                <a:xfrm>
                  <a:off x="3051524" y="2026495"/>
                  <a:ext cx="456638" cy="45840"/>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28" name="TextBox 127"/>
                <p:cNvSpPr txBox="1"/>
                <p:nvPr/>
              </p:nvSpPr>
              <p:spPr>
                <a:xfrm>
                  <a:off x="1958537" y="1838049"/>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129" name="TextBox 128"/>
                <p:cNvSpPr txBox="1"/>
                <p:nvPr/>
              </p:nvSpPr>
              <p:spPr>
                <a:xfrm>
                  <a:off x="2981674" y="1838049"/>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sp>
        <p:nvSpPr>
          <p:cNvPr id="7" name="TextBox 6"/>
          <p:cNvSpPr txBox="1"/>
          <p:nvPr/>
        </p:nvSpPr>
        <p:spPr>
          <a:xfrm>
            <a:off x="179327" y="693616"/>
            <a:ext cx="1279769" cy="369332"/>
          </a:xfrm>
          <a:prstGeom prst="rect">
            <a:avLst/>
          </a:prstGeom>
          <a:noFill/>
        </p:spPr>
        <p:txBody>
          <a:bodyPr wrap="square" rtlCol="0">
            <a:spAutoFit/>
          </a:bodyPr>
          <a:lstStyle/>
          <a:p>
            <a:r>
              <a:rPr lang="en-US" dirty="0">
                <a:solidFill>
                  <a:schemeClr val="bg1"/>
                </a:solidFill>
                <a:latin typeface="Arial"/>
                <a:cs typeface="Arial"/>
              </a:rPr>
              <a:t>My Home</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5828696" y="3980741"/>
            <a:ext cx="479150" cy="477054"/>
          </a:xfrm>
          <a:prstGeom prst="rect">
            <a:avLst/>
          </a:prstGeom>
          <a:noFill/>
        </p:spPr>
        <p:txBody>
          <a:bodyPr wrap="square" rtlCol="0">
            <a:spAutoFit/>
          </a:bodyPr>
          <a:lstStyle/>
          <a:p>
            <a:r>
              <a:rPr lang="en-US" sz="2500" dirty="0">
                <a:solidFill>
                  <a:srgbClr val="127DBE"/>
                </a:solidFill>
                <a:latin typeface="SAP-icons"/>
                <a:cs typeface="SAP-icons"/>
              </a:rPr>
              <a:t></a:t>
            </a:r>
          </a:p>
        </p:txBody>
      </p:sp>
      <p:grpSp>
        <p:nvGrpSpPr>
          <p:cNvPr id="139" name="Group 138"/>
          <p:cNvGrpSpPr/>
          <p:nvPr/>
        </p:nvGrpSpPr>
        <p:grpSpPr>
          <a:xfrm>
            <a:off x="5834006" y="4778815"/>
            <a:ext cx="1804070" cy="1680085"/>
            <a:chOff x="5804390" y="1258501"/>
            <a:chExt cx="1804070" cy="1680085"/>
          </a:xfrm>
        </p:grpSpPr>
        <p:sp>
          <p:nvSpPr>
            <p:cNvPr id="140" name="Rounded Rectangle 139"/>
            <p:cNvSpPr/>
            <p:nvPr/>
          </p:nvSpPr>
          <p:spPr>
            <a:xfrm>
              <a:off x="5830402" y="1281949"/>
              <a:ext cx="1734964" cy="1656372"/>
            </a:xfrm>
            <a:prstGeom prst="roundRect">
              <a:avLst>
                <a:gd name="adj" fmla="val 1568"/>
              </a:avLst>
            </a:prstGeom>
            <a:solidFill>
              <a:schemeClr val="bg1"/>
            </a:solidFill>
            <a:ln>
              <a:noFill/>
            </a:ln>
            <a:effectLst>
              <a:outerShdw blurRad="111125" dir="462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extBox 140"/>
            <p:cNvSpPr txBox="1"/>
            <p:nvPr/>
          </p:nvSpPr>
          <p:spPr>
            <a:xfrm>
              <a:off x="5804390" y="1258501"/>
              <a:ext cx="1651670" cy="276999"/>
            </a:xfrm>
            <a:prstGeom prst="rect">
              <a:avLst/>
            </a:prstGeom>
            <a:noFill/>
          </p:spPr>
          <p:txBody>
            <a:bodyPr wrap="square" rtlCol="0">
              <a:spAutoFit/>
            </a:bodyPr>
            <a:lstStyle/>
            <a:p>
              <a:r>
                <a:rPr lang="en-US" sz="1200" dirty="0">
                  <a:solidFill>
                    <a:srgbClr val="404040"/>
                  </a:solidFill>
                  <a:latin typeface="Arial"/>
                  <a:cs typeface="Arial"/>
                </a:rPr>
                <a:t>I am a short title !</a:t>
              </a:r>
            </a:p>
          </p:txBody>
        </p:sp>
        <p:sp>
          <p:nvSpPr>
            <p:cNvPr id="142" name="TextBox 141"/>
            <p:cNvSpPr txBox="1"/>
            <p:nvPr/>
          </p:nvSpPr>
          <p:spPr>
            <a:xfrm>
              <a:off x="5806048" y="2692365"/>
              <a:ext cx="1759317" cy="246221"/>
            </a:xfrm>
            <a:prstGeom prst="rect">
              <a:avLst/>
            </a:prstGeom>
            <a:noFill/>
          </p:spPr>
          <p:txBody>
            <a:bodyPr wrap="square" rtlCol="0">
              <a:spAutoFit/>
            </a:bodyPr>
            <a:lstStyle/>
            <a:p>
              <a:pPr algn="r"/>
              <a:r>
                <a:rPr lang="en-US" sz="1000" dirty="0">
                  <a:solidFill>
                    <a:schemeClr val="tx1">
                      <a:lumMod val="75000"/>
                      <a:lumOff val="25000"/>
                    </a:schemeClr>
                  </a:solidFill>
                  <a:latin typeface="Arial"/>
                  <a:cs typeface="Arial"/>
                </a:rPr>
                <a:t>0 Days running without b…</a:t>
              </a:r>
            </a:p>
          </p:txBody>
        </p:sp>
        <p:sp>
          <p:nvSpPr>
            <p:cNvPr id="144" name="TextBox 143"/>
            <p:cNvSpPr txBox="1"/>
            <p:nvPr/>
          </p:nvSpPr>
          <p:spPr>
            <a:xfrm>
              <a:off x="5830402" y="1469515"/>
              <a:ext cx="1778058" cy="230832"/>
            </a:xfrm>
            <a:prstGeom prst="rect">
              <a:avLst/>
            </a:prstGeom>
            <a:noFill/>
          </p:spPr>
          <p:txBody>
            <a:bodyPr wrap="square" rtlCol="0">
              <a:spAutoFit/>
            </a:bodyPr>
            <a:lstStyle/>
            <a:p>
              <a:r>
                <a:rPr lang="en-US" sz="900" dirty="0">
                  <a:solidFill>
                    <a:schemeClr val="bg1">
                      <a:lumMod val="50000"/>
                    </a:schemeClr>
                  </a:solidFill>
                  <a:latin typeface="Arial"/>
                  <a:cs typeface="Arial"/>
                </a:rPr>
                <a:t>This shows a </a:t>
              </a:r>
              <a:r>
                <a:rPr lang="en-US" sz="900" dirty="0" err="1">
                  <a:solidFill>
                    <a:schemeClr val="bg1">
                      <a:lumMod val="50000"/>
                    </a:schemeClr>
                  </a:solidFill>
                  <a:latin typeface="Arial"/>
                  <a:cs typeface="Arial"/>
                </a:rPr>
                <a:t>StaticTile</a:t>
              </a:r>
              <a:r>
                <a:rPr lang="en-US" sz="900" dirty="0">
                  <a:solidFill>
                    <a:schemeClr val="bg1">
                      <a:lumMod val="50000"/>
                    </a:schemeClr>
                  </a:solidFill>
                  <a:latin typeface="Arial"/>
                  <a:cs typeface="Arial"/>
                </a:rPr>
                <a:t> wit…</a:t>
              </a:r>
            </a:p>
          </p:txBody>
        </p:sp>
        <p:sp>
          <p:nvSpPr>
            <p:cNvPr id="145" name="TextBox 144"/>
            <p:cNvSpPr txBox="1"/>
            <p:nvPr/>
          </p:nvSpPr>
          <p:spPr>
            <a:xfrm>
              <a:off x="5820633" y="2168346"/>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124" name="Group 123"/>
          <p:cNvGrpSpPr/>
          <p:nvPr/>
        </p:nvGrpSpPr>
        <p:grpSpPr>
          <a:xfrm>
            <a:off x="262326" y="1230761"/>
            <a:ext cx="1760977" cy="1680085"/>
            <a:chOff x="257479" y="1235318"/>
            <a:chExt cx="1760977"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latin typeface="Arial"/>
                  <a:cs typeface="Arial"/>
                </a:rPr>
                <a:t>Net Order Value is at</a:t>
              </a:r>
            </a:p>
          </p:txBody>
        </p:sp>
        <p:sp>
          <p:nvSpPr>
            <p:cNvPr id="151" name="TextBox 150"/>
            <p:cNvSpPr txBox="1"/>
            <p:nvPr/>
          </p:nvSpPr>
          <p:spPr>
            <a:xfrm>
              <a:off x="760231" y="2122357"/>
              <a:ext cx="1154541" cy="646331"/>
            </a:xfrm>
            <a:prstGeom prst="rect">
              <a:avLst/>
            </a:prstGeom>
            <a:noFill/>
          </p:spPr>
          <p:txBody>
            <a:bodyPr wrap="square" rtlCol="0">
              <a:spAutoFit/>
            </a:bodyPr>
            <a:lstStyle/>
            <a:p>
              <a:r>
                <a:rPr lang="en-US" sz="3600" dirty="0">
                  <a:solidFill>
                    <a:srgbClr val="D12435"/>
                  </a:solidFill>
                  <a:latin typeface="Arial"/>
                  <a:cs typeface="Arial"/>
                </a:rPr>
                <a:t>21,5</a:t>
              </a:r>
            </a:p>
          </p:txBody>
        </p:sp>
        <p:sp>
          <p:nvSpPr>
            <p:cNvPr id="152" name="Isosceles Triangle 151"/>
            <p:cNvSpPr/>
            <p:nvPr/>
          </p:nvSpPr>
          <p:spPr>
            <a:xfrm>
              <a:off x="1778000" y="2325077"/>
              <a:ext cx="136772" cy="82061"/>
            </a:xfrm>
            <a:prstGeom prst="triangle">
              <a:avLst/>
            </a:prstGeom>
            <a:solidFill>
              <a:srgbClr val="D124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D12435"/>
                  </a:solidFill>
                </a:rPr>
                <a:t>v</a:t>
              </a:r>
            </a:p>
          </p:txBody>
        </p:sp>
        <p:sp>
          <p:nvSpPr>
            <p:cNvPr id="156" name="TextBox 155"/>
            <p:cNvSpPr txBox="1"/>
            <p:nvPr/>
          </p:nvSpPr>
          <p:spPr>
            <a:xfrm>
              <a:off x="1688554" y="2454739"/>
              <a:ext cx="329902" cy="261610"/>
            </a:xfrm>
            <a:prstGeom prst="rect">
              <a:avLst/>
            </a:prstGeom>
            <a:noFill/>
          </p:spPr>
          <p:txBody>
            <a:bodyPr wrap="square" rtlCol="0">
              <a:spAutoFit/>
            </a:bodyPr>
            <a:lstStyle/>
            <a:p>
              <a:r>
                <a:rPr lang="en-US" sz="1100" dirty="0">
                  <a:solidFill>
                    <a:srgbClr val="D12435"/>
                  </a:solidFill>
                  <a:latin typeface="Arial"/>
                  <a:cs typeface="Arial"/>
                </a:rPr>
                <a:t>%</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Relative </a:t>
              </a:r>
              <a:r>
                <a:rPr lang="en-US" sz="1000" dirty="0" err="1">
                  <a:solidFill>
                    <a:schemeClr val="tx1">
                      <a:lumMod val="95000"/>
                      <a:lumOff val="5000"/>
                    </a:schemeClr>
                  </a:solidFill>
                  <a:latin typeface="Arial"/>
                  <a:cs typeface="Arial"/>
                </a:rPr>
                <a:t>Imporvement</a:t>
              </a:r>
              <a:endParaRPr lang="en-US" sz="1000" dirty="0">
                <a:solidFill>
                  <a:schemeClr val="tx1">
                    <a:lumMod val="95000"/>
                    <a:lumOff val="5000"/>
                  </a:schemeClr>
                </a:solidFill>
                <a:latin typeface="Arial"/>
                <a:cs typeface="Arial"/>
              </a:endParaRPr>
            </a:p>
          </p:txBody>
        </p:sp>
      </p:grpSp>
    </p:spTree>
    <p:extLst>
      <p:ext uri="{BB962C8B-B14F-4D97-AF65-F5344CB8AC3E}">
        <p14:creationId xmlns:p14="http://schemas.microsoft.com/office/powerpoint/2010/main" val="3956937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dirty="0" err="1">
                <a:solidFill>
                  <a:srgbClr val="666666"/>
                </a:solidFill>
                <a:latin typeface="BentonSans Light" panose="02000503000000020004" pitchFamily="2" charset="0"/>
                <a:cs typeface="Arial"/>
              </a:rPr>
              <a:t>BusyIndicator</a:t>
            </a:r>
            <a:endParaRPr lang="en-US" kern="0" dirty="0">
              <a:solidFill>
                <a:srgbClr val="666666"/>
              </a:solidFill>
              <a:latin typeface="BentonSans Light" panose="02000503000000020004" pitchFamily="2" charset="0"/>
              <a:ea typeface="Arial Unicode MS" pitchFamily="34" charset="-128"/>
              <a:cs typeface="Arial"/>
            </a:endParaRPr>
          </a:p>
        </p:txBody>
      </p:sp>
      <p:sp>
        <p:nvSpPr>
          <p:cNvPr id="2" name="Text Placeholder 1"/>
          <p:cNvSpPr>
            <a:spLocks noGrp="1"/>
          </p:cNvSpPr>
          <p:nvPr>
            <p:ph type="body" sz="quarter" idx="10"/>
          </p:nvPr>
        </p:nvSpPr>
        <p:spPr/>
        <p:txBody>
          <a:bodyPr>
            <a:normAutofit/>
          </a:bodyPr>
          <a:lstStyle/>
          <a:p>
            <a:pPr marL="0" indent="0">
              <a:buNone/>
            </a:pPr>
            <a:r>
              <a:rPr lang="en-US" sz="2800" dirty="0">
                <a:solidFill>
                  <a:srgbClr val="006CA7"/>
                </a:solidFill>
                <a:latin typeface="BentonSans Light" panose="02000503000000020004" pitchFamily="2" charset="0"/>
                <a:cs typeface="Arial"/>
              </a:rPr>
              <a:t>Control						Example</a:t>
            </a:r>
            <a:endParaRPr lang="en-US" sz="2800" dirty="0">
              <a:latin typeface="BentonSans Light" panose="02000503000000020004" pitchFamily="2" charset="0"/>
              <a:cs typeface="Arial"/>
            </a:endParaRPr>
          </a:p>
        </p:txBody>
      </p:sp>
      <p:sp>
        <p:nvSpPr>
          <p:cNvPr id="190" name="Block Arc 189"/>
          <p:cNvSpPr/>
          <p:nvPr/>
        </p:nvSpPr>
        <p:spPr bwMode="gray">
          <a:xfrm>
            <a:off x="1924027" y="1896160"/>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63" name="Group 62"/>
          <p:cNvGrpSpPr/>
          <p:nvPr/>
        </p:nvGrpSpPr>
        <p:grpSpPr>
          <a:xfrm>
            <a:off x="5927022" y="1363014"/>
            <a:ext cx="2884011" cy="5073788"/>
            <a:chOff x="1118077" y="891244"/>
            <a:chExt cx="2884011" cy="5073788"/>
          </a:xfrm>
        </p:grpSpPr>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205" y="892968"/>
              <a:ext cx="2857500" cy="5072063"/>
            </a:xfrm>
            <a:prstGeom prst="rect">
              <a:avLst/>
            </a:prstGeom>
          </p:spPr>
        </p:pic>
        <p:grpSp>
          <p:nvGrpSpPr>
            <p:cNvPr id="65" name="Group 64"/>
            <p:cNvGrpSpPr/>
            <p:nvPr/>
          </p:nvGrpSpPr>
          <p:grpSpPr>
            <a:xfrm>
              <a:off x="1132205" y="3155658"/>
              <a:ext cx="2855279" cy="2318105"/>
              <a:chOff x="5145088" y="3313885"/>
              <a:chExt cx="2855279" cy="2318105"/>
            </a:xfrm>
          </p:grpSpPr>
          <p:sp>
            <p:nvSpPr>
              <p:cNvPr id="100" name="Rectangle 99"/>
              <p:cNvSpPr/>
              <p:nvPr/>
            </p:nvSpPr>
            <p:spPr bwMode="gray">
              <a:xfrm>
                <a:off x="5145088" y="3313885"/>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05" name="Straight Connector 104"/>
              <p:cNvCxnSpPr/>
              <p:nvPr/>
            </p:nvCxnSpPr>
            <p:spPr>
              <a:xfrm>
                <a:off x="5145088" y="5628418"/>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gray">
            <a:xfrm rot="2700000">
              <a:off x="1389827" y="3087941"/>
              <a:ext cx="135222" cy="135222"/>
            </a:xfrm>
            <a:prstGeom prst="rect">
              <a:avLst/>
            </a:prstGeom>
            <a:solidFill>
              <a:schemeClr val="bg1"/>
            </a:solidFill>
            <a:ln w="6350" algn="ctr">
              <a:noFill/>
              <a:miter lim="800000"/>
              <a:headEnd/>
              <a:tailEnd/>
            </a:ln>
            <a:effectLst>
              <a:innerShdw dist="25400" dir="138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Oval 71"/>
            <p:cNvSpPr/>
            <p:nvPr/>
          </p:nvSpPr>
          <p:spPr bwMode="gray">
            <a:xfrm>
              <a:off x="124683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80" name="TextBox 79"/>
            <p:cNvSpPr txBox="1"/>
            <p:nvPr/>
          </p:nvSpPr>
          <p:spPr>
            <a:xfrm>
              <a:off x="239841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81" name="Oval 80"/>
            <p:cNvSpPr/>
            <p:nvPr/>
          </p:nvSpPr>
          <p:spPr bwMode="gray">
            <a:xfrm>
              <a:off x="196280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82" name="Oval 81"/>
            <p:cNvSpPr/>
            <p:nvPr/>
          </p:nvSpPr>
          <p:spPr bwMode="gray">
            <a:xfrm>
              <a:off x="268320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83" name="Group 82"/>
            <p:cNvGrpSpPr/>
            <p:nvPr/>
          </p:nvGrpSpPr>
          <p:grpSpPr>
            <a:xfrm>
              <a:off x="1124342" y="5540285"/>
              <a:ext cx="2877746" cy="424747"/>
              <a:chOff x="1124342" y="5540285"/>
              <a:chExt cx="2877746" cy="424747"/>
            </a:xfrm>
          </p:grpSpPr>
          <p:sp>
            <p:nvSpPr>
              <p:cNvPr id="94" name="Rectangle 93"/>
              <p:cNvSpPr/>
              <p:nvPr/>
            </p:nvSpPr>
            <p:spPr>
              <a:xfrm>
                <a:off x="1130059" y="5541168"/>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124342" y="5631990"/>
                <a:ext cx="42858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cxnSp>
            <p:nvCxnSpPr>
              <p:cNvPr id="96" name="Straight Connector 95"/>
              <p:cNvCxnSpPr/>
              <p:nvPr/>
            </p:nvCxnSpPr>
            <p:spPr>
              <a:xfrm>
                <a:off x="1552925" y="5541168"/>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571240"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8" name="Rectangle 97"/>
              <p:cNvSpPr/>
              <p:nvPr/>
            </p:nvSpPr>
            <p:spPr>
              <a:xfrm>
                <a:off x="1618887"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9" name="Rectangle 98"/>
              <p:cNvSpPr/>
              <p:nvPr/>
            </p:nvSpPr>
            <p:spPr>
              <a:xfrm>
                <a:off x="2595424"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grpSp>
          <p:nvGrpSpPr>
            <p:cNvPr id="84" name="Group 83"/>
            <p:cNvGrpSpPr/>
            <p:nvPr/>
          </p:nvGrpSpPr>
          <p:grpSpPr>
            <a:xfrm>
              <a:off x="1118077" y="891244"/>
              <a:ext cx="2871307" cy="431706"/>
              <a:chOff x="1127602" y="891244"/>
              <a:chExt cx="2871307" cy="431706"/>
            </a:xfrm>
          </p:grpSpPr>
          <p:sp>
            <p:nvSpPr>
              <p:cNvPr id="88" name="Rectangle 87"/>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91" name="TextBox 90"/>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2" name="Straight Connector 91"/>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26808" y="894006"/>
              <a:ext cx="2862897" cy="5071026"/>
              <a:chOff x="1132205" y="892785"/>
              <a:chExt cx="2862897" cy="5071026"/>
            </a:xfrm>
          </p:grpSpPr>
          <p:sp>
            <p:nvSpPr>
              <p:cNvPr id="86" name="Rectangle 85"/>
              <p:cNvSpPr/>
              <p:nvPr/>
            </p:nvSpPr>
            <p:spPr bwMode="gray">
              <a:xfrm>
                <a:off x="1132205" y="892785"/>
                <a:ext cx="2862897" cy="5071026"/>
              </a:xfrm>
              <a:prstGeom prst="rect">
                <a:avLst/>
              </a:prstGeom>
              <a:solidFill>
                <a:schemeClr val="tx1">
                  <a:alpha val="68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7" name="Block Arc 86"/>
              <p:cNvSpPr/>
              <p:nvPr/>
            </p:nvSpPr>
            <p:spPr bwMode="gray">
              <a:xfrm>
                <a:off x="2448307" y="3309255"/>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3" name="Rectangle 2"/>
          <p:cNvSpPr/>
          <p:nvPr/>
        </p:nvSpPr>
        <p:spPr>
          <a:xfrm>
            <a:off x="4251145" y="3244334"/>
            <a:ext cx="184666"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2589135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kern="0" dirty="0">
                <a:solidFill>
                  <a:srgbClr val="666666"/>
                </a:solidFill>
                <a:latin typeface="BentonSans Light" panose="02000503000000020004" pitchFamily="2" charset="0"/>
                <a:ea typeface="Arial Unicode MS" pitchFamily="34" charset="-128"/>
                <a:cs typeface="Arial"/>
              </a:rPr>
              <a:t>Button</a:t>
            </a:r>
            <a:endParaRPr lang="en-US" dirty="0">
              <a:latin typeface="BentonSans Light" panose="02000503000000020004" pitchFamily="2" charset="0"/>
              <a:cs typeface="Arial"/>
            </a:endParaRPr>
          </a:p>
        </p:txBody>
      </p:sp>
      <p:sp>
        <p:nvSpPr>
          <p:cNvPr id="53" name="Rectangle 52"/>
          <p:cNvSpPr/>
          <p:nvPr/>
        </p:nvSpPr>
        <p:spPr>
          <a:xfrm>
            <a:off x="4911455"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66" name="Rectangle 65"/>
          <p:cNvSpPr/>
          <p:nvPr/>
        </p:nvSpPr>
        <p:spPr>
          <a:xfrm>
            <a:off x="5532770"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dirty="0"/>
          </a:p>
        </p:txBody>
      </p:sp>
      <p:sp>
        <p:nvSpPr>
          <p:cNvPr id="79" name="Rectangle 78"/>
          <p:cNvSpPr/>
          <p:nvPr/>
        </p:nvSpPr>
        <p:spPr>
          <a:xfrm>
            <a:off x="7775406"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28" name="Rectangle 127"/>
          <p:cNvSpPr/>
          <p:nvPr/>
        </p:nvSpPr>
        <p:spPr bwMode="gray">
          <a:xfrm>
            <a:off x="1171021"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9" name="Rectangle 128"/>
          <p:cNvSpPr/>
          <p:nvPr/>
        </p:nvSpPr>
        <p:spPr bwMode="gray">
          <a:xfrm>
            <a:off x="1171020"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54" name="Rectangle 153"/>
          <p:cNvSpPr/>
          <p:nvPr/>
        </p:nvSpPr>
        <p:spPr>
          <a:xfrm>
            <a:off x="4911455"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57" name="Rectangle 156"/>
          <p:cNvSpPr/>
          <p:nvPr/>
        </p:nvSpPr>
        <p:spPr>
          <a:xfrm>
            <a:off x="5532424" y="2810966"/>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1" name="Rectangle 160"/>
          <p:cNvSpPr/>
          <p:nvPr/>
        </p:nvSpPr>
        <p:spPr>
          <a:xfrm>
            <a:off x="6650366" y="2810966"/>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5" name="Rectangle 164"/>
          <p:cNvSpPr/>
          <p:nvPr/>
        </p:nvSpPr>
        <p:spPr>
          <a:xfrm>
            <a:off x="7775406"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50000"/>
              </a:spcBef>
              <a:spcAft>
                <a:spcPct val="0"/>
              </a:spcAft>
              <a:buClr>
                <a:srgbClr val="F0AB00"/>
              </a:buClr>
              <a:buSzPct val="80000"/>
            </a:pPr>
            <a:r>
              <a:rPr lang="en-US" sz="1600" dirty="0">
                <a:solidFill>
                  <a:srgbClr val="FFFFFF"/>
                </a:solidFill>
                <a:latin typeface="SAP-icons" pitchFamily="2" charset="0"/>
              </a:rPr>
              <a:t></a:t>
            </a:r>
            <a:endParaRPr lang="en-US" sz="1600" dirty="0">
              <a:solidFill>
                <a:srgbClr val="FFFFFF"/>
              </a:solidFill>
              <a:latin typeface="Open Sans" pitchFamily="34" charset="0"/>
              <a:ea typeface="Open Sans" pitchFamily="34" charset="0"/>
              <a:cs typeface="Open Sans" pitchFamily="34" charset="0"/>
            </a:endParaRPr>
          </a:p>
        </p:txBody>
      </p:sp>
      <p:grpSp>
        <p:nvGrpSpPr>
          <p:cNvPr id="3" name="Group 2"/>
          <p:cNvGrpSpPr/>
          <p:nvPr/>
        </p:nvGrpSpPr>
        <p:grpSpPr>
          <a:xfrm>
            <a:off x="3003802" y="2761210"/>
            <a:ext cx="867997" cy="514252"/>
            <a:chOff x="3003802" y="2761210"/>
            <a:chExt cx="867997" cy="514252"/>
          </a:xfrm>
        </p:grpSpPr>
        <p:grpSp>
          <p:nvGrpSpPr>
            <p:cNvPr id="147" name="Group 146"/>
            <p:cNvGrpSpPr/>
            <p:nvPr/>
          </p:nvGrpSpPr>
          <p:grpSpPr>
            <a:xfrm>
              <a:off x="3006266" y="2802954"/>
              <a:ext cx="865533" cy="423863"/>
              <a:chOff x="0" y="7115272"/>
              <a:chExt cx="9144000" cy="423863"/>
            </a:xfrm>
          </p:grpSpPr>
          <p:sp>
            <p:nvSpPr>
              <p:cNvPr id="150" name="Rectangle 149"/>
              <p:cNvSpPr/>
              <p:nvPr/>
            </p:nvSpPr>
            <p:spPr>
              <a:xfrm>
                <a:off x="0" y="711527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0" y="7539135"/>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flipV="1">
                <a:off x="0" y="7115273"/>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p:cNvSpPr/>
            <p:nvPr/>
          </p:nvSpPr>
          <p:spPr bwMode="gray">
            <a:xfrm>
              <a:off x="3003802" y="2802957"/>
              <a:ext cx="428624" cy="428624"/>
            </a:xfrm>
            <a:prstGeom prst="rect">
              <a:avLst/>
            </a:prstGeom>
            <a:solidFill>
              <a:srgbClr val="007CC0"/>
            </a:solid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FFFFFF"/>
                  </a:solidFill>
                  <a:latin typeface="SAP-icons" pitchFamily="2" charset="0"/>
                </a:rPr>
                <a:t></a:t>
              </a:r>
            </a:p>
          </p:txBody>
        </p:sp>
        <p:sp>
          <p:nvSpPr>
            <p:cNvPr id="172" name="Rectangle 171"/>
            <p:cNvSpPr/>
            <p:nvPr/>
          </p:nvSpPr>
          <p:spPr bwMode="gray">
            <a:xfrm>
              <a:off x="3496555" y="2761210"/>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91" name="Rectangle 190"/>
          <p:cNvSpPr/>
          <p:nvPr/>
        </p:nvSpPr>
        <p:spPr bwMode="gray">
          <a:xfrm>
            <a:off x="1744160"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2" name="Rectangle 191"/>
          <p:cNvSpPr/>
          <p:nvPr/>
        </p:nvSpPr>
        <p:spPr bwMode="gray">
          <a:xfrm>
            <a:off x="1744159"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54" name="Rectangle 53"/>
          <p:cNvSpPr/>
          <p:nvPr/>
        </p:nvSpPr>
        <p:spPr>
          <a:xfrm>
            <a:off x="5532770" y="4928674"/>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57" name="Rectangle 56"/>
          <p:cNvSpPr/>
          <p:nvPr/>
        </p:nvSpPr>
        <p:spPr>
          <a:xfrm>
            <a:off x="5521766" y="5826194"/>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58" name="Rectangle 57"/>
          <p:cNvSpPr/>
          <p:nvPr/>
        </p:nvSpPr>
        <p:spPr>
          <a:xfrm>
            <a:off x="6644825"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dirty="0"/>
          </a:p>
        </p:txBody>
      </p:sp>
      <p:sp>
        <p:nvSpPr>
          <p:cNvPr id="59" name="Rectangle 58"/>
          <p:cNvSpPr/>
          <p:nvPr/>
        </p:nvSpPr>
        <p:spPr>
          <a:xfrm>
            <a:off x="7269072" y="4928674"/>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60" name="Rectangle 59"/>
          <p:cNvSpPr/>
          <p:nvPr/>
        </p:nvSpPr>
        <p:spPr>
          <a:xfrm>
            <a:off x="7264901" y="5826195"/>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2" name="Rectangle 51"/>
          <p:cNvSpPr/>
          <p:nvPr/>
        </p:nvSpPr>
        <p:spPr>
          <a:xfrm>
            <a:off x="5532770" y="3696791"/>
            <a:ext cx="971645" cy="423863"/>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7269073" y="3696790"/>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p>
        </p:txBody>
      </p:sp>
      <p:sp>
        <p:nvSpPr>
          <p:cNvPr id="5" name="Right Arrow 4"/>
          <p:cNvSpPr/>
          <p:nvPr/>
        </p:nvSpPr>
        <p:spPr bwMode="gray">
          <a:xfrm>
            <a:off x="6724650" y="3696791"/>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Right Arrow 63"/>
          <p:cNvSpPr/>
          <p:nvPr/>
        </p:nvSpPr>
        <p:spPr bwMode="gray">
          <a:xfrm>
            <a:off x="6724650" y="492867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5" name="Right Arrow 64"/>
          <p:cNvSpPr/>
          <p:nvPr/>
        </p:nvSpPr>
        <p:spPr bwMode="gray">
          <a:xfrm>
            <a:off x="6724650" y="582619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7" name="Straight Connector 6"/>
          <p:cNvCxnSpPr/>
          <p:nvPr/>
        </p:nvCxnSpPr>
        <p:spPr>
          <a:xfrm>
            <a:off x="333375" y="3523979"/>
            <a:ext cx="847725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03802" y="1981287"/>
            <a:ext cx="867997" cy="514252"/>
            <a:chOff x="3003802" y="1981287"/>
            <a:chExt cx="867997" cy="514252"/>
          </a:xfrm>
        </p:grpSpPr>
        <p:sp>
          <p:nvSpPr>
            <p:cNvPr id="120" name="Rectangle 119"/>
            <p:cNvSpPr/>
            <p:nvPr/>
          </p:nvSpPr>
          <p:spPr>
            <a:xfrm>
              <a:off x="3006266" y="2026482"/>
              <a:ext cx="865533"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121" name="Straight Connector 120"/>
            <p:cNvCxnSpPr/>
            <p:nvPr/>
          </p:nvCxnSpPr>
          <p:spPr>
            <a:xfrm>
              <a:off x="3006266" y="2450345"/>
              <a:ext cx="7131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gray">
            <a:xfrm>
              <a:off x="3496555" y="1981287"/>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7" name="Rectangle 66"/>
            <p:cNvSpPr/>
            <p:nvPr/>
          </p:nvSpPr>
          <p:spPr bwMode="gray">
            <a:xfrm>
              <a:off x="3003802" y="2031043"/>
              <a:ext cx="428624" cy="428624"/>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FFFFFF"/>
                </a:solidFill>
                <a:latin typeface="SAP-icons" pitchFamily="2" charset="0"/>
              </a:endParaRPr>
            </a:p>
          </p:txBody>
        </p:sp>
        <p:cxnSp>
          <p:nvCxnSpPr>
            <p:cNvPr id="68" name="Straight Connector 67"/>
            <p:cNvCxnSpPr/>
            <p:nvPr/>
          </p:nvCxnSpPr>
          <p:spPr>
            <a:xfrm>
              <a:off x="3429507" y="203104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flipV="1">
              <a:off x="3006266" y="2026482"/>
              <a:ext cx="865533"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1171019" y="1507514"/>
            <a:ext cx="7069697" cy="369332"/>
          </a:xfrm>
          <a:prstGeom prst="rect">
            <a:avLst/>
          </a:prstGeom>
          <a:noFill/>
        </p:spPr>
        <p:txBody>
          <a:bodyPr wrap="square" rtlCol="0">
            <a:spAutoFit/>
          </a:bodyPr>
          <a:lstStyle/>
          <a:p>
            <a:r>
              <a:rPr lang="en-US" dirty="0">
                <a:solidFill>
                  <a:schemeClr val="accent1"/>
                </a:solidFill>
                <a:latin typeface="BentonSans Light" panose="02000503000000020004" pitchFamily="2" charset="0"/>
              </a:rPr>
              <a:t>Content			Header			Footer</a:t>
            </a:r>
          </a:p>
        </p:txBody>
      </p:sp>
      <p:sp>
        <p:nvSpPr>
          <p:cNvPr id="56" name="TextBox 55"/>
          <p:cNvSpPr txBox="1"/>
          <p:nvPr/>
        </p:nvSpPr>
        <p:spPr>
          <a:xfrm>
            <a:off x="199376" y="2169915"/>
            <a:ext cx="4712079" cy="3471720"/>
          </a:xfrm>
          <a:prstGeom prst="rect">
            <a:avLst/>
          </a:prstGeom>
          <a:noFill/>
        </p:spPr>
        <p:txBody>
          <a:bodyPr wrap="square" rtlCol="0">
            <a:spAutoFit/>
          </a:bodyPr>
          <a:lstStyle/>
          <a:p>
            <a:r>
              <a:rPr lang="en-US" dirty="0">
                <a:solidFill>
                  <a:schemeClr val="accent1"/>
                </a:solidFill>
                <a:latin typeface="BentonSans Light" panose="02000503000000020004" pitchFamily="2" charset="0"/>
              </a:rPr>
              <a:t>Content</a:t>
            </a:r>
          </a:p>
          <a:p>
            <a:endParaRPr lang="en-US" dirty="0">
              <a:solidFill>
                <a:schemeClr val="accent1"/>
              </a:solidFill>
              <a:latin typeface="BentonSans Light" panose="02000503000000020004" pitchFamily="2" charset="0"/>
            </a:endParaRPr>
          </a:p>
          <a:p>
            <a:endParaRPr lang="en-US" dirty="0">
              <a:solidFill>
                <a:schemeClr val="accent1"/>
              </a:solidFill>
              <a:latin typeface="BentonSans Light" panose="02000503000000020004" pitchFamily="2" charset="0"/>
            </a:endParaRPr>
          </a:p>
          <a:p>
            <a:pPr>
              <a:lnSpc>
                <a:spcPct val="110000"/>
              </a:lnSpc>
            </a:pPr>
            <a:r>
              <a:rPr lang="en-US" dirty="0">
                <a:solidFill>
                  <a:schemeClr val="accent1"/>
                </a:solidFill>
                <a:latin typeface="BentonSans Light" panose="02000503000000020004" pitchFamily="2" charset="0"/>
              </a:rPr>
              <a:t>Pressed</a:t>
            </a:r>
          </a:p>
          <a:p>
            <a:pPr>
              <a:lnSpc>
                <a:spcPct val="110000"/>
              </a:lnSpc>
            </a:pPr>
            <a:endParaRPr lang="en-US" dirty="0">
              <a:solidFill>
                <a:schemeClr val="accent1"/>
              </a:solidFill>
              <a:latin typeface="BentonSans Light" panose="02000503000000020004" pitchFamily="2" charset="0"/>
            </a:endParaRPr>
          </a:p>
          <a:p>
            <a:pPr>
              <a:lnSpc>
                <a:spcPct val="110000"/>
              </a:lnSpc>
            </a:pPr>
            <a:r>
              <a:rPr lang="en-US" dirty="0">
                <a:solidFill>
                  <a:schemeClr val="accent1"/>
                </a:solidFill>
                <a:latin typeface="BentonSans Light" panose="02000503000000020004" pitchFamily="2" charset="0"/>
              </a:rPr>
              <a:t>Default Action</a:t>
            </a:r>
          </a:p>
          <a:p>
            <a:pPr>
              <a:lnSpc>
                <a:spcPct val="110000"/>
              </a:lnSpc>
            </a:pPr>
            <a:r>
              <a:rPr lang="en-US" dirty="0">
                <a:solidFill>
                  <a:schemeClr val="accent1"/>
                </a:solidFill>
                <a:latin typeface="BentonSans Light" panose="02000503000000020004" pitchFamily="2" charset="0"/>
              </a:rPr>
              <a:t>(First and most frequently used action in footer)</a:t>
            </a:r>
          </a:p>
          <a:p>
            <a:pPr>
              <a:lnSpc>
                <a:spcPct val="110000"/>
              </a:lnSpc>
            </a:pPr>
            <a:endParaRPr lang="en-US" dirty="0">
              <a:solidFill>
                <a:schemeClr val="accent1"/>
              </a:solidFill>
            </a:endParaRPr>
          </a:p>
          <a:p>
            <a:pPr>
              <a:lnSpc>
                <a:spcPct val="150000"/>
              </a:lnSpc>
            </a:pPr>
            <a:endParaRPr lang="en-US" dirty="0">
              <a:solidFill>
                <a:schemeClr val="accent1"/>
              </a:solidFill>
            </a:endParaRPr>
          </a:p>
          <a:p>
            <a:pPr>
              <a:lnSpc>
                <a:spcPct val="110000"/>
              </a:lnSpc>
            </a:pPr>
            <a:r>
              <a:rPr lang="en-US" dirty="0">
                <a:solidFill>
                  <a:schemeClr val="accent1"/>
                </a:solidFill>
                <a:latin typeface="BentonSans Light" panose="02000503000000020004" pitchFamily="2" charset="0"/>
              </a:rPr>
              <a:t>Approve / Reject</a:t>
            </a:r>
          </a:p>
        </p:txBody>
      </p:sp>
      <p:pic>
        <p:nvPicPr>
          <p:cNvPr id="5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657" y="4025633"/>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302" y="5141952"/>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1944" y="5935768"/>
            <a:ext cx="626524" cy="74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26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cs typeface="Arial"/>
              </a:rPr>
              <a:t>Checkbox</a:t>
            </a:r>
          </a:p>
        </p:txBody>
      </p:sp>
      <p:sp>
        <p:nvSpPr>
          <p:cNvPr id="3" name="Text Placeholder 2"/>
          <p:cNvSpPr>
            <a:spLocks noGrp="1"/>
          </p:cNvSpPr>
          <p:nvPr>
            <p:ph type="body" sz="quarter" idx="10"/>
          </p:nvPr>
        </p:nvSpPr>
        <p:spPr/>
        <p:txBody>
          <a:bodyPr/>
          <a:lstStyle/>
          <a:p>
            <a:r>
              <a:rPr lang="en-US" sz="1400" dirty="0">
                <a:solidFill>
                  <a:srgbClr val="006CA7"/>
                </a:solidFill>
                <a:latin typeface="BentonSans Light" panose="02000503000000020004" pitchFamily="2" charset="0"/>
              </a:rPr>
              <a:t>Enabled		Disabled</a:t>
            </a:r>
          </a:p>
        </p:txBody>
      </p:sp>
      <p:sp>
        <p:nvSpPr>
          <p:cNvPr id="6" name="Rounded Rectangle 5"/>
          <p:cNvSpPr/>
          <p:nvPr/>
        </p:nvSpPr>
        <p:spPr bwMode="gray">
          <a:xfrm>
            <a:off x="350102" y="21133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14" name="Rounded Rectangle 13"/>
          <p:cNvSpPr/>
          <p:nvPr/>
        </p:nvSpPr>
        <p:spPr bwMode="gray">
          <a:xfrm>
            <a:off x="2171154" y="21133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
        <p:nvSpPr>
          <p:cNvPr id="16" name="Rectangle 343"/>
          <p:cNvSpPr>
            <a:spLocks noChangeArrowheads="1"/>
          </p:cNvSpPr>
          <p:nvPr/>
        </p:nvSpPr>
        <p:spPr bwMode="auto">
          <a:xfrm>
            <a:off x="668507"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7" name="Rectangle 343"/>
          <p:cNvSpPr>
            <a:spLocks noChangeArrowheads="1"/>
          </p:cNvSpPr>
          <p:nvPr/>
        </p:nvSpPr>
        <p:spPr bwMode="auto">
          <a:xfrm>
            <a:off x="668507"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2</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9" name="Rectangle 343"/>
          <p:cNvSpPr>
            <a:spLocks noChangeArrowheads="1"/>
          </p:cNvSpPr>
          <p:nvPr/>
        </p:nvSpPr>
        <p:spPr bwMode="auto">
          <a:xfrm>
            <a:off x="2489559"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20" name="Rectangle 343"/>
          <p:cNvSpPr>
            <a:spLocks noChangeArrowheads="1"/>
          </p:cNvSpPr>
          <p:nvPr/>
        </p:nvSpPr>
        <p:spPr bwMode="auto">
          <a:xfrm>
            <a:off x="2489559"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2</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66" name="Rounded Rectangle 65"/>
          <p:cNvSpPr/>
          <p:nvPr/>
        </p:nvSpPr>
        <p:spPr bwMode="gray">
          <a:xfrm>
            <a:off x="350102" y="29896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67" name="Rounded Rectangle 66"/>
          <p:cNvSpPr/>
          <p:nvPr/>
        </p:nvSpPr>
        <p:spPr bwMode="gray">
          <a:xfrm>
            <a:off x="2171154" y="29896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68" name="Rectangle 343"/>
          <p:cNvSpPr>
            <a:spLocks noChangeArrowheads="1"/>
          </p:cNvSpPr>
          <p:nvPr/>
        </p:nvSpPr>
        <p:spPr bwMode="auto">
          <a:xfrm>
            <a:off x="668507"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3</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69" name="Rectangle 343"/>
          <p:cNvSpPr>
            <a:spLocks noChangeArrowheads="1"/>
          </p:cNvSpPr>
          <p:nvPr/>
        </p:nvSpPr>
        <p:spPr bwMode="auto">
          <a:xfrm>
            <a:off x="2489559"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3</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2" name="Rectangle 343"/>
          <p:cNvSpPr>
            <a:spLocks noChangeArrowheads="1"/>
          </p:cNvSpPr>
          <p:nvPr/>
        </p:nvSpPr>
        <p:spPr bwMode="auto">
          <a:xfrm>
            <a:off x="668507"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4</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3" name="Rectangle 343"/>
          <p:cNvSpPr>
            <a:spLocks noChangeArrowheads="1"/>
          </p:cNvSpPr>
          <p:nvPr/>
        </p:nvSpPr>
        <p:spPr bwMode="auto">
          <a:xfrm>
            <a:off x="2489559"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4</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4" name="Rounded Rectangle 73"/>
          <p:cNvSpPr/>
          <p:nvPr/>
        </p:nvSpPr>
        <p:spPr bwMode="gray">
          <a:xfrm>
            <a:off x="350102" y="386592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75" name="Rounded Rectangle 74"/>
          <p:cNvSpPr/>
          <p:nvPr/>
        </p:nvSpPr>
        <p:spPr bwMode="gray">
          <a:xfrm>
            <a:off x="2171154" y="386592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76" name="Rectangle 343"/>
          <p:cNvSpPr>
            <a:spLocks noChangeArrowheads="1"/>
          </p:cNvSpPr>
          <p:nvPr/>
        </p:nvSpPr>
        <p:spPr bwMode="auto">
          <a:xfrm>
            <a:off x="668507"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5</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7" name="Rectangle 343"/>
          <p:cNvSpPr>
            <a:spLocks noChangeArrowheads="1"/>
          </p:cNvSpPr>
          <p:nvPr/>
        </p:nvSpPr>
        <p:spPr bwMode="auto">
          <a:xfrm>
            <a:off x="2489559"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5</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80" name="Rounded Rectangle 79"/>
          <p:cNvSpPr/>
          <p:nvPr/>
        </p:nvSpPr>
        <p:spPr bwMode="gray">
          <a:xfrm>
            <a:off x="350102" y="2553314"/>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81" name="Rounded Rectangle 80"/>
          <p:cNvSpPr/>
          <p:nvPr/>
        </p:nvSpPr>
        <p:spPr bwMode="gray">
          <a:xfrm>
            <a:off x="2171154" y="2553314"/>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
        <p:nvSpPr>
          <p:cNvPr id="86" name="Rounded Rectangle 85"/>
          <p:cNvSpPr/>
          <p:nvPr/>
        </p:nvSpPr>
        <p:spPr bwMode="gray">
          <a:xfrm>
            <a:off x="350102" y="342777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87" name="Rounded Rectangle 86"/>
          <p:cNvSpPr/>
          <p:nvPr/>
        </p:nvSpPr>
        <p:spPr bwMode="gray">
          <a:xfrm>
            <a:off x="2171154" y="342777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20689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rgbClr val="666666"/>
                </a:solidFill>
                <a:latin typeface="BentonSans Light" panose="02000503000000020004" pitchFamily="2" charset="0"/>
                <a:ea typeface="Arial Unicode MS" pitchFamily="34" charset="-128"/>
                <a:cs typeface="Arial"/>
              </a:rPr>
              <a:t>Dialog</a:t>
            </a:r>
            <a:endParaRPr lang="en-US" dirty="0">
              <a:solidFill>
                <a:srgbClr val="666666"/>
              </a:solidFill>
              <a:latin typeface="BentonSans Light" panose="02000503000000020004" pitchFamily="2" charset="0"/>
              <a:cs typeface="Arial"/>
            </a:endParaRPr>
          </a:p>
        </p:txBody>
      </p:sp>
      <p:grpSp>
        <p:nvGrpSpPr>
          <p:cNvPr id="18" name="Group 17"/>
          <p:cNvGrpSpPr/>
          <p:nvPr/>
        </p:nvGrpSpPr>
        <p:grpSpPr>
          <a:xfrm>
            <a:off x="3343285" y="1787036"/>
            <a:ext cx="2490788" cy="2172873"/>
            <a:chOff x="347523" y="2444847"/>
            <a:chExt cx="2490788" cy="2172873"/>
          </a:xfrm>
        </p:grpSpPr>
        <p:sp>
          <p:nvSpPr>
            <p:cNvPr id="8" name="Rectangle 7"/>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Entry</a:t>
              </a:r>
            </a:p>
          </p:txBody>
        </p:sp>
        <p:sp>
          <p:nvSpPr>
            <p:cNvPr id="9" name="Rectangle 8"/>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17" name="Group 16"/>
            <p:cNvGrpSpPr/>
            <p:nvPr/>
          </p:nvGrpSpPr>
          <p:grpSpPr>
            <a:xfrm>
              <a:off x="347523" y="4193857"/>
              <a:ext cx="2490788" cy="423863"/>
              <a:chOff x="347523" y="4798369"/>
              <a:chExt cx="2490788" cy="423863"/>
            </a:xfrm>
          </p:grpSpPr>
          <p:sp>
            <p:nvSpPr>
              <p:cNvPr id="10" name="Rectangle 9"/>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Rectangle 10"/>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12" name="Rectangle 11"/>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13" name="Straight Connector 12"/>
              <p:cNvCxnSpPr>
                <a:stCxn id="10" idx="0"/>
                <a:endCxn id="10"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467546" y="3046959"/>
              <a:ext cx="2250747" cy="230832"/>
            </a:xfrm>
            <a:prstGeom prst="rect">
              <a:avLst/>
            </a:prstGeom>
          </p:spPr>
          <p:txBody>
            <a:bodyPr wrap="square">
              <a:spAutoFit/>
            </a:bodyPr>
            <a:lstStyle/>
            <a:p>
              <a:r>
                <a:rPr lang="en-US" sz="900" dirty="0">
                  <a:latin typeface="Arial" panose="020B0604020202020204" pitchFamily="34" charset="0"/>
                  <a:ea typeface="Open Sans Semibold" pitchFamily="34" charset="0"/>
                  <a:cs typeface="Arial" panose="020B0604020202020204" pitchFamily="34" charset="0"/>
                </a:rPr>
                <a:t>Lorem ipsum dolor sit amet?</a:t>
              </a:r>
            </a:p>
          </p:txBody>
        </p:sp>
        <p:sp>
          <p:nvSpPr>
            <p:cNvPr id="16" name="Rectangle 364"/>
            <p:cNvSpPr>
              <a:spLocks noChangeArrowheads="1"/>
            </p:cNvSpPr>
            <p:nvPr/>
          </p:nvSpPr>
          <p:spPr bwMode="auto">
            <a:xfrm>
              <a:off x="467544" y="3329304"/>
              <a:ext cx="2250746" cy="718548"/>
            </a:xfrm>
            <a:prstGeom prst="rect">
              <a:avLst/>
            </a:prstGeom>
            <a:solidFill>
              <a:srgbClr val="FFFFFF"/>
            </a:solidFill>
            <a:ln w="9525">
              <a:solidFill>
                <a:schemeClr val="bg1">
                  <a:lumMod val="75000"/>
                </a:schemeClr>
              </a:solidFill>
              <a:miter lim="800000"/>
              <a:headEnd/>
              <a:tailEnd/>
            </a:ln>
          </p:spPr>
          <p:txBody>
            <a:bodyPr vert="horz" wrap="square" lIns="91440" tIns="45720" rIns="91440" bIns="45720" numCol="1" anchor="t" anchorCtr="0" compatLnSpc="1">
              <a:prstTxWarp prst="textNoShape">
                <a:avLst/>
              </a:prstTxWarp>
            </a:bodyPr>
            <a:lstStyle/>
            <a:p>
              <a:r>
                <a:rPr lang="en-US" sz="900" dirty="0">
                  <a:solidFill>
                    <a:srgbClr val="707070"/>
                  </a:solidFill>
                  <a:latin typeface="Arial" panose="020B0604020202020204" pitchFamily="34" charset="0"/>
                  <a:ea typeface="Open Sans" pitchFamily="34" charset="0"/>
                  <a:cs typeface="Arial" panose="020B0604020202020204" pitchFamily="34" charset="0"/>
                </a:rPr>
                <a:t>Add note</a:t>
              </a:r>
            </a:p>
          </p:txBody>
        </p:sp>
      </p:grpSp>
      <p:grpSp>
        <p:nvGrpSpPr>
          <p:cNvPr id="40" name="Group 39"/>
          <p:cNvGrpSpPr/>
          <p:nvPr/>
        </p:nvGrpSpPr>
        <p:grpSpPr>
          <a:xfrm>
            <a:off x="340650" y="1787036"/>
            <a:ext cx="2490788" cy="2172873"/>
            <a:chOff x="3455108" y="2444847"/>
            <a:chExt cx="2490788" cy="2172873"/>
          </a:xfrm>
        </p:grpSpPr>
        <p:grpSp>
          <p:nvGrpSpPr>
            <p:cNvPr id="29" name="Group 28"/>
            <p:cNvGrpSpPr/>
            <p:nvPr/>
          </p:nvGrpSpPr>
          <p:grpSpPr>
            <a:xfrm>
              <a:off x="3455108" y="2444847"/>
              <a:ext cx="2490788" cy="2172873"/>
              <a:chOff x="347523" y="2444847"/>
              <a:chExt cx="2490788" cy="2172873"/>
            </a:xfrm>
          </p:grpSpPr>
          <p:sp>
            <p:nvSpPr>
              <p:cNvPr id="30" name="Rectangle 29"/>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Lorem ipsum</a:t>
                </a:r>
              </a:p>
            </p:txBody>
          </p:sp>
          <p:sp>
            <p:nvSpPr>
              <p:cNvPr id="31" name="Rectangle 30"/>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32" name="Group 31"/>
              <p:cNvGrpSpPr/>
              <p:nvPr/>
            </p:nvGrpSpPr>
            <p:grpSpPr>
              <a:xfrm>
                <a:off x="347523" y="4193857"/>
                <a:ext cx="2490788" cy="423863"/>
                <a:chOff x="347523" y="4798369"/>
                <a:chExt cx="2490788" cy="423863"/>
              </a:xfrm>
            </p:grpSpPr>
            <p:sp>
              <p:nvSpPr>
                <p:cNvPr id="35" name="Rectangle 34"/>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Rectangle 35"/>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Dolor</a:t>
                  </a:r>
                  <a:endParaRPr lang="en-US" sz="1000" dirty="0">
                    <a:latin typeface="Arial" panose="020B0604020202020204" pitchFamily="34" charset="0"/>
                    <a:ea typeface="Open Sans" pitchFamily="34" charset="0"/>
                    <a:cs typeface="Arial" panose="020B0604020202020204" pitchFamily="34" charset="0"/>
                  </a:endParaRPr>
                </a:p>
              </p:txBody>
            </p:sp>
            <p:sp>
              <p:nvSpPr>
                <p:cNvPr id="37" name="Rectangle 36"/>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Sit</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8" name="Straight Connector 37"/>
                <p:cNvCxnSpPr>
                  <a:stCxn id="35" idx="0"/>
                  <a:endCxn id="35"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9" name="Rectangle 38"/>
            <p:cNvSpPr/>
            <p:nvPr/>
          </p:nvSpPr>
          <p:spPr bwMode="gray">
            <a:xfrm>
              <a:off x="3657600" y="3046960"/>
              <a:ext cx="2085804" cy="97341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a:ln>
                    <a:noFill/>
                  </a:ln>
                  <a:solidFill>
                    <a:schemeClr val="bg1">
                      <a:lumMod val="95000"/>
                    </a:schemeClr>
                  </a:solidFill>
                  <a:effectLst/>
                  <a:uLnTx/>
                  <a:uFillTx/>
                  <a:latin typeface="Arial" panose="020B0604020202020204" pitchFamily="34" charset="0"/>
                  <a:ea typeface="Arial Unicode MS" pitchFamily="34" charset="-128"/>
                  <a:cs typeface="Arial" panose="020B0604020202020204" pitchFamily="34" charset="0"/>
                </a:rPr>
                <a:t>Container can be filled with any content </a:t>
              </a:r>
            </a:p>
          </p:txBody>
        </p:sp>
      </p:grpSp>
      <p:grpSp>
        <p:nvGrpSpPr>
          <p:cNvPr id="43" name="Group 42"/>
          <p:cNvGrpSpPr/>
          <p:nvPr/>
        </p:nvGrpSpPr>
        <p:grpSpPr>
          <a:xfrm>
            <a:off x="6402871" y="1831564"/>
            <a:ext cx="2490788" cy="2172873"/>
            <a:chOff x="347523" y="2444847"/>
            <a:chExt cx="2490788" cy="2172873"/>
          </a:xfrm>
        </p:grpSpPr>
        <p:sp>
          <p:nvSpPr>
            <p:cNvPr id="44" name="Rectangle 43"/>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Alert</a:t>
              </a:r>
            </a:p>
          </p:txBody>
        </p:sp>
        <p:sp>
          <p:nvSpPr>
            <p:cNvPr id="45" name="Rectangle 44"/>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46" name="Group 45"/>
            <p:cNvGrpSpPr/>
            <p:nvPr/>
          </p:nvGrpSpPr>
          <p:grpSpPr>
            <a:xfrm>
              <a:off x="347523" y="4193857"/>
              <a:ext cx="2490788" cy="423863"/>
              <a:chOff x="347523" y="4798369"/>
              <a:chExt cx="2490788" cy="423863"/>
            </a:xfrm>
          </p:grpSpPr>
          <p:sp>
            <p:nvSpPr>
              <p:cNvPr id="49" name="Rectangle 48"/>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51" name="Rectangle 50"/>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52" name="Straight Connector 51"/>
              <p:cNvCxnSpPr>
                <a:stCxn id="49" idx="0"/>
                <a:endCxn id="49"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467546" y="2962991"/>
              <a:ext cx="2250747" cy="1107996"/>
            </a:xfrm>
            <a:prstGeom prst="rect">
              <a:avLst/>
            </a:prstGeom>
          </p:spPr>
          <p:txBody>
            <a:bodyPr wrap="square">
              <a:spAutoFit/>
            </a:bodyPr>
            <a:lstStyle/>
            <a:p>
              <a:r>
                <a:rPr lang="en-US" sz="1100" dirty="0" err="1"/>
                <a:t>Lorem</a:t>
              </a:r>
              <a:r>
                <a:rPr lang="en-US" sz="1100" dirty="0"/>
                <a:t> </a:t>
              </a:r>
              <a:r>
                <a:rPr lang="en-US" sz="1100" dirty="0" err="1"/>
                <a:t>ipsum</a:t>
              </a:r>
              <a:r>
                <a:rPr lang="en-US" sz="1100" dirty="0"/>
                <a:t> dolor </a:t>
              </a:r>
              <a:r>
                <a:rPr lang="en-US" sz="1100" dirty="0" err="1"/>
                <a:t>st</a:t>
              </a:r>
              <a:r>
                <a:rPr lang="en-US" sz="1100" dirty="0"/>
                <a:t> </a:t>
              </a:r>
              <a:r>
                <a:rPr lang="en-US" sz="1100" dirty="0" err="1"/>
                <a:t>amet</a:t>
              </a:r>
              <a:r>
                <a:rPr lang="en-US" sz="1100" dirty="0"/>
                <a:t>, </a:t>
              </a:r>
              <a:r>
                <a:rPr lang="en-US" sz="1100" dirty="0" err="1"/>
                <a:t>consetetur</a:t>
              </a:r>
              <a:r>
                <a:rPr lang="en-US" sz="1100" dirty="0"/>
                <a:t> </a:t>
              </a:r>
              <a:r>
                <a:rPr lang="en-US" sz="1100" dirty="0" err="1"/>
                <a:t>sadipscing</a:t>
              </a:r>
              <a:r>
                <a:rPr lang="en-US" sz="1100" dirty="0"/>
                <a:t> </a:t>
              </a:r>
              <a:r>
                <a:rPr lang="en-US" sz="1100" dirty="0" err="1"/>
                <a:t>elitr</a:t>
              </a:r>
              <a:r>
                <a:rPr lang="en-US" sz="1100" dirty="0"/>
                <a:t>, </a:t>
              </a:r>
              <a:r>
                <a:rPr lang="en-US" sz="1100" dirty="0" err="1"/>
                <a:t>sed</a:t>
              </a:r>
              <a:r>
                <a:rPr lang="en-US" sz="1100" dirty="0"/>
                <a:t> </a:t>
              </a:r>
              <a:r>
                <a:rPr lang="en-US" sz="1100" dirty="0" err="1"/>
                <a:t>diam</a:t>
              </a:r>
              <a:r>
                <a:rPr lang="en-US" sz="1100" dirty="0"/>
                <a:t> </a:t>
              </a:r>
              <a:r>
                <a:rPr lang="en-US" sz="1100" dirty="0" err="1"/>
                <a:t>nonumy</a:t>
              </a:r>
              <a:r>
                <a:rPr lang="en-US" sz="1100" dirty="0"/>
                <a:t> </a:t>
              </a:r>
              <a:r>
                <a:rPr lang="en-US" sz="1100" dirty="0" err="1"/>
                <a:t>eirmod</a:t>
              </a:r>
              <a:r>
                <a:rPr lang="en-US" sz="1100" dirty="0"/>
                <a:t> </a:t>
              </a:r>
              <a:r>
                <a:rPr lang="en-US" sz="1100" dirty="0" err="1"/>
                <a:t>tempor</a:t>
              </a:r>
              <a:r>
                <a:rPr lang="en-US" sz="1100" dirty="0"/>
                <a:t> </a:t>
              </a:r>
              <a:r>
                <a:rPr lang="en-US" sz="1100" dirty="0" err="1"/>
                <a:t>invidunt</a:t>
              </a:r>
              <a:r>
                <a:rPr lang="en-US" sz="1100" dirty="0"/>
                <a:t> </a:t>
              </a:r>
              <a:r>
                <a:rPr lang="en-US" sz="1100" dirty="0" err="1"/>
                <a:t>ut</a:t>
              </a:r>
              <a:r>
                <a:rPr lang="en-US" sz="1100" dirty="0"/>
                <a:t> </a:t>
              </a:r>
              <a:r>
                <a:rPr lang="en-US" sz="1100" dirty="0" err="1"/>
                <a:t>labore</a:t>
              </a:r>
              <a:r>
                <a:rPr lang="en-US" sz="1100" dirty="0"/>
                <a:t> et </a:t>
              </a:r>
              <a:r>
                <a:rPr lang="en-US" sz="1100" dirty="0" err="1"/>
                <a:t>dolore</a:t>
              </a:r>
              <a:r>
                <a:rPr lang="en-US" sz="1100" dirty="0"/>
                <a:t> magna </a:t>
              </a:r>
              <a:r>
                <a:rPr lang="en-US" sz="1100" dirty="0" err="1"/>
                <a:t>aliquyam</a:t>
              </a:r>
              <a:r>
                <a:rPr lang="en-US" sz="1100" dirty="0"/>
                <a:t> </a:t>
              </a:r>
              <a:r>
                <a:rPr lang="en-US" sz="1100" dirty="0" err="1"/>
                <a:t>erat</a:t>
              </a:r>
              <a:r>
                <a:rPr lang="en-US" sz="1100" dirty="0"/>
                <a:t>, </a:t>
              </a:r>
              <a:r>
                <a:rPr lang="en-US" sz="1100" dirty="0" err="1"/>
                <a:t>sed</a:t>
              </a:r>
              <a:r>
                <a:rPr lang="en-US" sz="1100" dirty="0"/>
                <a:t> </a:t>
              </a:r>
              <a:r>
                <a:rPr lang="en-US" sz="1100" dirty="0" err="1"/>
                <a:t>diam</a:t>
              </a:r>
              <a:r>
                <a:rPr lang="en-US" sz="1100" dirty="0"/>
                <a:t> </a:t>
              </a:r>
              <a:r>
                <a:rPr lang="en-US" sz="1100" dirty="0" err="1"/>
                <a:t>voluptua</a:t>
              </a:r>
              <a:r>
                <a:rPr lang="en-US" sz="1100" dirty="0"/>
                <a:t>. At </a:t>
              </a:r>
              <a:r>
                <a:rPr lang="en-US" sz="1100" dirty="0" err="1"/>
                <a:t>vero</a:t>
              </a:r>
              <a:r>
                <a:rPr lang="en-US" sz="1100" dirty="0"/>
                <a:t> </a:t>
              </a:r>
              <a:r>
                <a:rPr lang="en-US" sz="1100" dirty="0" err="1"/>
                <a:t>eos</a:t>
              </a:r>
              <a:r>
                <a:rPr lang="en-US" sz="1100" dirty="0"/>
                <a:t> et </a:t>
              </a:r>
              <a:r>
                <a:rPr lang="en-US" sz="1100" dirty="0" err="1"/>
                <a:t>accusam</a:t>
              </a:r>
              <a:r>
                <a:rPr lang="en-US" sz="1100" dirty="0"/>
                <a:t> et </a:t>
              </a:r>
              <a:r>
                <a:rPr lang="en-US" sz="1100" dirty="0" err="1"/>
                <a:t>justo</a:t>
              </a:r>
              <a:r>
                <a:rPr lang="en-US" sz="1100" dirty="0"/>
                <a:t> duo </a:t>
              </a:r>
              <a:r>
                <a:rPr lang="en-US" sz="1100" dirty="0" err="1"/>
                <a:t>dolores</a:t>
              </a:r>
              <a:r>
                <a:rPr lang="en-US" sz="1100" dirty="0"/>
                <a:t>.</a:t>
              </a:r>
              <a:endParaRPr lang="en-US" sz="1100" dirty="0">
                <a:latin typeface="Arial" panose="020B0604020202020204" pitchFamily="34" charset="0"/>
                <a:ea typeface="Open Sans Semibold" pitchFamily="34" charset="0"/>
                <a:cs typeface="Arial" panose="020B0604020202020204" pitchFamily="34" charset="0"/>
              </a:endParaRPr>
            </a:p>
          </p:txBody>
        </p:sp>
      </p:grpSp>
    </p:spTree>
    <p:extLst>
      <p:ext uri="{BB962C8B-B14F-4D97-AF65-F5344CB8AC3E}">
        <p14:creationId xmlns:p14="http://schemas.microsoft.com/office/powerpoint/2010/main" val="1464130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FileUploader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40267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2150" cy="423863"/>
            <a:chOff x="2" y="423863"/>
            <a:chExt cx="2862150"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430671"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cxnSp>
        <p:nvCxnSpPr>
          <p:cNvPr id="144" name="Straight Connector 143"/>
          <p:cNvCxnSpPr/>
          <p:nvPr/>
        </p:nvCxnSpPr>
        <p:spPr>
          <a:xfrm>
            <a:off x="2860678" y="405746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3114080" y="1068185"/>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nvGrpSpPr>
          <p:cNvPr id="181" name="Group 180"/>
          <p:cNvGrpSpPr/>
          <p:nvPr/>
        </p:nvGrpSpPr>
        <p:grpSpPr>
          <a:xfrm>
            <a:off x="2083" y="0"/>
            <a:ext cx="9144000" cy="423865"/>
            <a:chOff x="0" y="0"/>
            <a:chExt cx="9144000" cy="423865"/>
          </a:xfrm>
        </p:grpSpPr>
        <p:sp>
          <p:nvSpPr>
            <p:cNvPr id="185" name="Rectangle 1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9" name="Straight Connector 188"/>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3" name="Oval 212"/>
          <p:cNvSpPr/>
          <p:nvPr/>
        </p:nvSpPr>
        <p:spPr bwMode="gray">
          <a:xfrm>
            <a:off x="3135633"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4" name="Rectangle 213"/>
          <p:cNvSpPr/>
          <p:nvPr/>
        </p:nvSpPr>
        <p:spPr bwMode="gray">
          <a:xfrm>
            <a:off x="2860678" y="2388820"/>
            <a:ext cx="6283324" cy="4009741"/>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5" name="TextBox 214"/>
          <p:cNvSpPr txBox="1"/>
          <p:nvPr/>
        </p:nvSpPr>
        <p:spPr>
          <a:xfrm>
            <a:off x="4287214"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216" name="Oval 215"/>
          <p:cNvSpPr/>
          <p:nvPr/>
        </p:nvSpPr>
        <p:spPr bwMode="gray">
          <a:xfrm>
            <a:off x="3851601"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7" name="Oval 216"/>
          <p:cNvSpPr/>
          <p:nvPr/>
        </p:nvSpPr>
        <p:spPr bwMode="gray">
          <a:xfrm>
            <a:off x="4572000" y="181751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p>
        </p:txBody>
      </p:sp>
      <p:sp>
        <p:nvSpPr>
          <p:cNvPr id="218" name="TextBox 217"/>
          <p:cNvSpPr txBox="1"/>
          <p:nvPr/>
        </p:nvSpPr>
        <p:spPr>
          <a:xfrm>
            <a:off x="4993200"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5</a:t>
            </a:r>
          </a:p>
        </p:txBody>
      </p:sp>
      <p:sp>
        <p:nvSpPr>
          <p:cNvPr id="219" name="TextBox 218"/>
          <p:cNvSpPr txBox="1"/>
          <p:nvPr/>
        </p:nvSpPr>
        <p:spPr>
          <a:xfrm>
            <a:off x="8567112" y="2595057"/>
            <a:ext cx="295427"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0" name="TextBox 219"/>
          <p:cNvSpPr txBox="1"/>
          <p:nvPr/>
        </p:nvSpPr>
        <p:spPr>
          <a:xfrm>
            <a:off x="3114080" y="3029894"/>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1" name="TextBox 220"/>
          <p:cNvSpPr txBox="1"/>
          <p:nvPr/>
        </p:nvSpPr>
        <p:spPr>
          <a:xfrm>
            <a:off x="3503997" y="3091865"/>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SomeTextFile.txt</a:t>
            </a:r>
          </a:p>
          <a:p>
            <a:r>
              <a:rPr lang="en-US" sz="800" dirty="0">
                <a:solidFill>
                  <a:schemeClr val="bg1">
                    <a:lumMod val="50000"/>
                  </a:schemeClr>
                </a:solidFill>
                <a:latin typeface="Arial" pitchFamily="34" charset="0"/>
                <a:cs typeface="Arial" pitchFamily="34" charset="0"/>
              </a:rPr>
              <a:t>28.11.2013 by Marty McFly</a:t>
            </a:r>
          </a:p>
        </p:txBody>
      </p:sp>
      <p:sp>
        <p:nvSpPr>
          <p:cNvPr id="222" name="TextBox 221"/>
          <p:cNvSpPr txBox="1"/>
          <p:nvPr/>
        </p:nvSpPr>
        <p:spPr>
          <a:xfrm>
            <a:off x="8003752" y="3156569"/>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23" name="Straight Connector 222"/>
          <p:cNvCxnSpPr/>
          <p:nvPr/>
        </p:nvCxnSpPr>
        <p:spPr>
          <a:xfrm flipV="1">
            <a:off x="3028950" y="290810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3028950" y="361209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114080" y="3734676"/>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6" name="TextBox 225"/>
          <p:cNvSpPr txBox="1"/>
          <p:nvPr/>
        </p:nvSpPr>
        <p:spPr>
          <a:xfrm>
            <a:off x="3503997" y="3796647"/>
            <a:ext cx="3601653"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SomeWordDocumentWithRatherLongTitle.doc</a:t>
            </a:r>
          </a:p>
          <a:p>
            <a:r>
              <a:rPr lang="en-US" sz="800" dirty="0">
                <a:solidFill>
                  <a:schemeClr val="bg1">
                    <a:lumMod val="50000"/>
                  </a:schemeClr>
                </a:solidFill>
                <a:latin typeface="Arial" pitchFamily="34" charset="0"/>
                <a:cs typeface="Arial" pitchFamily="34" charset="0"/>
              </a:rPr>
              <a:t>28.11.2013 by Marty McFly</a:t>
            </a:r>
          </a:p>
        </p:txBody>
      </p:sp>
      <p:sp>
        <p:nvSpPr>
          <p:cNvPr id="227" name="TextBox 226"/>
          <p:cNvSpPr txBox="1"/>
          <p:nvPr/>
        </p:nvSpPr>
        <p:spPr>
          <a:xfrm>
            <a:off x="8003752" y="3861351"/>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28" name="Straight Connector 227"/>
          <p:cNvCxnSpPr/>
          <p:nvPr/>
        </p:nvCxnSpPr>
        <p:spPr>
          <a:xfrm flipV="1">
            <a:off x="3028950" y="4316875"/>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3503997" y="4501429"/>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Photo_of_my_TIMEMACHINE.jpg</a:t>
            </a:r>
          </a:p>
          <a:p>
            <a:r>
              <a:rPr lang="en-US" sz="800" dirty="0">
                <a:solidFill>
                  <a:schemeClr val="bg1">
                    <a:lumMod val="50000"/>
                  </a:schemeClr>
                </a:solidFill>
                <a:latin typeface="Arial" pitchFamily="34" charset="0"/>
                <a:cs typeface="Arial" pitchFamily="34" charset="0"/>
              </a:rPr>
              <a:t>21.10.2013 by Emmett Brown</a:t>
            </a:r>
          </a:p>
        </p:txBody>
      </p:sp>
      <p:sp>
        <p:nvSpPr>
          <p:cNvPr id="230" name="TextBox 229"/>
          <p:cNvSpPr txBox="1"/>
          <p:nvPr/>
        </p:nvSpPr>
        <p:spPr>
          <a:xfrm>
            <a:off x="8003752" y="456613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31" name="Straight Connector 230"/>
          <p:cNvCxnSpPr/>
          <p:nvPr/>
        </p:nvCxnSpPr>
        <p:spPr>
          <a:xfrm flipV="1">
            <a:off x="3028950" y="5021657"/>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3503997" y="5206211"/>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Blue-Prints_for_Flux-Capacitor.jpg</a:t>
            </a:r>
          </a:p>
          <a:p>
            <a:r>
              <a:rPr lang="en-US" sz="800" dirty="0">
                <a:solidFill>
                  <a:schemeClr val="bg1">
                    <a:lumMod val="50000"/>
                  </a:schemeClr>
                </a:solidFill>
                <a:latin typeface="Arial" pitchFamily="34" charset="0"/>
                <a:cs typeface="Arial" pitchFamily="34" charset="0"/>
              </a:rPr>
              <a:t>21.10.2013 by Emmett Brown</a:t>
            </a:r>
          </a:p>
        </p:txBody>
      </p:sp>
      <p:sp>
        <p:nvSpPr>
          <p:cNvPr id="233" name="TextBox 232"/>
          <p:cNvSpPr txBox="1"/>
          <p:nvPr/>
        </p:nvSpPr>
        <p:spPr>
          <a:xfrm>
            <a:off x="8003752" y="5270915"/>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34" name="Straight Connector 233"/>
          <p:cNvCxnSpPr/>
          <p:nvPr/>
        </p:nvCxnSpPr>
        <p:spPr>
          <a:xfrm flipV="1">
            <a:off x="3028950" y="5726439"/>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a:off x="3114080" y="5847438"/>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36" name="TextBox 235"/>
          <p:cNvSpPr txBox="1"/>
          <p:nvPr/>
        </p:nvSpPr>
        <p:spPr>
          <a:xfrm>
            <a:off x="3503996" y="5909409"/>
            <a:ext cx="32228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Shopping-list_Parts-you-need-for-a-time-machine.xls</a:t>
            </a:r>
          </a:p>
          <a:p>
            <a:r>
              <a:rPr lang="en-US" sz="800" dirty="0">
                <a:solidFill>
                  <a:schemeClr val="bg1">
                    <a:lumMod val="50000"/>
                  </a:schemeClr>
                </a:solidFill>
                <a:latin typeface="Arial" pitchFamily="34" charset="0"/>
                <a:cs typeface="Arial" pitchFamily="34" charset="0"/>
              </a:rPr>
              <a:t>21.10.2013 by Emmett Brown</a:t>
            </a:r>
          </a:p>
        </p:txBody>
      </p:sp>
      <p:sp>
        <p:nvSpPr>
          <p:cNvPr id="237" name="TextBox 236"/>
          <p:cNvSpPr txBox="1"/>
          <p:nvPr/>
        </p:nvSpPr>
        <p:spPr>
          <a:xfrm>
            <a:off x="8003752" y="597411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pic>
        <p:nvPicPr>
          <p:cNvPr id="238" name="Picture 4" descr="http://cdn1.sciencefiction.com/wp-content/uploads/2013/01/back-to-the-future-delorean.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317" t="5677" r="30635" b="28020"/>
          <a:stretch/>
        </p:blipFill>
        <p:spPr bwMode="auto">
          <a:xfrm>
            <a:off x="3023828" y="4465925"/>
            <a:ext cx="439474" cy="44245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6" descr="http://www.ausicom.com/filelib/Commercialisation_Bluepri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993" t="14919" r="-1"/>
          <a:stretch/>
        </p:blipFill>
        <p:spPr bwMode="auto">
          <a:xfrm>
            <a:off x="3023828" y="5165105"/>
            <a:ext cx="439474" cy="44245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p:cNvSpPr txBox="1"/>
          <p:nvPr/>
        </p:nvSpPr>
        <p:spPr>
          <a:xfrm>
            <a:off x="3111550" y="2641223"/>
            <a:ext cx="1327100"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Semibold" pitchFamily="34" charset="0"/>
                <a:cs typeface="Arial" pitchFamily="34" charset="0"/>
              </a:rPr>
              <a:t>Attachments (5)</a:t>
            </a:r>
          </a:p>
        </p:txBody>
      </p:sp>
      <p:sp>
        <p:nvSpPr>
          <p:cNvPr id="241" name="Rectangle 240"/>
          <p:cNvSpPr/>
          <p:nvPr/>
        </p:nvSpPr>
        <p:spPr>
          <a:xfrm>
            <a:off x="4565179" y="23745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120" name="TextBox 11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1" name="TextBox 12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24" name="Straight Connector 123"/>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9" name="Picture 118"/>
          <p:cNvPicPr>
            <a:picLocks noChangeAspect="1"/>
          </p:cNvPicPr>
          <p:nvPr/>
        </p:nvPicPr>
        <p:blipFill>
          <a:blip r:embed="rId5"/>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840546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FilterBar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6420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My Tickets (2)</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Forgotten Password</a:t>
            </a: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High</a:t>
            </a: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Solution Provided</a:t>
            </a: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IT</a:t>
            </a: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154816"/>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do not remember my Password. Could you please support me with a new password.</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Thank you and Regards</a:t>
            </a:r>
          </a:p>
          <a:p>
            <a:pPr>
              <a:tabLst>
                <a:tab pos="88900" algn="l"/>
              </a:tabLst>
            </a:pPr>
            <a:endParaRPr lang="en-US" sz="1100" dirty="0">
              <a:solidFill>
                <a:srgbClr val="FFFFFF"/>
              </a:solidFill>
              <a:latin typeface="Arial"/>
              <a:cs typeface="Arial"/>
            </a:endParaRPr>
          </a:p>
        </p:txBody>
      </p:sp>
      <p:sp>
        <p:nvSpPr>
          <p:cNvPr id="221" name="TextBox 220"/>
          <p:cNvSpPr txBox="1"/>
          <p:nvPr/>
        </p:nvSpPr>
        <p:spPr>
          <a:xfrm>
            <a:off x="2947592" y="3126023"/>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227" name="Rectangle 226"/>
          <p:cNvSpPr/>
          <p:nvPr/>
        </p:nvSpPr>
        <p:spPr>
          <a:xfrm>
            <a:off x="4603028" y="4370202"/>
            <a:ext cx="3305878" cy="1997300"/>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Dear Student,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If you forgot your password you can request a new one, at campus net.</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hlinkClick r:id="rId2"/>
              </a:rPr>
              <a:t>https://campus.hochschule-heidelberg.de/</a:t>
            </a:r>
            <a:endParaRPr lang="en-US" sz="1100" dirty="0">
              <a:solidFill>
                <a:schemeClr val="tx1">
                  <a:lumMod val="65000"/>
                  <a:lumOff val="35000"/>
                </a:schemeClr>
              </a:solidFill>
              <a:latin typeface="Arial" pitchFamily="34" charset="0"/>
              <a:cs typeface="Arial" pitchFamily="34" charset="0"/>
            </a:endParaRP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Please find more information in the FAQ Section</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Best Regards,</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IT</a:t>
            </a:r>
            <a:endParaRPr lang="en-US" sz="1100" dirty="0">
              <a:solidFill>
                <a:srgbClr val="FFFFFF"/>
              </a:solidFill>
              <a:latin typeface="Arial"/>
              <a:cs typeface="Arial"/>
            </a:endParaRPr>
          </a:p>
        </p:txBody>
      </p:sp>
      <p:sp>
        <p:nvSpPr>
          <p:cNvPr id="228" name="TextBox 227"/>
          <p:cNvSpPr txBox="1"/>
          <p:nvPr/>
        </p:nvSpPr>
        <p:spPr>
          <a:xfrm>
            <a:off x="2947592" y="4406304"/>
            <a:ext cx="1635864" cy="261610"/>
          </a:xfrm>
          <a:prstGeom prst="rect">
            <a:avLst/>
          </a:prstGeom>
          <a:noFill/>
        </p:spPr>
        <p:txBody>
          <a:bodyPr wrap="square" rtlCol="0">
            <a:spAutoFit/>
          </a:bodyPr>
          <a:lstStyle/>
          <a:p>
            <a:pPr algn="r"/>
            <a:r>
              <a:rPr lang="en-US" sz="1100" dirty="0">
                <a:solidFill>
                  <a:srgbClr val="666666"/>
                </a:solidFill>
                <a:cs typeface="Arial"/>
              </a:rPr>
              <a:t>Solution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Confirm</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Confirmed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Details</a:t>
            </a:r>
          </a:p>
        </p:txBody>
      </p:sp>
      <p:sp>
        <p:nvSpPr>
          <p:cNvPr id="2" name="Rectangle 1"/>
          <p:cNvSpPr/>
          <p:nvPr/>
        </p:nvSpPr>
        <p:spPr bwMode="gray">
          <a:xfrm>
            <a:off x="-9310" y="1575440"/>
            <a:ext cx="2715827"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0"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683" y="6487203"/>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9" name="TextBox 8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
        <p:nvSpPr>
          <p:cNvPr id="111" name="TextBox 110"/>
          <p:cNvSpPr txBox="1"/>
          <p:nvPr/>
        </p:nvSpPr>
        <p:spPr>
          <a:xfrm>
            <a:off x="3045996" y="566844"/>
            <a:ext cx="5968971"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Forgotten Password</a:t>
            </a:r>
          </a:p>
        </p:txBody>
      </p:sp>
    </p:spTree>
    <p:extLst>
      <p:ext uri="{BB962C8B-B14F-4D97-AF65-F5344CB8AC3E}">
        <p14:creationId xmlns:p14="http://schemas.microsoft.com/office/powerpoint/2010/main" val="3770572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24246"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160307026"/>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1310676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FacetFilter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25651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Suppliers (All)</a:t>
            </a: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Items (All)</a:t>
            </a: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Partners (All)</a:t>
            </a:r>
          </a:p>
        </p:txBody>
      </p:sp>
      <p:sp>
        <p:nvSpPr>
          <p:cNvPr id="72" name="TextBox 71"/>
          <p:cNvSpPr txBox="1"/>
          <p:nvPr/>
        </p:nvSpPr>
        <p:spPr>
          <a:xfrm>
            <a:off x="4503852" y="556521"/>
            <a:ext cx="91269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Orders (All)</a:t>
            </a: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255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Suppliers (All)</a:t>
            </a: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Items (All)</a:t>
            </a: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Partners (All)</a:t>
            </a:r>
          </a:p>
        </p:txBody>
      </p:sp>
      <p:sp>
        <p:nvSpPr>
          <p:cNvPr id="72" name="TextBox 71"/>
          <p:cNvSpPr txBox="1"/>
          <p:nvPr/>
        </p:nvSpPr>
        <p:spPr>
          <a:xfrm>
            <a:off x="4503852" y="541285"/>
            <a:ext cx="1207570"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Orders (All)  </a:t>
            </a:r>
            <a:r>
              <a:rPr lang="en-US" sz="1100" dirty="0">
                <a:solidFill>
                  <a:srgbClr val="666666"/>
                </a:solidFill>
                <a:latin typeface="SAP-icons"/>
              </a:rPr>
              <a:t>	</a:t>
            </a:r>
            <a:endParaRPr lang="en-US" sz="14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bwMode="gray">
          <a:xfrm>
            <a:off x="3589713" y="913142"/>
            <a:ext cx="2490787" cy="2569199"/>
          </a:xfrm>
          <a:prstGeom prst="rect">
            <a:avLst/>
          </a:prstGeom>
          <a:solidFill>
            <a:schemeClr val="bg1"/>
          </a:soli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107994" rIns="91434" bIns="45718" rtlCol="0" anchor="t"/>
          <a:lstStyle/>
          <a:p>
            <a:r>
              <a:rPr lang="en-US" sz="1100" dirty="0">
                <a:solidFill>
                  <a:srgbClr val="BFBFBF"/>
                </a:solidFill>
                <a:latin typeface="Arial" panose="020B0604020202020204" pitchFamily="34" charset="0"/>
                <a:ea typeface="Open Sans" pitchFamily="34" charset="0"/>
                <a:cs typeface="Arial" panose="020B0604020202020204" pitchFamily="34" charset="0"/>
              </a:rPr>
              <a:t>        Search</a:t>
            </a:r>
          </a:p>
        </p:txBody>
      </p:sp>
      <p:sp>
        <p:nvSpPr>
          <p:cNvPr id="31" name="Flowchart: Merge 45"/>
          <p:cNvSpPr/>
          <p:nvPr/>
        </p:nvSpPr>
        <p:spPr bwMode="gray">
          <a:xfrm rot="10800000">
            <a:off x="4698058" y="751898"/>
            <a:ext cx="274095" cy="175153"/>
          </a:xfrm>
          <a:prstGeom prst="flowChartMerge">
            <a:avLst/>
          </a:prstGeom>
          <a:solidFill>
            <a:schemeClr val="bg1"/>
          </a:solidFill>
          <a:ln w="12700">
            <a:noFill/>
          </a:ln>
          <a:effectLst>
            <a:outerShdw dist="25400" dir="16200000" rotWithShape="0">
              <a:srgbClr val="BFBFBF"/>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cxnSp>
        <p:nvCxnSpPr>
          <p:cNvPr id="33" name="Straight Connector 32"/>
          <p:cNvCxnSpPr/>
          <p:nvPr/>
        </p:nvCxnSpPr>
        <p:spPr>
          <a:xfrm>
            <a:off x="3589713" y="1336832"/>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3693565" y="1455520"/>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r>
              <a:rPr lang="en-US" sz="1100" dirty="0">
                <a:solidFill>
                  <a:srgbClr val="007CC0"/>
                </a:solidFill>
                <a:latin typeface="SAP-icons"/>
              </a:rPr>
              <a:t></a:t>
            </a:r>
            <a:endParaRPr lang="en-US" sz="1100" kern="0" dirty="0">
              <a:solidFill>
                <a:srgbClr val="007CC0"/>
              </a:solidFill>
              <a:ea typeface="Arial Unicode MS" pitchFamily="34" charset="-128"/>
              <a:cs typeface="Arial Unicode MS" pitchFamily="34" charset="-128"/>
            </a:endParaRPr>
          </a:p>
        </p:txBody>
      </p:sp>
      <p:sp>
        <p:nvSpPr>
          <p:cNvPr id="36" name="Rectangle 343"/>
          <p:cNvSpPr>
            <a:spLocks noChangeArrowheads="1"/>
          </p:cNvSpPr>
          <p:nvPr/>
        </p:nvSpPr>
        <p:spPr bwMode="auto">
          <a:xfrm>
            <a:off x="4011970" y="1464441"/>
            <a:ext cx="57006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All Orders</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cxnSp>
        <p:nvCxnSpPr>
          <p:cNvPr id="37" name="Straight Connector 36"/>
          <p:cNvCxnSpPr/>
          <p:nvPr/>
        </p:nvCxnSpPr>
        <p:spPr>
          <a:xfrm>
            <a:off x="3589713" y="1762836"/>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89713" y="2188840"/>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589713" y="2615753"/>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589713" y="3041757"/>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gray">
          <a:xfrm>
            <a:off x="3693565" y="189245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2" name="Rectangle 343"/>
          <p:cNvSpPr>
            <a:spLocks noChangeArrowheads="1"/>
          </p:cNvSpPr>
          <p:nvPr/>
        </p:nvSpPr>
        <p:spPr bwMode="auto">
          <a:xfrm>
            <a:off x="4011970" y="1901377"/>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1</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3" name="Rounded Rectangle 42"/>
          <p:cNvSpPr/>
          <p:nvPr/>
        </p:nvSpPr>
        <p:spPr bwMode="gray">
          <a:xfrm>
            <a:off x="3693565" y="231572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4" name="Rectangle 343"/>
          <p:cNvSpPr>
            <a:spLocks noChangeArrowheads="1"/>
          </p:cNvSpPr>
          <p:nvPr/>
        </p:nvSpPr>
        <p:spPr bwMode="auto">
          <a:xfrm>
            <a:off x="4011970" y="2324646"/>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2</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5" name="Rounded Rectangle 44"/>
          <p:cNvSpPr/>
          <p:nvPr/>
        </p:nvSpPr>
        <p:spPr bwMode="gray">
          <a:xfrm>
            <a:off x="3693565" y="2743062"/>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6" name="Rectangle 343"/>
          <p:cNvSpPr>
            <a:spLocks noChangeArrowheads="1"/>
          </p:cNvSpPr>
          <p:nvPr/>
        </p:nvSpPr>
        <p:spPr bwMode="auto">
          <a:xfrm>
            <a:off x="4011970" y="2751984"/>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3</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2" name="Rounded Rectangle 51"/>
          <p:cNvSpPr/>
          <p:nvPr/>
        </p:nvSpPr>
        <p:spPr bwMode="gray">
          <a:xfrm>
            <a:off x="3693565" y="3166333"/>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3" name="Rectangle 343"/>
          <p:cNvSpPr>
            <a:spLocks noChangeArrowheads="1"/>
          </p:cNvSpPr>
          <p:nvPr/>
        </p:nvSpPr>
        <p:spPr bwMode="auto">
          <a:xfrm>
            <a:off x="4011970" y="3175254"/>
            <a:ext cx="4360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4</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3598333" y="1322951"/>
            <a:ext cx="2469445"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588455" y="925017"/>
            <a:ext cx="2479323" cy="42386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5646686" y="995427"/>
            <a:ext cx="361826"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62" name="TextBox 61"/>
          <p:cNvSpPr txBox="1"/>
          <p:nvPr/>
        </p:nvSpPr>
        <p:spPr>
          <a:xfrm>
            <a:off x="3654977" y="1041160"/>
            <a:ext cx="1014878"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63" name="Rounded Rectangle 62"/>
          <p:cNvSpPr/>
          <p:nvPr/>
        </p:nvSpPr>
        <p:spPr bwMode="gray">
          <a:xfrm>
            <a:off x="3690743" y="1452188"/>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ectangle 343"/>
          <p:cNvSpPr>
            <a:spLocks noChangeArrowheads="1"/>
          </p:cNvSpPr>
          <p:nvPr/>
        </p:nvSpPr>
        <p:spPr bwMode="auto">
          <a:xfrm>
            <a:off x="4009148" y="1461110"/>
            <a:ext cx="1425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All</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pic>
        <p:nvPicPr>
          <p:cNvPr id="54" name="Picture 6"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238" y="634906"/>
            <a:ext cx="479109" cy="56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355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43" name="Rectangle 42"/>
          <p:cNvSpPr/>
          <p:nvPr/>
        </p:nvSpPr>
        <p:spPr>
          <a:xfrm>
            <a:off x="1" y="423864"/>
            <a:ext cx="9143999" cy="421956"/>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r>
              <a:rPr lang="en-US" sz="1100" i="1" dirty="0">
                <a:latin typeface="Arial" panose="020B0604020202020204" pitchFamily="34" charset="0"/>
                <a:cs typeface="Arial" panose="020B0604020202020204" pitchFamily="34" charset="0"/>
              </a:rPr>
              <a:t> Filtered by Order (Order 2, </a:t>
            </a:r>
            <a:r>
              <a:rPr lang="en-US" sz="1100" i="1">
                <a:latin typeface="Arial" panose="020B0604020202020204" pitchFamily="34" charset="0"/>
                <a:cs typeface="Arial" panose="020B0604020202020204" pitchFamily="34" charset="0"/>
              </a:rPr>
              <a:t>Order 3, Order 4)</a:t>
            </a:r>
            <a:endParaRPr lang="en-US" sz="1100" i="1" dirty="0">
              <a:latin typeface="Arial" panose="020B0604020202020204" pitchFamily="34" charset="0"/>
              <a:cs typeface="Arial" panose="020B0604020202020204" pitchFamily="34" charset="0"/>
            </a:endParaRP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chemeClr val="bg1"/>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37" name="Group 36"/>
          <p:cNvGrpSpPr/>
          <p:nvPr/>
        </p:nvGrpSpPr>
        <p:grpSpPr>
          <a:xfrm>
            <a:off x="2" y="1"/>
            <a:ext cx="9144000" cy="423864"/>
            <a:chOff x="1" y="0"/>
            <a:chExt cx="9144000" cy="423864"/>
          </a:xfrm>
        </p:grpSpPr>
        <p:sp>
          <p:nvSpPr>
            <p:cNvPr id="38" name="Rectangle 37"/>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41" name="TextBox 4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42" name="Rectangle 41"/>
            <p:cNvSpPr/>
            <p:nvPr/>
          </p:nvSpPr>
          <p:spPr bwMode="gray">
            <a:xfrm>
              <a:off x="8719851" y="1"/>
              <a:ext cx="424149" cy="42386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a:rPr>
                <a:t></a:t>
              </a:r>
            </a:p>
          </p:txBody>
        </p:sp>
        <p:cxnSp>
          <p:nvCxnSpPr>
            <p:cNvPr id="46" name="Straight Connector 45"/>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79747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Contextual Filter	</a:t>
            </a:r>
            <a:endParaRPr lang="en-US" kern="0" dirty="0">
              <a:latin typeface="BentonSans Light" panose="02000503000000020004" pitchFamily="2" charset="0"/>
              <a:ea typeface="Arial Unicode MS" pitchFamily="34" charset="-128"/>
              <a:cs typeface="Arial Unicode MS" pitchFamily="34" charset="-128"/>
            </a:endParaRPr>
          </a:p>
        </p:txBody>
      </p:sp>
      <p:grpSp>
        <p:nvGrpSpPr>
          <p:cNvPr id="10" name="Group 9"/>
          <p:cNvGrpSpPr/>
          <p:nvPr/>
        </p:nvGrpSpPr>
        <p:grpSpPr>
          <a:xfrm>
            <a:off x="348430" y="1707052"/>
            <a:ext cx="2860676" cy="274618"/>
            <a:chOff x="384062" y="-1"/>
            <a:chExt cx="2872150" cy="423863"/>
          </a:xfrm>
          <a:solidFill>
            <a:srgbClr val="F2F2F2"/>
          </a:solidFill>
        </p:grpSpPr>
        <p:sp>
          <p:nvSpPr>
            <p:cNvPr id="11" name="Rectangle 10"/>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a:rPr>
                <a:t></a:t>
              </a:r>
              <a:endParaRPr lang="en-US" sz="1200" dirty="0">
                <a:solidFill>
                  <a:schemeClr val="bg1"/>
                </a:solidFill>
                <a:latin typeface="SAP-icons" pitchFamily="2" charset="0"/>
              </a:endParaRPr>
            </a:p>
          </p:txBody>
        </p:sp>
        <p:sp>
          <p:nvSpPr>
            <p:cNvPr id="13" name="TextBox 12"/>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1</a:t>
              </a:r>
            </a:p>
          </p:txBody>
        </p:sp>
      </p:grpSp>
      <p:grpSp>
        <p:nvGrpSpPr>
          <p:cNvPr id="15" name="Group 14"/>
          <p:cNvGrpSpPr/>
          <p:nvPr/>
        </p:nvGrpSpPr>
        <p:grpSpPr>
          <a:xfrm>
            <a:off x="348430" y="2897898"/>
            <a:ext cx="2860676" cy="274618"/>
            <a:chOff x="384062" y="-1"/>
            <a:chExt cx="2872150" cy="423863"/>
          </a:xfrm>
          <a:solidFill>
            <a:srgbClr val="F2F2F2"/>
          </a:solidFill>
        </p:grpSpPr>
        <p:sp>
          <p:nvSpPr>
            <p:cNvPr id="16" name="Rectangle 1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18" name="TextBox 1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2</a:t>
              </a:r>
            </a:p>
          </p:txBody>
        </p:sp>
      </p:grpSp>
      <p:cxnSp>
        <p:nvCxnSpPr>
          <p:cNvPr id="5" name="Straight Arrow Connector 4"/>
          <p:cNvCxnSpPr/>
          <p:nvPr/>
        </p:nvCxnSpPr>
        <p:spPr>
          <a:xfrm>
            <a:off x="2991293" y="2059394"/>
            <a:ext cx="0" cy="744279"/>
          </a:xfrm>
          <a:prstGeom prst="straightConnector1">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bwMode="gray">
          <a:xfrm>
            <a:off x="3602446" y="2706558"/>
            <a:ext cx="3429221" cy="2018264"/>
          </a:xfrm>
          <a:prstGeom prst="wedgeRectCallout">
            <a:avLst>
              <a:gd name="adj1" fmla="val -59148"/>
              <a:gd name="adj2" fmla="val -33416"/>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If there is only one filter criterion which the user can select an instance from, the icon should be changed to match said criterion. In this case: Customer</a:t>
            </a: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12720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892969"/>
            <a:ext cx="2857500" cy="5072063"/>
          </a:xfrm>
          <a:prstGeom prst="rect">
            <a:avLst/>
          </a:prstGeom>
        </p:spPr>
      </p:pic>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sp>
        <p:nvSpPr>
          <p:cNvPr id="267" name="Rectangle 266"/>
          <p:cNvSpPr/>
          <p:nvPr/>
        </p:nvSpPr>
        <p:spPr bwMode="gray">
          <a:xfrm>
            <a:off x="1133792" y="5805700"/>
            <a:ext cx="2860676" cy="15933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6" name="Group 5"/>
          <p:cNvGrpSpPr/>
          <p:nvPr/>
        </p:nvGrpSpPr>
        <p:grpSpPr>
          <a:xfrm>
            <a:off x="1133158" y="4830194"/>
            <a:ext cx="2861310" cy="982535"/>
            <a:chOff x="1133158" y="4558633"/>
            <a:chExt cx="2861310" cy="982535"/>
          </a:xfrm>
        </p:grpSpPr>
        <p:sp>
          <p:nvSpPr>
            <p:cNvPr id="155" name="Rectangle 154"/>
            <p:cNvSpPr/>
            <p:nvPr/>
          </p:nvSpPr>
          <p:spPr bwMode="gray">
            <a:xfrm>
              <a:off x="1133792" y="4558633"/>
              <a:ext cx="2860676" cy="982535"/>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56" name="TextBox 155"/>
            <p:cNvSpPr txBox="1"/>
            <p:nvPr/>
          </p:nvSpPr>
          <p:spPr>
            <a:xfrm>
              <a:off x="1266436" y="4762199"/>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4</a:t>
              </a:r>
            </a:p>
          </p:txBody>
        </p:sp>
        <p:sp>
          <p:nvSpPr>
            <p:cNvPr id="157" name="TextBox 156"/>
            <p:cNvSpPr txBox="1"/>
            <p:nvPr/>
          </p:nvSpPr>
          <p:spPr>
            <a:xfrm>
              <a:off x="2564131" y="4694039"/>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1.99</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8" name="TextBox 157"/>
            <p:cNvSpPr txBox="1"/>
            <p:nvPr/>
          </p:nvSpPr>
          <p:spPr>
            <a:xfrm>
              <a:off x="3457892" y="496386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9" name="TextBox 158"/>
            <p:cNvSpPr txBox="1"/>
            <p:nvPr/>
          </p:nvSpPr>
          <p:spPr>
            <a:xfrm>
              <a:off x="3122612" y="5314351"/>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Last week</a:t>
              </a:r>
            </a:p>
          </p:txBody>
        </p:sp>
        <p:sp>
          <p:nvSpPr>
            <p:cNvPr id="160" name="TextBox 159"/>
            <p:cNvSpPr txBox="1"/>
            <p:nvPr/>
          </p:nvSpPr>
          <p:spPr>
            <a:xfrm>
              <a:off x="1266436" y="531435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100 Items</a:t>
              </a:r>
            </a:p>
          </p:txBody>
        </p:sp>
        <p:cxnSp>
          <p:nvCxnSpPr>
            <p:cNvPr id="265" name="Straight Connector 264"/>
            <p:cNvCxnSpPr/>
            <p:nvPr/>
          </p:nvCxnSpPr>
          <p:spPr>
            <a:xfrm>
              <a:off x="1133158" y="5541168"/>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138237" y="3816734"/>
            <a:ext cx="2863851" cy="1013460"/>
            <a:chOff x="-3013075" y="847724"/>
            <a:chExt cx="2863851" cy="1013460"/>
          </a:xfrm>
        </p:grpSpPr>
        <p:sp>
          <p:nvSpPr>
            <p:cNvPr id="148" name="Rectangle 147"/>
            <p:cNvSpPr/>
            <p:nvPr/>
          </p:nvSpPr>
          <p:spPr bwMode="gray">
            <a:xfrm>
              <a:off x="-3013075"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9" name="TextBox 148"/>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3</a:t>
              </a:r>
            </a:p>
          </p:txBody>
        </p:sp>
        <p:sp>
          <p:nvSpPr>
            <p:cNvPr id="150" name="TextBox 149"/>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6,450.00</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1" name="TextBox 150"/>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2" name="TextBox 151"/>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6 days ago</a:t>
              </a:r>
            </a:p>
          </p:txBody>
        </p:sp>
        <p:sp>
          <p:nvSpPr>
            <p:cNvPr id="153" name="TextBox 152"/>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 Items</a:t>
              </a:r>
            </a:p>
          </p:txBody>
        </p:sp>
        <p:cxnSp>
          <p:nvCxnSpPr>
            <p:cNvPr id="154" name="Straight Connector 153"/>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1137603" y="2607969"/>
            <a:ext cx="2860676" cy="1208081"/>
            <a:chOff x="-3009900" y="847724"/>
            <a:chExt cx="2860676" cy="1208081"/>
          </a:xfrm>
        </p:grpSpPr>
        <p:sp>
          <p:nvSpPr>
            <p:cNvPr id="141" name="Rectangle 140"/>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2" name="TextBox 141"/>
            <p:cNvSpPr txBox="1"/>
            <p:nvPr/>
          </p:nvSpPr>
          <p:spPr>
            <a:xfrm>
              <a:off x="-2884876" y="10512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2</a:t>
              </a:r>
            </a:p>
          </p:txBody>
        </p:sp>
        <p:sp>
          <p:nvSpPr>
            <p:cNvPr id="143" name="TextBox 142"/>
            <p:cNvSpPr txBox="1"/>
            <p:nvPr/>
          </p:nvSpPr>
          <p:spPr>
            <a:xfrm>
              <a:off x="-1904113" y="9831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3,762,199.90</a:t>
              </a:r>
            </a:p>
          </p:txBody>
        </p:sp>
        <p:sp>
          <p:nvSpPr>
            <p:cNvPr id="144" name="TextBox 143"/>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45" name="TextBox 144"/>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1 day ago</a:t>
              </a:r>
            </a:p>
          </p:txBody>
        </p:sp>
        <p:sp>
          <p:nvSpPr>
            <p:cNvPr id="146" name="TextBox 145"/>
            <p:cNvSpPr txBox="1"/>
            <p:nvPr/>
          </p:nvSpPr>
          <p:spPr>
            <a:xfrm>
              <a:off x="-2884876" y="1603443"/>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3 Items</a:t>
              </a:r>
            </a:p>
            <a:p>
              <a:pPr fontAlgn="base">
                <a:spcBef>
                  <a:spcPct val="50000"/>
                </a:spcBef>
                <a:spcAft>
                  <a:spcPct val="0"/>
                </a:spcAft>
                <a:buClr>
                  <a:srgbClr val="F0AB00"/>
                </a:buClr>
                <a:buSzPct val="80000"/>
              </a:pPr>
              <a:r>
                <a:rPr lang="en-US" sz="900">
                  <a:solidFill>
                    <a:srgbClr val="666666"/>
                  </a:solidFill>
                  <a:latin typeface="Arial" panose="020B0604020202020204" pitchFamily="34" charset="0"/>
                  <a:ea typeface="Open Sans Semibold" pitchFamily="34" charset="0"/>
                  <a:cs typeface="Arial" panose="020B0604020202020204" pitchFamily="34" charset="0"/>
                </a:rPr>
                <a:t>Lorem Ipsum</a:t>
              </a:r>
              <a:endParaRPr lang="en-US" sz="900" dirty="0">
                <a:solidFill>
                  <a:srgbClr val="666666"/>
                </a:solidFill>
                <a:latin typeface="Arial" panose="020B0604020202020204" pitchFamily="34" charset="0"/>
                <a:ea typeface="Open Sans Semibold" pitchFamily="34" charset="0"/>
                <a:cs typeface="Arial" panose="020B0604020202020204" pitchFamily="34" charset="0"/>
              </a:endParaRPr>
            </a:p>
          </p:txBody>
        </p:sp>
        <p:cxnSp>
          <p:nvCxnSpPr>
            <p:cNvPr id="147" name="Straight Connector 146"/>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1137603" y="1594510"/>
            <a:ext cx="2860676" cy="1013460"/>
            <a:chOff x="-3009900" y="847724"/>
            <a:chExt cx="2860676" cy="1013460"/>
          </a:xfrm>
        </p:grpSpPr>
        <p:sp>
          <p:nvSpPr>
            <p:cNvPr id="134" name="Rectangle 133"/>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35" name="TextBox 134"/>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1</a:t>
              </a:r>
            </a:p>
          </p:txBody>
        </p:sp>
        <p:sp>
          <p:nvSpPr>
            <p:cNvPr id="136" name="TextBox 135"/>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100 Mio</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37" name="TextBox 136"/>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38" name="TextBox 137"/>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Today</a:t>
              </a:r>
            </a:p>
          </p:txBody>
        </p:sp>
        <p:sp>
          <p:nvSpPr>
            <p:cNvPr id="139" name="TextBox 138"/>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 Item</a:t>
              </a:r>
            </a:p>
          </p:txBody>
        </p:sp>
        <p:cxnSp>
          <p:nvCxnSpPr>
            <p:cNvPr id="140" name="Straight Connector 139"/>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467" y="892969"/>
            <a:ext cx="2857500" cy="5072063"/>
          </a:xfrm>
          <a:prstGeom prst="rect">
            <a:avLst/>
          </a:prstGeom>
        </p:spPr>
      </p:pic>
      <p:sp>
        <p:nvSpPr>
          <p:cNvPr id="110" name="Rectangle 109"/>
          <p:cNvSpPr/>
          <p:nvPr/>
        </p:nvSpPr>
        <p:spPr bwMode="gray">
          <a:xfrm>
            <a:off x="5146276" y="4982497"/>
            <a:ext cx="2860676" cy="982535"/>
          </a:xfrm>
          <a:prstGeom prst="rect">
            <a:avLst/>
          </a:prstGeom>
          <a:solidFill>
            <a:schemeClr val="bg1"/>
          </a:solidFill>
          <a:ln w="6350" algn="ctr">
            <a:noFill/>
            <a:miter lim="800000"/>
            <a:headEnd/>
            <a:tailEnd/>
          </a:ln>
        </p:spPr>
        <p:txBody>
          <a:bodyPr lIns="89995" tIns="71995" rIns="89995" bIns="71995" rtlCol="0" anchor="ctr"/>
          <a:lstStyle/>
          <a:p>
            <a:pPr lvl="0" fontAlgn="base">
              <a:spcBef>
                <a:spcPct val="50000"/>
              </a:spcBef>
              <a:spcAft>
                <a:spcPct val="0"/>
              </a:spcAft>
              <a:buClr>
                <a:srgbClr val="F0AB00"/>
              </a:buClr>
              <a:buSzPct val="80000"/>
            </a:pPr>
            <a:r>
              <a:rPr lang="en-US" sz="1200" kern="0" dirty="0">
                <a:solidFill>
                  <a:srgbClr val="000000"/>
                </a:solidFill>
                <a:latin typeface="Arial" panose="020B0604020202020204" pitchFamily="34" charset="0"/>
                <a:ea typeface="Open Sans Semibold" pitchFamily="34" charset="0"/>
                <a:cs typeface="Arial" panose="020B0604020202020204" pitchFamily="34" charset="0"/>
              </a:rPr>
              <a:t>Customer 4 (Name 1) (509999)</a:t>
            </a: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r>
              <a:rPr lang="en-US" sz="1000" kern="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spcBef>
                <a:spcPct val="50000"/>
              </a:spcBef>
              <a:spcAft>
                <a:spcPct val="0"/>
              </a:spcAft>
              <a:buClr>
                <a:srgbClr val="F0AB00"/>
              </a:buClr>
              <a:buSzPct val="80000"/>
            </a:pPr>
            <a:r>
              <a:rPr lang="en-US" sz="1000" kern="0" dirty="0">
                <a:latin typeface="Arial" panose="020B0604020202020204" pitchFamily="34" charset="0"/>
                <a:ea typeface="Open Sans" pitchFamily="34" charset="0"/>
                <a:cs typeface="Arial" panose="020B0604020202020204" pitchFamily="34" charset="0"/>
              </a:rPr>
              <a:t>Sales</a:t>
            </a:r>
          </a:p>
        </p:txBody>
      </p:sp>
      <p:grpSp>
        <p:nvGrpSpPr>
          <p:cNvPr id="111" name="Group 110"/>
          <p:cNvGrpSpPr/>
          <p:nvPr/>
        </p:nvGrpSpPr>
        <p:grpSpPr>
          <a:xfrm>
            <a:off x="5146276" y="3969037"/>
            <a:ext cx="2860676" cy="1013460"/>
            <a:chOff x="-3009900" y="847724"/>
            <a:chExt cx="2860676" cy="1013460"/>
          </a:xfrm>
        </p:grpSpPr>
        <p:sp>
          <p:nvSpPr>
            <p:cNvPr id="181" name="Rectangle 180"/>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sz="1200" kern="0" dirty="0">
                  <a:latin typeface="Arial" panose="020B0604020202020204" pitchFamily="34" charset="0"/>
                  <a:ea typeface="Open Sans Semibold" pitchFamily="34" charset="0"/>
                  <a:cs typeface="Arial" panose="020B0604020202020204" pitchFamily="34" charset="0"/>
                </a:rPr>
                <a:t>Customer 3 (300700)</a:t>
              </a:r>
              <a:br>
                <a:rPr lang="en-US" sz="1200" kern="0" dirty="0">
                  <a:latin typeface="Arial" panose="020B0604020202020204" pitchFamily="34" charset="0"/>
                  <a:ea typeface="Open Sans Semibold" pitchFamily="34" charset="0"/>
                  <a:cs typeface="Arial" panose="020B0604020202020204" pitchFamily="34" charset="0"/>
                </a:rPr>
              </a:br>
              <a:br>
                <a:rPr lang="en-US" sz="1200" kern="0" dirty="0">
                  <a:latin typeface="Arial" panose="020B0604020202020204" pitchFamily="34" charset="0"/>
                  <a:ea typeface="Open Sans Semibold" pitchFamily="34" charset="0"/>
                  <a:cs typeface="Arial" panose="020B0604020202020204" pitchFamily="34" charset="0"/>
                </a:rPr>
              </a:br>
              <a:r>
                <a:rPr lang="en-US" sz="1000" kern="0" dirty="0">
                  <a:latin typeface="Arial" panose="020B0604020202020204" pitchFamily="34" charset="0"/>
                  <a:ea typeface="Open Sans" pitchFamily="34" charset="0"/>
                  <a:cs typeface="Arial" panose="020B0604020202020204" pitchFamily="34" charset="0"/>
                </a:rPr>
                <a:t>Department:</a:t>
              </a:r>
            </a:p>
            <a:p>
              <a:pPr fontAlgn="base">
                <a:spcBef>
                  <a:spcPct val="50000"/>
                </a:spcBef>
                <a:spcAft>
                  <a:spcPct val="0"/>
                </a:spcAft>
                <a:buClr>
                  <a:srgbClr val="F0AB00"/>
                </a:buClr>
                <a:buSzPct val="80000"/>
              </a:pPr>
              <a:r>
                <a:rPr lang="en-US" sz="1000" kern="0" dirty="0">
                  <a:latin typeface="Arial" panose="020B0604020202020204" pitchFamily="34" charset="0"/>
                  <a:ea typeface="Open Sans" pitchFamily="34" charset="0"/>
                  <a:cs typeface="Arial" panose="020B0604020202020204" pitchFamily="34" charset="0"/>
                </a:rPr>
                <a:t>Sales</a:t>
              </a:r>
            </a:p>
          </p:txBody>
        </p:sp>
        <p:cxnSp>
          <p:nvCxnSpPr>
            <p:cNvPr id="182" name="Straight Connector 181"/>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5142467" y="2760272"/>
            <a:ext cx="2860676" cy="1208081"/>
            <a:chOff x="-3009900" y="847724"/>
            <a:chExt cx="2860676" cy="1208081"/>
          </a:xfrm>
        </p:grpSpPr>
        <p:sp>
          <p:nvSpPr>
            <p:cNvPr id="179" name="Rectangle 178"/>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a:solidFill>
                    <a:srgbClr val="000000"/>
                  </a:solidFill>
                  <a:latin typeface="Arial" panose="020B0604020202020204" pitchFamily="34" charset="0"/>
                  <a:ea typeface="Open Sans Semibold" pitchFamily="34" charset="0"/>
                  <a:cs typeface="Arial" panose="020B0604020202020204" pitchFamily="34" charset="0"/>
                </a:rPr>
                <a:t>Customer 2 </a:t>
              </a:r>
              <a:r>
                <a:rPr lang="de-DE" sz="1200" dirty="0">
                  <a:solidFill>
                    <a:srgbClr val="000000"/>
                  </a:solidFill>
                  <a:latin typeface="Arial" panose="020B0604020202020204" pitchFamily="34" charset="0"/>
                  <a:ea typeface="Open Sans Semibold" pitchFamily="34" charset="0"/>
                  <a:cs typeface="Arial" panose="020B0604020202020204" pitchFamily="34" charset="0"/>
                </a:rPr>
                <a:t>(300973)</a:t>
              </a:r>
              <a:br>
                <a:rPr lang="de-DE" sz="1200" dirty="0">
                  <a:solidFill>
                    <a:srgbClr val="000000"/>
                  </a:solidFill>
                  <a:latin typeface="Arial" panose="020B0604020202020204" pitchFamily="34" charset="0"/>
                  <a:ea typeface="Open Sans Semibold" pitchFamily="34" charset="0"/>
                  <a:cs typeface="Arial" panose="020B0604020202020204" pitchFamily="34" charset="0"/>
                </a:rPr>
              </a:b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Sales</a:t>
              </a:r>
              <a:endParaRPr lang="en-US" sz="7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5142467" y="1746811"/>
            <a:ext cx="2860676" cy="1013460"/>
            <a:chOff x="-3009900" y="847724"/>
            <a:chExt cx="2860676" cy="1013460"/>
          </a:xfrm>
        </p:grpSpPr>
        <p:sp>
          <p:nvSpPr>
            <p:cNvPr id="176" name="Rectangle 175"/>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a:solidFill>
                    <a:srgbClr val="000000"/>
                  </a:solidFill>
                  <a:latin typeface="Arial" panose="020B0604020202020204" pitchFamily="34" charset="0"/>
                  <a:ea typeface="Open Sans Semibold" pitchFamily="34" charset="0"/>
                  <a:cs typeface="Arial" panose="020B0604020202020204" pitchFamily="34" charset="0"/>
                </a:rPr>
                <a:t>Customer 1 (500098)</a:t>
              </a:r>
              <a:br>
                <a:rPr lang="en-US" sz="1200" dirty="0">
                  <a:solidFill>
                    <a:srgbClr val="000000"/>
                  </a:solidFill>
                  <a:latin typeface="Arial" panose="020B0604020202020204" pitchFamily="34" charset="0"/>
                  <a:ea typeface="Open Sans Semibold" pitchFamily="34" charset="0"/>
                  <a:cs typeface="Arial" panose="020B0604020202020204" pitchFamily="34" charset="0"/>
                </a:rPr>
              </a:br>
              <a:endParaRPr lang="en-US"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Sales</a:t>
              </a:r>
            </a:p>
          </p:txBody>
        </p:sp>
        <p:cxnSp>
          <p:nvCxnSpPr>
            <p:cNvPr id="178" name="Straight Connector 17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137603" y="892786"/>
            <a:ext cx="2861306" cy="430165"/>
            <a:chOff x="1137603" y="892785"/>
            <a:chExt cx="2861306" cy="430165"/>
          </a:xfrm>
        </p:grpSpPr>
        <p:sp>
          <p:nvSpPr>
            <p:cNvPr id="124" name="Rectangle 123"/>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141412" y="995602"/>
              <a:ext cx="422359"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  </a:t>
              </a:r>
            </a:p>
          </p:txBody>
        </p:sp>
        <p:sp>
          <p:nvSpPr>
            <p:cNvPr id="129" name="TextBox 128"/>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Sales Orders (42)</a:t>
              </a:r>
            </a:p>
          </p:txBody>
        </p:sp>
        <p:sp>
          <p:nvSpPr>
            <p:cNvPr id="165" name="TextBox 164"/>
            <p:cNvSpPr txBox="1"/>
            <p:nvPr/>
          </p:nvSpPr>
          <p:spPr>
            <a:xfrm>
              <a:off x="3568750" y="1007256"/>
              <a:ext cx="430158" cy="230832"/>
            </a:xfrm>
            <a:prstGeom prst="rect">
              <a:avLst/>
            </a:prstGeom>
            <a:noFill/>
          </p:spPr>
          <p:txBody>
            <a:bodyPr wrap="square" lIns="0" tIns="0" rIns="0" bIns="0" rtlCol="0">
              <a:spAutoFit/>
            </a:bodyP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82" name="Straight Connector 81"/>
            <p:cNvCxnSpPr/>
            <p:nvPr/>
          </p:nvCxnSpPr>
          <p:spPr>
            <a:xfrm>
              <a:off x="1563772"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68750"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142468" y="1322951"/>
            <a:ext cx="2861305" cy="423863"/>
            <a:chOff x="5142467" y="1322950"/>
            <a:chExt cx="2861305"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7580906" y="1400415"/>
              <a:ext cx="422866"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74" name="TextBox 173"/>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94" name="Straight Connector 93"/>
            <p:cNvCxnSpPr/>
            <p:nvPr/>
          </p:nvCxnSpPr>
          <p:spPr>
            <a:xfrm>
              <a:off x="7580906"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142467" y="8927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Select Customer</a:t>
              </a: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36015" y="1330005"/>
            <a:ext cx="2860676" cy="274618"/>
            <a:chOff x="384062" y="-1"/>
            <a:chExt cx="2872150" cy="423863"/>
          </a:xfrm>
          <a:solidFill>
            <a:srgbClr val="F2F2F2"/>
          </a:solidFill>
        </p:grpSpPr>
        <p:sp>
          <p:nvSpPr>
            <p:cNvPr id="86" name="Rectangle 8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88" name="TextBox 8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2</a:t>
              </a:r>
            </a:p>
          </p:txBody>
        </p:sp>
      </p:grpSp>
      <p:cxnSp>
        <p:nvCxnSpPr>
          <p:cNvPr id="83" name="Elbow Connector 82"/>
          <p:cNvCxnSpPr/>
          <p:nvPr/>
        </p:nvCxnSpPr>
        <p:spPr>
          <a:xfrm flipV="1">
            <a:off x="3934367" y="1129921"/>
            <a:ext cx="1147996" cy="333357"/>
          </a:xfrm>
          <a:prstGeom prst="bentConnector3">
            <a:avLst>
              <a:gd name="adj1" fmla="val 50000"/>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1124430" y="5540286"/>
            <a:ext cx="2872029" cy="424747"/>
            <a:chOff x="5144258" y="5540285"/>
            <a:chExt cx="2872029" cy="424747"/>
          </a:xfrm>
        </p:grpSpPr>
        <p:sp>
          <p:nvSpPr>
            <p:cNvPr id="91" name="Rectangle 90"/>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5" name="Rectangle 94"/>
            <p:cNvSpPr/>
            <p:nvPr/>
          </p:nvSpPr>
          <p:spPr>
            <a:xfrm>
              <a:off x="5633086"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6" name="Rectangle 95"/>
            <p:cNvSpPr/>
            <p:nvPr/>
          </p:nvSpPr>
          <p:spPr>
            <a:xfrm>
              <a:off x="6609623"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spTree>
    <p:extLst>
      <p:ext uri="{BB962C8B-B14F-4D97-AF65-F5344CB8AC3E}">
        <p14:creationId xmlns:p14="http://schemas.microsoft.com/office/powerpoint/2010/main" val="41031526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cs typeface="Arial"/>
              </a:rPr>
              <a:t>SimpleForm</a:t>
            </a:r>
            <a:r>
              <a:rPr lang="en-US" dirty="0">
                <a:solidFill>
                  <a:srgbClr val="666666"/>
                </a:solidFill>
                <a:latin typeface="BentonSans Light" panose="02000503000000020004" pitchFamily="2" charset="0"/>
                <a:cs typeface="Arial"/>
              </a:rPr>
              <a:t> </a:t>
            </a:r>
          </a:p>
        </p:txBody>
      </p:sp>
      <p:grpSp>
        <p:nvGrpSpPr>
          <p:cNvPr id="5" name="Group 4"/>
          <p:cNvGrpSpPr/>
          <p:nvPr/>
        </p:nvGrpSpPr>
        <p:grpSpPr>
          <a:xfrm>
            <a:off x="369123" y="1742921"/>
            <a:ext cx="4514298" cy="846386"/>
            <a:chOff x="369123" y="1742921"/>
            <a:chExt cx="4514298" cy="846386"/>
          </a:xfrm>
        </p:grpSpPr>
        <p:sp>
          <p:nvSpPr>
            <p:cNvPr id="7" name="TextBox 6"/>
            <p:cNvSpPr txBox="1"/>
            <p:nvPr/>
          </p:nvSpPr>
          <p:spPr>
            <a:xfrm>
              <a:off x="369123" y="1742921"/>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Example Label:</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Another Example: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Example: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Yet Another Label:</a:t>
              </a:r>
            </a:p>
          </p:txBody>
        </p:sp>
        <p:sp>
          <p:nvSpPr>
            <p:cNvPr id="8" name="TextBox 7"/>
            <p:cNvSpPr txBox="1"/>
            <p:nvPr/>
          </p:nvSpPr>
          <p:spPr>
            <a:xfrm>
              <a:off x="2150297" y="1742921"/>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This is an example description</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example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Another example for a description</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Next description goes here</a:t>
              </a:r>
            </a:p>
          </p:txBody>
        </p:sp>
      </p:grpSp>
      <p:sp>
        <p:nvSpPr>
          <p:cNvPr id="30" name="Rectangle 29"/>
          <p:cNvSpPr/>
          <p:nvPr/>
        </p:nvSpPr>
        <p:spPr>
          <a:xfrm>
            <a:off x="99786" y="3428999"/>
            <a:ext cx="8953500" cy="3066143"/>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grpSp>
        <p:nvGrpSpPr>
          <p:cNvPr id="6" name="Group 5"/>
          <p:cNvGrpSpPr/>
          <p:nvPr/>
        </p:nvGrpSpPr>
        <p:grpSpPr>
          <a:xfrm>
            <a:off x="-105292" y="4102704"/>
            <a:ext cx="4387020" cy="2185611"/>
            <a:chOff x="4575070" y="1222147"/>
            <a:chExt cx="4387020" cy="2185611"/>
          </a:xfrm>
        </p:grpSpPr>
        <p:grpSp>
          <p:nvGrpSpPr>
            <p:cNvPr id="4" name="Group 3"/>
            <p:cNvGrpSpPr/>
            <p:nvPr/>
          </p:nvGrpSpPr>
          <p:grpSpPr>
            <a:xfrm>
              <a:off x="4575070" y="1732328"/>
              <a:ext cx="4387020" cy="1675430"/>
              <a:chOff x="4575070" y="1732328"/>
              <a:chExt cx="4387020" cy="1675430"/>
            </a:xfrm>
          </p:grpSpPr>
          <p:grpSp>
            <p:nvGrpSpPr>
              <p:cNvPr id="10" name="Group 9"/>
              <p:cNvGrpSpPr/>
              <p:nvPr/>
            </p:nvGrpSpPr>
            <p:grpSpPr>
              <a:xfrm>
                <a:off x="4575070" y="1742921"/>
                <a:ext cx="4387020" cy="1664837"/>
                <a:chOff x="0" y="952462"/>
                <a:chExt cx="4387020" cy="1664837"/>
              </a:xfrm>
            </p:grpSpPr>
            <p:sp>
              <p:nvSpPr>
                <p:cNvPr id="11" name="TextBox 10"/>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001:</a:t>
                  </a:r>
                </a:p>
              </p:txBody>
            </p:sp>
            <p:sp>
              <p:nvSpPr>
                <p:cNvPr id="12" name="TextBox 11"/>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002 / </a:t>
                  </a:r>
                  <a:r>
                    <a:rPr lang="en-US" sz="1000" dirty="0" err="1">
                      <a:solidFill>
                        <a:schemeClr val="bg1">
                          <a:lumMod val="50000"/>
                        </a:schemeClr>
                      </a:solidFill>
                      <a:latin typeface="Arial" pitchFamily="34" charset="0"/>
                      <a:ea typeface="Open Sans" pitchFamily="34" charset="0"/>
                      <a:cs typeface="Arial" pitchFamily="34" charset="0"/>
                    </a:rPr>
                    <a:t>Lable</a:t>
                  </a:r>
                  <a:r>
                    <a:rPr lang="en-US" sz="1000" dirty="0">
                      <a:solidFill>
                        <a:schemeClr val="bg1">
                          <a:lumMod val="50000"/>
                        </a:schemeClr>
                      </a:solidFill>
                      <a:latin typeface="Arial" pitchFamily="34" charset="0"/>
                      <a:ea typeface="Open Sans" pitchFamily="34" charset="0"/>
                      <a:cs typeface="Arial" pitchFamily="34" charset="0"/>
                    </a:rPr>
                    <a:t> 003. :</a:t>
                  </a:r>
                </a:p>
              </p:txBody>
            </p:sp>
            <p:sp>
              <p:nvSpPr>
                <p:cNvPr id="13" name="TextBox 12"/>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004 / Label 005:</a:t>
                  </a:r>
                </a:p>
              </p:txBody>
            </p:sp>
            <p:sp>
              <p:nvSpPr>
                <p:cNvPr id="14" name="TextBox 13"/>
                <p:cNvSpPr txBox="1"/>
                <p:nvPr/>
              </p:nvSpPr>
              <p:spPr>
                <a:xfrm>
                  <a:off x="10495" y="2239361"/>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006: :</a:t>
                  </a:r>
                </a:p>
              </p:txBody>
            </p:sp>
            <p:sp>
              <p:nvSpPr>
                <p:cNvPr id="15" name="Rectangle 14"/>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6" name="Rectangle 15"/>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7" name="Rectangle 16"/>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8" name="Rectangle 17"/>
                <p:cNvSpPr/>
                <p:nvPr/>
              </p:nvSpPr>
              <p:spPr>
                <a:xfrm>
                  <a:off x="1809262" y="1847484"/>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9" name="Rectangle 18"/>
                <p:cNvSpPr/>
                <p:nvPr/>
              </p:nvSpPr>
              <p:spPr>
                <a:xfrm>
                  <a:off x="2805723" y="1847484"/>
                  <a:ext cx="1581297"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0" name="Rectangle 19"/>
                <p:cNvSpPr/>
                <p:nvPr/>
              </p:nvSpPr>
              <p:spPr>
                <a:xfrm>
                  <a:off x="1809261" y="2273423"/>
                  <a:ext cx="2577759"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1" name="TextBox 20"/>
                <p:cNvSpPr txBox="1"/>
                <p:nvPr/>
              </p:nvSpPr>
              <p:spPr>
                <a:xfrm>
                  <a:off x="1809262" y="2324226"/>
                  <a:ext cx="2489200" cy="246221"/>
                </a:xfrm>
                <a:prstGeom prst="rect">
                  <a:avLst/>
                </a:prstGeom>
                <a:noFill/>
              </p:spPr>
              <p:txBody>
                <a:bodyPr wrap="square" lIns="0" tIns="0" rIns="0" bIns="0" rtlCol="0">
                  <a:spAutoFit/>
                </a:bodyPr>
                <a:lstStyle/>
                <a:p>
                  <a:pPr algn="r"/>
                  <a:r>
                    <a:rPr lang="en-US" sz="1600" dirty="0">
                      <a:solidFill>
                        <a:schemeClr val="bg1">
                          <a:lumMod val="50000"/>
                        </a:schemeClr>
                      </a:solidFill>
                      <a:latin typeface="SAP-icons"/>
                      <a:cs typeface="SAP-icons"/>
                    </a:rPr>
                    <a:t></a:t>
                  </a:r>
                </a:p>
              </p:txBody>
            </p:sp>
          </p:grpSp>
          <p:sp>
            <p:nvSpPr>
              <p:cNvPr id="22" name="TextBox 21"/>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abcdefghijklmno</a:t>
                </a:r>
                <a:endParaRPr lang="en-US" sz="1000" dirty="0">
                  <a:solidFill>
                    <a:srgbClr val="666666"/>
                  </a:solidFill>
                  <a:latin typeface="Arial" pitchFamily="34" charset="0"/>
                  <a:ea typeface="Open Sans" pitchFamily="34" charset="0"/>
                  <a:cs typeface="Arial" pitchFamily="34" charset="0"/>
                </a:endParaRPr>
              </a:p>
            </p:txBody>
          </p:sp>
          <p:sp>
            <p:nvSpPr>
              <p:cNvPr id="24" name="TextBox 23"/>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abcdefghojkl</a:t>
                </a:r>
                <a:endParaRPr lang="en-US" sz="1000" dirty="0">
                  <a:solidFill>
                    <a:srgbClr val="666666"/>
                  </a:solidFill>
                  <a:latin typeface="Arial" pitchFamily="34" charset="0"/>
                  <a:ea typeface="Open Sans" pitchFamily="34" charset="0"/>
                  <a:cs typeface="Arial" pitchFamily="34" charset="0"/>
                </a:endParaRPr>
              </a:p>
            </p:txBody>
          </p:sp>
          <p:sp>
            <p:nvSpPr>
              <p:cNvPr id="25" name="TextBox 24"/>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a:t>
                </a:r>
              </a:p>
            </p:txBody>
          </p:sp>
          <p:sp>
            <p:nvSpPr>
              <p:cNvPr id="26" name="TextBox 25"/>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123456</a:t>
                </a:r>
              </a:p>
            </p:txBody>
          </p:sp>
          <p:sp>
            <p:nvSpPr>
              <p:cNvPr id="27" name="TextBox 26"/>
              <p:cNvSpPr txBox="1"/>
              <p:nvPr/>
            </p:nvSpPr>
            <p:spPr>
              <a:xfrm>
                <a:off x="7450017" y="2590800"/>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abcdefghijklm</a:t>
                </a:r>
                <a:endParaRPr lang="en-US" sz="1000" dirty="0">
                  <a:solidFill>
                    <a:srgbClr val="666666"/>
                  </a:solidFill>
                  <a:latin typeface="Arial" pitchFamily="34" charset="0"/>
                  <a:ea typeface="Open Sans" pitchFamily="34" charset="0"/>
                  <a:cs typeface="Arial" pitchFamily="34" charset="0"/>
                </a:endParaRPr>
              </a:p>
            </p:txBody>
          </p:sp>
          <p:sp>
            <p:nvSpPr>
              <p:cNvPr id="28" name="TextBox 27"/>
              <p:cNvSpPr txBox="1"/>
              <p:nvPr/>
            </p:nvSpPr>
            <p:spPr>
              <a:xfrm>
                <a:off x="6442951" y="302209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Lorem</a:t>
                </a:r>
                <a:r>
                  <a:rPr lang="en-US" sz="1000" dirty="0">
                    <a:solidFill>
                      <a:srgbClr val="666666"/>
                    </a:solidFill>
                    <a:latin typeface="Arial" pitchFamily="34" charset="0"/>
                    <a:ea typeface="Open Sans" pitchFamily="34" charset="0"/>
                    <a:cs typeface="Arial" pitchFamily="34" charset="0"/>
                  </a:rPr>
                  <a:t> </a:t>
                </a:r>
                <a:r>
                  <a:rPr lang="en-US" sz="1000" dirty="0" err="1">
                    <a:solidFill>
                      <a:srgbClr val="666666"/>
                    </a:solidFill>
                    <a:latin typeface="Arial" pitchFamily="34" charset="0"/>
                    <a:ea typeface="Open Sans" pitchFamily="34" charset="0"/>
                    <a:cs typeface="Arial" pitchFamily="34" charset="0"/>
                  </a:rPr>
                  <a:t>Ipsum</a:t>
                </a:r>
                <a:endParaRPr lang="en-US" sz="1000" dirty="0">
                  <a:solidFill>
                    <a:srgbClr val="666666"/>
                  </a:solidFill>
                  <a:latin typeface="Arial" pitchFamily="34" charset="0"/>
                  <a:ea typeface="Open Sans" pitchFamily="34" charset="0"/>
                  <a:cs typeface="Arial" pitchFamily="34" charset="0"/>
                </a:endParaRPr>
              </a:p>
            </p:txBody>
          </p:sp>
        </p:grpSp>
        <p:sp>
          <p:nvSpPr>
            <p:cNvPr id="29" name="TextBox 28"/>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Label 000</a:t>
              </a:r>
            </a:p>
          </p:txBody>
        </p:sp>
      </p:grpSp>
      <p:sp>
        <p:nvSpPr>
          <p:cNvPr id="31" name="TextBox 30"/>
          <p:cNvSpPr txBox="1"/>
          <p:nvPr/>
        </p:nvSpPr>
        <p:spPr>
          <a:xfrm>
            <a:off x="126758" y="3494522"/>
            <a:ext cx="1624415"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Some Example Form</a:t>
            </a:r>
          </a:p>
        </p:txBody>
      </p:sp>
      <p:cxnSp>
        <p:nvCxnSpPr>
          <p:cNvPr id="34" name="Straight Connector 33"/>
          <p:cNvCxnSpPr/>
          <p:nvPr/>
        </p:nvCxnSpPr>
        <p:spPr>
          <a:xfrm>
            <a:off x="114300" y="3746500"/>
            <a:ext cx="8940800" cy="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510654" y="4172717"/>
            <a:ext cx="4387020" cy="1655273"/>
            <a:chOff x="4575070" y="1222147"/>
            <a:chExt cx="4387020" cy="1655273"/>
          </a:xfrm>
        </p:grpSpPr>
        <p:grpSp>
          <p:nvGrpSpPr>
            <p:cNvPr id="36" name="Group 35"/>
            <p:cNvGrpSpPr/>
            <p:nvPr/>
          </p:nvGrpSpPr>
          <p:grpSpPr>
            <a:xfrm>
              <a:off x="4575070" y="1732328"/>
              <a:ext cx="4387020" cy="1145092"/>
              <a:chOff x="4575070" y="1732328"/>
              <a:chExt cx="4387020" cy="1145092"/>
            </a:xfrm>
          </p:grpSpPr>
          <p:grpSp>
            <p:nvGrpSpPr>
              <p:cNvPr id="38" name="Group 37"/>
              <p:cNvGrpSpPr/>
              <p:nvPr/>
            </p:nvGrpSpPr>
            <p:grpSpPr>
              <a:xfrm>
                <a:off x="4575070" y="1742921"/>
                <a:ext cx="4387020" cy="1134499"/>
                <a:chOff x="0" y="952462"/>
                <a:chExt cx="4387020" cy="1134499"/>
              </a:xfrm>
            </p:grpSpPr>
            <p:sp>
              <p:nvSpPr>
                <p:cNvPr id="45" name="TextBox 44"/>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Purchase Order:</a:t>
                  </a:r>
                </a:p>
              </p:txBody>
            </p:sp>
            <p:sp>
              <p:nvSpPr>
                <p:cNvPr id="46" name="TextBox 45"/>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Valid Form:</a:t>
                  </a:r>
                </a:p>
              </p:txBody>
            </p:sp>
            <p:sp>
              <p:nvSpPr>
                <p:cNvPr id="47" name="TextBox 46"/>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ZIP Code/City:</a:t>
                  </a:r>
                </a:p>
              </p:txBody>
            </p:sp>
            <p:sp>
              <p:nvSpPr>
                <p:cNvPr id="49" name="Rectangle 48"/>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50" name="Rectangle 49"/>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51" name="Rectangle 50"/>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grpSp>
          <p:sp>
            <p:nvSpPr>
              <p:cNvPr id="39" name="TextBox 38"/>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123456789123</a:t>
                </a:r>
              </a:p>
            </p:txBody>
          </p:sp>
          <p:sp>
            <p:nvSpPr>
              <p:cNvPr id="40" name="TextBox 39"/>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09/06/2014</a:t>
                </a:r>
              </a:p>
            </p:txBody>
          </p:sp>
          <p:sp>
            <p:nvSpPr>
              <p:cNvPr id="41" name="TextBox 40"/>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12:00</a:t>
                </a:r>
              </a:p>
            </p:txBody>
          </p:sp>
          <p:sp>
            <p:nvSpPr>
              <p:cNvPr id="42" name="TextBox 41"/>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1000 EUR</a:t>
                </a:r>
              </a:p>
            </p:txBody>
          </p:sp>
        </p:grpSp>
        <p:sp>
          <p:nvSpPr>
            <p:cNvPr id="37" name="TextBox 36"/>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err="1">
                  <a:solidFill>
                    <a:srgbClr val="666666"/>
                  </a:solidFill>
                  <a:latin typeface="Arial" pitchFamily="34" charset="0"/>
                  <a:ea typeface="Open Sans" pitchFamily="34" charset="0"/>
                  <a:cs typeface="Arial" pitchFamily="34" charset="0"/>
                </a:rPr>
                <a:t>Qoutation</a:t>
              </a:r>
              <a:r>
                <a:rPr lang="en-US" sz="1400" dirty="0">
                  <a:solidFill>
                    <a:srgbClr val="666666"/>
                  </a:solidFill>
                  <a:latin typeface="Arial" pitchFamily="34" charset="0"/>
                  <a:ea typeface="Open Sans" pitchFamily="34" charset="0"/>
                  <a:cs typeface="Arial" pitchFamily="34" charset="0"/>
                </a:rPr>
                <a:t> Details</a:t>
              </a:r>
            </a:p>
          </p:txBody>
        </p:sp>
      </p:grpSp>
    </p:spTree>
    <p:extLst>
      <p:ext uri="{BB962C8B-B14F-4D97-AF65-F5344CB8AC3E}">
        <p14:creationId xmlns:p14="http://schemas.microsoft.com/office/powerpoint/2010/main" val="3157867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1" name="Rectangle 13"/>
          <p:cNvSpPr>
            <a:spLocks noChangeArrowheads="1"/>
          </p:cNvSpPr>
          <p:nvPr/>
        </p:nvSpPr>
        <p:spPr bwMode="auto">
          <a:xfrm>
            <a:off x="1299369" y="3715541"/>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Firstname3 Lastname3: </a:t>
            </a:r>
            <a:r>
              <a:rPr lang="en-US" sz="1000" dirty="0">
                <a:solidFill>
                  <a:srgbClr val="000000"/>
                </a:solidFill>
                <a:latin typeface="Arial" panose="020B0604020202020204" pitchFamily="34" charset="0"/>
                <a:cs typeface="Arial" panose="020B0604020202020204" pitchFamily="34" charset="0"/>
              </a:rPr>
              <a:t>This FeedListItem displays an </a:t>
            </a:r>
            <a:r>
              <a:rPr lang="en-US" sz="1000" dirty="0" err="1">
                <a:solidFill>
                  <a:srgbClr val="000000"/>
                </a:solidFill>
                <a:latin typeface="Arial" panose="020B0604020202020204" pitchFamily="34" charset="0"/>
                <a:cs typeface="Arial" panose="020B0604020202020204" pitchFamily="34" charset="0"/>
              </a:rPr>
              <a:t>ImagePool</a:t>
            </a:r>
            <a:r>
              <a:rPr lang="en-US" sz="1000" dirty="0">
                <a:solidFill>
                  <a:srgbClr val="000000"/>
                </a:solidFill>
                <a:latin typeface="Arial" panose="020B0604020202020204" pitchFamily="34" charset="0"/>
                <a:cs typeface="Arial" panose="020B0604020202020204" pitchFamily="34" charset="0"/>
              </a:rPr>
              <a:t> image. Cras </a:t>
            </a:r>
            <a:r>
              <a:rPr lang="en-US" sz="1000" dirty="0" err="1">
                <a:solidFill>
                  <a:srgbClr val="000000"/>
                </a:solidFill>
                <a:latin typeface="Arial" panose="020B0604020202020204" pitchFamily="34" charset="0"/>
                <a:cs typeface="Arial" panose="020B0604020202020204" pitchFamily="34" charset="0"/>
              </a:rPr>
              <a:t>congue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posuere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metus</a:t>
            </a:r>
            <a:r>
              <a:rPr lang="en-US" sz="1000" dirty="0">
                <a:solidFill>
                  <a:srgbClr val="000000"/>
                </a:solidFill>
                <a:latin typeface="Arial" panose="020B0604020202020204" pitchFamily="34" charset="0"/>
                <a:cs typeface="Arial" panose="020B0604020202020204" pitchFamily="34" charset="0"/>
              </a:rPr>
              <a:t> sed tempus. </a:t>
            </a:r>
            <a:r>
              <a:rPr lang="en-US" sz="1000" dirty="0" err="1">
                <a:solidFill>
                  <a:srgbClr val="000000"/>
                </a:solidFill>
                <a:latin typeface="Arial" panose="020B0604020202020204" pitchFamily="34" charset="0"/>
                <a:cs typeface="Arial" panose="020B0604020202020204" pitchFamily="34" charset="0"/>
              </a:rPr>
              <a:t>Mauris</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euismod</a:t>
            </a:r>
            <a:r>
              <a:rPr lang="en-US" sz="1000" dirty="0">
                <a:solidFill>
                  <a:srgbClr val="000000"/>
                </a:solidFill>
                <a:latin typeface="Arial" panose="020B0604020202020204" pitchFamily="34" charset="0"/>
                <a:cs typeface="Arial" panose="020B0604020202020204" pitchFamily="34" charset="0"/>
              </a:rPr>
              <a:t>, dui sit amet </a:t>
            </a:r>
            <a:r>
              <a:rPr lang="en-US" sz="1000" dirty="0" err="1">
                <a:solidFill>
                  <a:srgbClr val="000000"/>
                </a:solidFill>
                <a:latin typeface="Arial" panose="020B0604020202020204" pitchFamily="34" charset="0"/>
                <a:cs typeface="Arial" panose="020B0604020202020204" pitchFamily="34" charset="0"/>
              </a:rPr>
              <a:t>molestie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volutpat</a:t>
            </a:r>
            <a:r>
              <a:rPr lang="en-US" sz="1000" dirty="0">
                <a:solidFill>
                  <a:srgbClr val="000000"/>
                </a:solidFill>
                <a:latin typeface="Arial" panose="020B0604020202020204" pitchFamily="34" charset="0"/>
                <a:cs typeface="Arial" panose="020B0604020202020204" pitchFamily="34" charset="0"/>
              </a:rPr>
              <a:t>, ipsum </a:t>
            </a:r>
            <a:r>
              <a:rPr lang="en-US" sz="1000" dirty="0" err="1">
                <a:solidFill>
                  <a:srgbClr val="000000"/>
                </a:solidFill>
                <a:latin typeface="Arial" panose="020B0604020202020204" pitchFamily="34" charset="0"/>
                <a:cs typeface="Arial" panose="020B0604020202020204" pitchFamily="34" charset="0"/>
              </a:rPr>
              <a:t>est</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viverra</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velit</a:t>
            </a:r>
            <a:r>
              <a:rPr lang="en-US" sz="1000" dirty="0">
                <a:solidFill>
                  <a:srgbClr val="000000"/>
                </a:solidFill>
                <a:latin typeface="Arial" panose="020B0604020202020204" pitchFamily="34" charset="0"/>
                <a:cs typeface="Arial" panose="020B0604020202020204" pitchFamily="34" charset="0"/>
              </a:rPr>
              <a:t>, id ultricies ante dolor et ligula.</a:t>
            </a:r>
            <a:endParaRPr lang="en-US" dirty="0">
              <a:solidFill>
                <a:srgbClr val="000000"/>
              </a:solidFill>
              <a:latin typeface="Arial" pitchFamily="34" charset="0"/>
              <a:cs typeface="Arial" pitchFamily="34" charset="0"/>
            </a:endParaRPr>
          </a:p>
        </p:txBody>
      </p:sp>
      <p:sp>
        <p:nvSpPr>
          <p:cNvPr id="22" name="Rectangle 17"/>
          <p:cNvSpPr>
            <a:spLocks noChangeArrowheads="1"/>
          </p:cNvSpPr>
          <p:nvPr/>
        </p:nvSpPr>
        <p:spPr bwMode="auto">
          <a:xfrm>
            <a:off x="1299369" y="4294979"/>
            <a:ext cx="5498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666666"/>
                </a:solidFill>
                <a:effectLst/>
                <a:latin typeface="Arial" panose="020B0604020202020204" pitchFamily="34" charset="0"/>
                <a:cs typeface="Arial" panose="020B0604020202020204" pitchFamily="34" charset="0"/>
              </a:rPr>
              <a:t>Rejected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3" name="Rectangle 18"/>
          <p:cNvSpPr>
            <a:spLocks noChangeArrowheads="1"/>
          </p:cNvSpPr>
          <p:nvPr/>
        </p:nvSpPr>
        <p:spPr bwMode="auto">
          <a:xfrm>
            <a:off x="1913732" y="4294979"/>
            <a:ext cx="61715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666666"/>
                </a:solidFill>
                <a:effectLst/>
                <a:latin typeface="Arial" panose="020B0604020202020204" pitchFamily="34" charset="0"/>
                <a:cs typeface="Arial" panose="020B0604020202020204" pitchFamily="34" charset="0"/>
              </a:rPr>
              <a:t>Dec 04, 2012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 name="Line 19"/>
          <p:cNvSpPr>
            <a:spLocks noChangeShapeType="1"/>
          </p:cNvSpPr>
          <p:nvPr/>
        </p:nvSpPr>
        <p:spPr bwMode="auto">
          <a:xfrm>
            <a:off x="299244" y="460454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Rectangle 20"/>
          <p:cNvSpPr>
            <a:spLocks noChangeArrowheads="1"/>
          </p:cNvSpPr>
          <p:nvPr/>
        </p:nvSpPr>
        <p:spPr bwMode="auto">
          <a:xfrm>
            <a:off x="629444" y="375681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1"/>
          <p:cNvSpPr>
            <a:spLocks/>
          </p:cNvSpPr>
          <p:nvPr/>
        </p:nvSpPr>
        <p:spPr bwMode="auto">
          <a:xfrm>
            <a:off x="672307" y="375681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Rectangle 31"/>
          <p:cNvSpPr>
            <a:spLocks noChangeArrowheads="1"/>
          </p:cNvSpPr>
          <p:nvPr/>
        </p:nvSpPr>
        <p:spPr bwMode="auto">
          <a:xfrm>
            <a:off x="1299369" y="2682079"/>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Firstname2 Lastname2: </a:t>
            </a:r>
            <a:r>
              <a:rPr lang="en-US" sz="1000" dirty="0">
                <a:solidFill>
                  <a:srgbClr val="000000"/>
                </a:solidFill>
                <a:latin typeface="Arial" panose="020B0604020202020204" pitchFamily="34" charset="0"/>
                <a:cs typeface="Arial" panose="020B0604020202020204" pitchFamily="34" charset="0"/>
              </a:rPr>
              <a:t> Hi </a:t>
            </a:r>
            <a:r>
              <a:rPr lang="en-US" sz="1000" dirty="0" err="1">
                <a:solidFill>
                  <a:srgbClr val="000000"/>
                </a:solidFill>
                <a:latin typeface="Arial" panose="020B0604020202020204" pitchFamily="34" charset="0"/>
                <a:cs typeface="Arial" panose="020B0604020202020204" pitchFamily="34" charset="0"/>
              </a:rPr>
              <a:t>Firstname</a:t>
            </a:r>
            <a:r>
              <a:rPr lang="en-US" sz="1000" dirty="0">
                <a:solidFill>
                  <a:srgbClr val="000000"/>
                </a:solidFill>
                <a:latin typeface="Arial" panose="020B0604020202020204" pitchFamily="34" charset="0"/>
                <a:cs typeface="Arial" panose="020B0604020202020204" pitchFamily="34" charset="0"/>
              </a:rPr>
              <a:t>,</a:t>
            </a:r>
          </a:p>
          <a:p>
            <a:pPr lvl="0" fontAlgn="base">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Hmmmmmm</a:t>
            </a:r>
            <a:r>
              <a:rPr lang="en-US" sz="1000" dirty="0">
                <a:solidFill>
                  <a:srgbClr val="000000"/>
                </a:solidFill>
                <a:latin typeface="Arial" panose="020B0604020202020204" pitchFamily="34" charset="0"/>
                <a:cs typeface="Arial" panose="020B0604020202020204" pitchFamily="34" charset="0"/>
              </a:rPr>
              <a:t>. I am not so sure yet. You know we have so much work open for the current project. regards Firstname2</a:t>
            </a:r>
            <a:endParaRPr lang="en-US" dirty="0">
              <a:solidFill>
                <a:srgbClr val="000000"/>
              </a:solidFill>
              <a:latin typeface="Arial" pitchFamily="34" charset="0"/>
              <a:cs typeface="Arial" pitchFamily="34" charset="0"/>
            </a:endParaRPr>
          </a:p>
        </p:txBody>
      </p:sp>
      <p:sp>
        <p:nvSpPr>
          <p:cNvPr id="28" name="Rectangle 35"/>
          <p:cNvSpPr>
            <a:spLocks noChangeArrowheads="1"/>
          </p:cNvSpPr>
          <p:nvPr/>
        </p:nvSpPr>
        <p:spPr bwMode="auto">
          <a:xfrm>
            <a:off x="1299369" y="3253579"/>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2013-06-08</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29" name="Rectangle 36"/>
          <p:cNvSpPr>
            <a:spLocks noChangeArrowheads="1"/>
          </p:cNvSpPr>
          <p:nvPr/>
        </p:nvSpPr>
        <p:spPr bwMode="auto">
          <a:xfrm>
            <a:off x="629444" y="2756692"/>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37"/>
          <p:cNvSpPr>
            <a:spLocks/>
          </p:cNvSpPr>
          <p:nvPr/>
        </p:nvSpPr>
        <p:spPr bwMode="auto">
          <a:xfrm>
            <a:off x="672307" y="2756692"/>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Line 38"/>
          <p:cNvSpPr>
            <a:spLocks noChangeShapeType="1"/>
          </p:cNvSpPr>
          <p:nvPr/>
        </p:nvSpPr>
        <p:spPr bwMode="auto">
          <a:xfrm>
            <a:off x="299244" y="3577429"/>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Rectangle 39"/>
          <p:cNvSpPr>
            <a:spLocks noChangeArrowheads="1"/>
          </p:cNvSpPr>
          <p:nvPr/>
        </p:nvSpPr>
        <p:spPr bwMode="auto">
          <a:xfrm>
            <a:off x="1299370" y="1681953"/>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err="1">
                <a:ln>
                  <a:noFill/>
                </a:ln>
                <a:solidFill>
                  <a:srgbClr val="00679E"/>
                </a:solidFill>
                <a:effectLst/>
                <a:latin typeface="Arial" panose="020B0604020202020204" pitchFamily="34" charset="0"/>
                <a:cs typeface="Arial" panose="020B0604020202020204" pitchFamily="34" charset="0"/>
              </a:rPr>
              <a:t>Firstname</a:t>
            </a: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 </a:t>
            </a:r>
            <a:r>
              <a:rPr kumimoji="0" lang="en-US" sz="1000" b="1" i="0" u="none" strike="noStrike" cap="none" normalizeH="0" baseline="0" dirty="0" err="1">
                <a:ln>
                  <a:noFill/>
                </a:ln>
                <a:solidFill>
                  <a:srgbClr val="00679E"/>
                </a:solidFill>
                <a:effectLst/>
                <a:latin typeface="Arial" panose="020B0604020202020204" pitchFamily="34" charset="0"/>
                <a:cs typeface="Arial" panose="020B0604020202020204" pitchFamily="34" charset="0"/>
              </a:rPr>
              <a:t>Lastname</a:t>
            </a: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 </a:t>
            </a:r>
            <a:r>
              <a:rPr lang="en-US" sz="1000" dirty="0">
                <a:solidFill>
                  <a:srgbClr val="000000"/>
                </a:solidFill>
                <a:latin typeface="Arial" panose="020B0604020202020204" pitchFamily="34" charset="0"/>
                <a:cs typeface="Arial" panose="020B0604020202020204" pitchFamily="34" charset="0"/>
              </a:rPr>
              <a:t>Hi Boss,</a:t>
            </a:r>
          </a:p>
          <a:p>
            <a:pPr lvl="0" fontAlgn="base">
              <a:spcBef>
                <a:spcPct val="0"/>
              </a:spcBef>
              <a:spcAft>
                <a:spcPct val="0"/>
              </a:spcAft>
            </a:pPr>
            <a:r>
              <a:rPr lang="en-US" sz="1000" dirty="0">
                <a:solidFill>
                  <a:srgbClr val="000000"/>
                </a:solidFill>
                <a:latin typeface="Arial" panose="020B0604020202020204" pitchFamily="34" charset="0"/>
                <a:cs typeface="Arial" panose="020B0604020202020204" pitchFamily="34" charset="0"/>
              </a:rPr>
              <a:t>my wife will be on sabbatical in the month of December and we have 5 kids. Best </a:t>
            </a:r>
            <a:r>
              <a:rPr lang="en-US" sz="1000" dirty="0" err="1">
                <a:solidFill>
                  <a:srgbClr val="000000"/>
                </a:solidFill>
                <a:latin typeface="Arial" panose="020B0604020202020204" pitchFamily="34" charset="0"/>
                <a:cs typeface="Arial" panose="020B0604020202020204" pitchFamily="34" charset="0"/>
              </a:rPr>
              <a:t>Firstname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43"/>
          <p:cNvSpPr>
            <a:spLocks noChangeArrowheads="1"/>
          </p:cNvSpPr>
          <p:nvPr/>
        </p:nvSpPr>
        <p:spPr bwMode="auto">
          <a:xfrm>
            <a:off x="1299369" y="2232817"/>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2013-06-09</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44"/>
          <p:cNvSpPr>
            <a:spLocks noChangeArrowheads="1"/>
          </p:cNvSpPr>
          <p:nvPr/>
        </p:nvSpPr>
        <p:spPr bwMode="auto">
          <a:xfrm>
            <a:off x="629444" y="175656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45"/>
          <p:cNvSpPr>
            <a:spLocks/>
          </p:cNvSpPr>
          <p:nvPr/>
        </p:nvSpPr>
        <p:spPr bwMode="auto">
          <a:xfrm>
            <a:off x="672307" y="175656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Line 46"/>
          <p:cNvSpPr>
            <a:spLocks noChangeShapeType="1"/>
          </p:cNvSpPr>
          <p:nvPr/>
        </p:nvSpPr>
        <p:spPr bwMode="auto">
          <a:xfrm>
            <a:off x="299244" y="2577304"/>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341471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3" name="Rectangle 8"/>
          <p:cNvSpPr>
            <a:spLocks noChangeArrowheads="1"/>
          </p:cNvSpPr>
          <p:nvPr/>
        </p:nvSpPr>
        <p:spPr bwMode="auto">
          <a:xfrm>
            <a:off x="629443" y="2922437"/>
            <a:ext cx="54798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lnSpc>
                <a:spcPct val="150000"/>
              </a:lnSpc>
              <a:spcBef>
                <a:spcPct val="0"/>
              </a:spcBef>
              <a:spcAft>
                <a:spcPct val="0"/>
              </a:spcAft>
            </a:pPr>
            <a:r>
              <a:rPr kumimoji="0" lang="en-US" sz="800" b="1" i="0" u="none" strike="noStrike" cap="none" normalizeH="0" baseline="0" dirty="0">
                <a:ln>
                  <a:noFill/>
                </a:ln>
                <a:solidFill>
                  <a:srgbClr val="666666"/>
                </a:solidFill>
                <a:effectLst/>
                <a:latin typeface="Open Sans Semibold" pitchFamily="34" charset="0"/>
                <a:cs typeface="Arial" pitchFamily="34" charset="0"/>
              </a:rPr>
              <a:t>Waiting for Approval and waiting and waiting and waiting and waiting and waiting and waiting and waiting and </a:t>
            </a:r>
            <a:r>
              <a:rPr lang="en-US" sz="800" b="1" dirty="0">
                <a:solidFill>
                  <a:srgbClr val="666666"/>
                </a:solidFill>
                <a:latin typeface="Open Sans Semibold" pitchFamily="34" charset="0"/>
                <a:cs typeface="Arial" pitchFamily="34" charset="0"/>
              </a:rPr>
              <a:t>waiting and waiting and waiting and waiting and waiting and waiting and waiting and waiting and waiting and waiting and waiting and waiting and waiting   ·  </a:t>
            </a:r>
            <a:r>
              <a:rPr lang="en-US" sz="800" dirty="0">
                <a:solidFill>
                  <a:srgbClr val="666666"/>
                </a:solidFill>
                <a:latin typeface="Open Sans" pitchFamily="34" charset="0"/>
                <a:cs typeface="Arial" pitchFamily="34" charset="0"/>
              </a:rPr>
              <a:t>Nov 23, 2012</a:t>
            </a:r>
            <a:endParaRPr lang="en-US" dirty="0">
              <a:solidFill>
                <a:srgbClr val="000000"/>
              </a:solidFill>
              <a:latin typeface="Arial" pitchFamily="34" charset="0"/>
              <a:cs typeface="Arial" pitchFamily="34" charset="0"/>
            </a:endParaRPr>
          </a:p>
        </p:txBody>
      </p:sp>
      <p:sp>
        <p:nvSpPr>
          <p:cNvPr id="44" name="Rectangle 31"/>
          <p:cNvSpPr>
            <a:spLocks noChangeArrowheads="1"/>
          </p:cNvSpPr>
          <p:nvPr/>
        </p:nvSpPr>
        <p:spPr bwMode="auto">
          <a:xfrm>
            <a:off x="629444" y="2675349"/>
            <a:ext cx="55864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a:solidFill>
                  <a:srgbClr val="00679E"/>
                </a:solidFill>
                <a:latin typeface="Open Sans Semibold" pitchFamily="34" charset="0"/>
                <a:cs typeface="Arial" pitchFamily="34" charset="0"/>
              </a:rPr>
              <a:t>Firstname2 Lastname2:</a:t>
            </a:r>
            <a:r>
              <a:rPr lang="en-US" sz="1000" dirty="0">
                <a:solidFill>
                  <a:srgbClr val="000000"/>
                </a:solidFill>
                <a:latin typeface="Open Sans" pitchFamily="34" charset="0"/>
                <a:cs typeface="Arial" pitchFamily="34" charset="0"/>
              </a:rPr>
              <a:t> This FeedListItem comes without an image and has a very long info text</a:t>
            </a:r>
            <a:endParaRPr lang="en-US" dirty="0">
              <a:latin typeface="Arial" pitchFamily="34" charset="0"/>
              <a:cs typeface="Arial" pitchFamily="34" charset="0"/>
            </a:endParaRPr>
          </a:p>
        </p:txBody>
      </p:sp>
      <p:sp>
        <p:nvSpPr>
          <p:cNvPr id="49" name="Line 38"/>
          <p:cNvSpPr>
            <a:spLocks noChangeShapeType="1"/>
          </p:cNvSpPr>
          <p:nvPr/>
        </p:nvSpPr>
        <p:spPr bwMode="auto">
          <a:xfrm>
            <a:off x="299243" y="3570700"/>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Rectangle 39"/>
          <p:cNvSpPr>
            <a:spLocks noChangeArrowheads="1"/>
          </p:cNvSpPr>
          <p:nvPr/>
        </p:nvSpPr>
        <p:spPr bwMode="auto">
          <a:xfrm>
            <a:off x="1299369" y="1675224"/>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err="1">
                <a:solidFill>
                  <a:srgbClr val="000000"/>
                </a:solidFill>
                <a:latin typeface="Open Sans Semibold" pitchFamily="34" charset="0"/>
                <a:cs typeface="Arial" pitchFamily="34" charset="0"/>
              </a:rPr>
              <a:t>Firstname</a:t>
            </a:r>
            <a:r>
              <a:rPr lang="en-US" sz="1000" b="1" dirty="0">
                <a:solidFill>
                  <a:srgbClr val="000000"/>
                </a:solidFill>
                <a:latin typeface="Open Sans Semibold" pitchFamily="34" charset="0"/>
                <a:cs typeface="Arial" pitchFamily="34" charset="0"/>
              </a:rPr>
              <a:t> </a:t>
            </a:r>
            <a:r>
              <a:rPr lang="en-US" sz="1000" b="1" dirty="0" err="1">
                <a:solidFill>
                  <a:srgbClr val="000000"/>
                </a:solidFill>
                <a:latin typeface="Open Sans Semibold" pitchFamily="34" charset="0"/>
                <a:cs typeface="Arial" pitchFamily="34" charset="0"/>
              </a:rPr>
              <a:t>Lastname</a:t>
            </a:r>
            <a:r>
              <a:rPr lang="en-US" sz="1000" b="1" dirty="0">
                <a:solidFill>
                  <a:srgbClr val="000000"/>
                </a:solidFill>
                <a:latin typeface="Open Sans Semibold" pitchFamily="34" charset="0"/>
                <a:cs typeface="Arial" pitchFamily="34" charset="0"/>
              </a:rPr>
              <a:t>:</a:t>
            </a:r>
            <a:r>
              <a:rPr lang="en-US" sz="1000" dirty="0">
                <a:solidFill>
                  <a:srgbClr val="000000"/>
                </a:solidFill>
                <a:latin typeface="Open Sans" pitchFamily="34" charset="0"/>
                <a:cs typeface="Arial" pitchFamily="34" charset="0"/>
              </a:rPr>
              <a:t> This FeedListItem comes with </a:t>
            </a:r>
            <a:r>
              <a:rPr lang="en-US" sz="1000" dirty="0" err="1">
                <a:solidFill>
                  <a:srgbClr val="000000"/>
                </a:solidFill>
                <a:latin typeface="Open Sans" pitchFamily="34" charset="0"/>
                <a:cs typeface="Arial" pitchFamily="34" charset="0"/>
              </a:rPr>
              <a:t>senderActive</a:t>
            </a:r>
            <a:r>
              <a:rPr lang="en-US" sz="1000" dirty="0">
                <a:solidFill>
                  <a:srgbClr val="000000"/>
                </a:solidFill>
                <a:latin typeface="Open Sans" pitchFamily="34" charset="0"/>
                <a:cs typeface="Arial" pitchFamily="34" charset="0"/>
              </a:rPr>
              <a:t>  =  false and </a:t>
            </a:r>
            <a:r>
              <a:rPr lang="en-US" sz="1000" dirty="0" err="1">
                <a:solidFill>
                  <a:srgbClr val="000000"/>
                </a:solidFill>
                <a:latin typeface="Open Sans" pitchFamily="34" charset="0"/>
                <a:cs typeface="Arial" pitchFamily="34" charset="0"/>
              </a:rPr>
              <a:t>iconActive</a:t>
            </a:r>
            <a:r>
              <a:rPr lang="en-US" sz="1000" dirty="0">
                <a:solidFill>
                  <a:srgbClr val="000000"/>
                </a:solidFill>
                <a:latin typeface="Open Sans" pitchFamily="34" charset="0"/>
                <a:cs typeface="Arial" pitchFamily="34" charset="0"/>
              </a:rPr>
              <a:t>  = This FeedListItem comes with </a:t>
            </a:r>
            <a:r>
              <a:rPr lang="en-US" sz="1000" dirty="0" err="1">
                <a:solidFill>
                  <a:srgbClr val="000000"/>
                </a:solidFill>
                <a:latin typeface="Open Sans" pitchFamily="34" charset="0"/>
                <a:cs typeface="Arial" pitchFamily="34" charset="0"/>
              </a:rPr>
              <a:t>senderActive</a:t>
            </a:r>
            <a:r>
              <a:rPr lang="en-US" sz="1000" dirty="0">
                <a:solidFill>
                  <a:srgbClr val="000000"/>
                </a:solidFill>
                <a:latin typeface="Open Sans" pitchFamily="34" charset="0"/>
                <a:cs typeface="Arial" pitchFamily="34" charset="0"/>
              </a:rPr>
              <a:t>  =  false and </a:t>
            </a:r>
            <a:r>
              <a:rPr lang="en-US" sz="1000" dirty="0" err="1">
                <a:solidFill>
                  <a:srgbClr val="000000"/>
                </a:solidFill>
                <a:latin typeface="Open Sans" pitchFamily="34" charset="0"/>
                <a:cs typeface="Arial" pitchFamily="34" charset="0"/>
              </a:rPr>
              <a:t>iconActive</a:t>
            </a:r>
            <a:r>
              <a:rPr lang="en-US" sz="1000" dirty="0">
                <a:solidFill>
                  <a:srgbClr val="000000"/>
                </a:solidFill>
                <a:latin typeface="Open Sans" pitchFamily="34" charset="0"/>
                <a:cs typeface="Arial" pitchFamily="34" charset="0"/>
              </a:rPr>
              <a:t>  = </a:t>
            </a:r>
            <a:r>
              <a:rPr lang="en-US" sz="1000" dirty="0" err="1">
                <a:solidFill>
                  <a:srgbClr val="000000"/>
                </a:solidFill>
                <a:latin typeface="Open Sans" pitchFamily="34" charset="0"/>
                <a:cs typeface="Arial" pitchFamily="34" charset="0"/>
              </a:rPr>
              <a:t>interdum</a:t>
            </a:r>
            <a:r>
              <a:rPr lang="en-US" sz="1000" dirty="0">
                <a:solidFill>
                  <a:srgbClr val="000000"/>
                </a:solidFill>
                <a:latin typeface="Open Sans" pitchFamily="34" charset="0"/>
                <a:cs typeface="Arial" pitchFamily="34" charset="0"/>
              </a:rPr>
              <a:t> eget </a:t>
            </a:r>
            <a:r>
              <a:rPr lang="en-US" sz="1000" dirty="0" err="1">
                <a:solidFill>
                  <a:srgbClr val="000000"/>
                </a:solidFill>
                <a:latin typeface="Open Sans" pitchFamily="34" charset="0"/>
                <a:cs typeface="Arial" pitchFamily="34" charset="0"/>
              </a:rPr>
              <a:t>sollicitudin</a:t>
            </a:r>
            <a:r>
              <a:rPr lang="en-US" sz="1000" dirty="0">
                <a:solidFill>
                  <a:srgbClr val="000000"/>
                </a:solidFill>
                <a:latin typeface="Open Sans" pitchFamily="34" charset="0"/>
                <a:cs typeface="Arial" pitchFamily="34" charset="0"/>
              </a:rPr>
              <a:t> </a:t>
            </a:r>
            <a:r>
              <a:rPr lang="en-US" sz="1000" dirty="0" err="1">
                <a:solidFill>
                  <a:srgbClr val="000000"/>
                </a:solidFill>
                <a:latin typeface="Open Sans" pitchFamily="34" charset="0"/>
                <a:cs typeface="Arial" pitchFamily="34" charset="0"/>
              </a:rPr>
              <a:t>acc</a:t>
            </a:r>
            <a:r>
              <a:rPr lang="en-US" sz="1000" dirty="0">
                <a:solidFill>
                  <a:srgbClr val="000000"/>
                </a:solidFill>
                <a:latin typeface="Open Sans" pitchFamily="34" charset="0"/>
                <a:cs typeface="Arial" pitchFamily="34" charset="0"/>
              </a:rPr>
              <a:t>, blandit a ante.</a:t>
            </a:r>
            <a:endParaRPr lang="en-US" dirty="0">
              <a:solidFill>
                <a:srgbClr val="000000"/>
              </a:solidFill>
              <a:latin typeface="Arial" pitchFamily="34" charset="0"/>
              <a:cs typeface="Arial" pitchFamily="34" charset="0"/>
            </a:endParaRPr>
          </a:p>
        </p:txBody>
      </p:sp>
      <p:sp>
        <p:nvSpPr>
          <p:cNvPr id="57" name="Rectangle 43"/>
          <p:cNvSpPr>
            <a:spLocks noChangeArrowheads="1"/>
          </p:cNvSpPr>
          <p:nvPr/>
        </p:nvSpPr>
        <p:spPr bwMode="auto">
          <a:xfrm>
            <a:off x="1299368" y="2226088"/>
            <a:ext cx="17777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800" b="1">
                <a:solidFill>
                  <a:srgbClr val="666666"/>
                </a:solidFill>
                <a:latin typeface="Open Sans Semibold" pitchFamily="34" charset="0"/>
                <a:cs typeface="Arial" pitchFamily="34" charset="0"/>
              </a:rPr>
              <a:t>Waiting for Approval  ·  </a:t>
            </a:r>
            <a:r>
              <a:rPr lang="en-US" sz="800">
                <a:solidFill>
                  <a:srgbClr val="666666"/>
                </a:solidFill>
                <a:latin typeface="Open Sans" pitchFamily="34" charset="0"/>
                <a:cs typeface="Arial" pitchFamily="34" charset="0"/>
              </a:rPr>
              <a:t>Dec 02, 2012</a:t>
            </a:r>
            <a:endParaRPr lang="en-US" sz="1600">
              <a:solidFill>
                <a:srgbClr val="000000"/>
              </a:solidFill>
              <a:latin typeface="Arial" pitchFamily="34" charset="0"/>
              <a:cs typeface="Arial" pitchFamily="34" charset="0"/>
            </a:endParaRPr>
          </a:p>
        </p:txBody>
      </p:sp>
      <p:sp>
        <p:nvSpPr>
          <p:cNvPr id="58" name="Rectangle 44"/>
          <p:cNvSpPr>
            <a:spLocks noChangeArrowheads="1"/>
          </p:cNvSpPr>
          <p:nvPr/>
        </p:nvSpPr>
        <p:spPr bwMode="auto">
          <a:xfrm>
            <a:off x="629443" y="1749838"/>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45"/>
          <p:cNvSpPr>
            <a:spLocks/>
          </p:cNvSpPr>
          <p:nvPr/>
        </p:nvSpPr>
        <p:spPr bwMode="auto">
          <a:xfrm>
            <a:off x="672306" y="1749838"/>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 name="Line 46"/>
          <p:cNvSpPr>
            <a:spLocks noChangeShapeType="1"/>
          </p:cNvSpPr>
          <p:nvPr/>
        </p:nvSpPr>
        <p:spPr bwMode="auto">
          <a:xfrm>
            <a:off x="299243" y="25705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043967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My Tickets (2)</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Send</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5" y="968081"/>
            <a:ext cx="2714247"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Details - Feedback</a:t>
            </a:r>
          </a:p>
        </p:txBody>
      </p:sp>
      <p:sp>
        <p:nvSpPr>
          <p:cNvPr id="2" name="Rectangle 1"/>
          <p:cNvSpPr/>
          <p:nvPr/>
        </p:nvSpPr>
        <p:spPr bwMode="gray">
          <a:xfrm>
            <a:off x="-13725" y="1575440"/>
            <a:ext cx="2720242"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sp>
        <p:nvSpPr>
          <p:cNvPr id="79" name="TextBox 7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2947591" y="1395100"/>
            <a:ext cx="4241091" cy="261610"/>
          </a:xfrm>
          <a:prstGeom prst="rect">
            <a:avLst/>
          </a:prstGeom>
          <a:noFill/>
        </p:spPr>
        <p:txBody>
          <a:bodyPr wrap="square" rtlCol="0">
            <a:spAutoFit/>
          </a:bodyPr>
          <a:lstStyle/>
          <a:p>
            <a:pPr algn="r"/>
            <a:endParaRPr lang="en-US" sz="1100" dirty="0">
              <a:solidFill>
                <a:srgbClr val="666666"/>
              </a:solidFill>
              <a:latin typeface="Arial"/>
              <a:cs typeface="Arial"/>
            </a:endParaRPr>
          </a:p>
        </p:txBody>
      </p:sp>
      <p:sp>
        <p:nvSpPr>
          <p:cNvPr id="191" name="Rectangle 190"/>
          <p:cNvSpPr/>
          <p:nvPr/>
        </p:nvSpPr>
        <p:spPr>
          <a:xfrm>
            <a:off x="3450611" y="1782615"/>
            <a:ext cx="4724904" cy="600164"/>
          </a:xfrm>
          <a:prstGeom prst="rect">
            <a:avLst/>
          </a:prstGeom>
        </p:spPr>
        <p:txBody>
          <a:bodyPr wrap="square">
            <a:spAutoFit/>
          </a:bodyPr>
          <a:lstStyle/>
          <a:p>
            <a:r>
              <a:rPr lang="en-US" sz="1100" dirty="0">
                <a:solidFill>
                  <a:srgbClr val="333333"/>
                </a:solidFill>
                <a:cs typeface="Calibri" panose="020F0502020204030204" pitchFamily="34" charset="0"/>
              </a:rPr>
              <a:t>Considering your last IT support request, please rate on a scale of 1-5, 5 being extremely poor and 1 being perfect, the level of performance in each area of service</a:t>
            </a:r>
          </a:p>
        </p:txBody>
      </p:sp>
      <p:sp>
        <p:nvSpPr>
          <p:cNvPr id="304" name="Rectangle 303"/>
          <p:cNvSpPr/>
          <p:nvPr/>
        </p:nvSpPr>
        <p:spPr>
          <a:xfrm>
            <a:off x="3269201" y="1364399"/>
            <a:ext cx="1749197" cy="369332"/>
          </a:xfrm>
          <a:prstGeom prst="rect">
            <a:avLst/>
          </a:prstGeom>
        </p:spPr>
        <p:txBody>
          <a:bodyPr wrap="none">
            <a:spAutoFit/>
          </a:bodyPr>
          <a:lstStyle/>
          <a:p>
            <a:r>
              <a:rPr lang="en-US" dirty="0">
                <a:solidFill>
                  <a:srgbClr val="404040"/>
                </a:solidFill>
                <a:latin typeface="open sans" panose="020B0604020202020204" charset="0"/>
              </a:rPr>
              <a:t>Overall Service</a:t>
            </a:r>
            <a:endParaRPr lang="en-US" dirty="0"/>
          </a:p>
        </p:txBody>
      </p:sp>
      <p:graphicFrame>
        <p:nvGraphicFramePr>
          <p:cNvPr id="305" name="Table 304"/>
          <p:cNvGraphicFramePr>
            <a:graphicFrameLocks noGrp="1"/>
          </p:cNvGraphicFramePr>
          <p:nvPr>
            <p:extLst/>
          </p:nvPr>
        </p:nvGraphicFramePr>
        <p:xfrm>
          <a:off x="4745454" y="3000738"/>
          <a:ext cx="2503334" cy="243840"/>
        </p:xfrm>
        <a:graphic>
          <a:graphicData uri="http://schemas.openxmlformats.org/drawingml/2006/table">
            <a:tbl>
              <a:tblPr/>
              <a:tblGrid>
                <a:gridCol w="505900">
                  <a:extLst>
                    <a:ext uri="{9D8B030D-6E8A-4147-A177-3AD203B41FA5}">
                      <a16:colId xmlns:a16="http://schemas.microsoft.com/office/drawing/2014/main" val="1358990101"/>
                    </a:ext>
                  </a:extLst>
                </a:gridCol>
                <a:gridCol w="505900">
                  <a:extLst>
                    <a:ext uri="{9D8B030D-6E8A-4147-A177-3AD203B41FA5}">
                      <a16:colId xmlns:a16="http://schemas.microsoft.com/office/drawing/2014/main" val="2059346611"/>
                    </a:ext>
                  </a:extLst>
                </a:gridCol>
                <a:gridCol w="497178">
                  <a:extLst>
                    <a:ext uri="{9D8B030D-6E8A-4147-A177-3AD203B41FA5}">
                      <a16:colId xmlns:a16="http://schemas.microsoft.com/office/drawing/2014/main" val="1285113134"/>
                    </a:ext>
                  </a:extLst>
                </a:gridCol>
                <a:gridCol w="497178">
                  <a:extLst>
                    <a:ext uri="{9D8B030D-6E8A-4147-A177-3AD203B41FA5}">
                      <a16:colId xmlns:a16="http://schemas.microsoft.com/office/drawing/2014/main" val="642868111"/>
                    </a:ext>
                  </a:extLst>
                </a:gridCol>
                <a:gridCol w="497178">
                  <a:extLst>
                    <a:ext uri="{9D8B030D-6E8A-4147-A177-3AD203B41FA5}">
                      <a16:colId xmlns:a16="http://schemas.microsoft.com/office/drawing/2014/main" val="649859272"/>
                    </a:ext>
                  </a:extLst>
                </a:gridCol>
              </a:tblGrid>
              <a:tr h="0">
                <a:tc>
                  <a:txBody>
                    <a:bodyPr/>
                    <a:lstStyle/>
                    <a:p>
                      <a:pPr algn="ctr"/>
                      <a:r>
                        <a:rPr lang="en-US" sz="1100" kern="1200" dirty="0">
                          <a:solidFill>
                            <a:srgbClr val="333333"/>
                          </a:solidFill>
                          <a:latin typeface="Arial"/>
                          <a:ea typeface="+mn-ea"/>
                          <a:cs typeface="Calibri" panose="020F0502020204030204" pitchFamily="34" charset="0"/>
                        </a:rPr>
                        <a:t>1</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2</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3</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4</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5</a:t>
                      </a: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1916449886"/>
                  </a:ext>
                </a:extLst>
              </a:tr>
            </a:tbl>
          </a:graphicData>
        </a:graphic>
      </p:graphicFrame>
      <p:sp>
        <p:nvSpPr>
          <p:cNvPr id="306" name="Oval 305"/>
          <p:cNvSpPr/>
          <p:nvPr/>
        </p:nvSpPr>
        <p:spPr bwMode="gray">
          <a:xfrm>
            <a:off x="4910342" y="28559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7" name="Oval 306"/>
          <p:cNvSpPr/>
          <p:nvPr/>
        </p:nvSpPr>
        <p:spPr bwMode="gray">
          <a:xfrm>
            <a:off x="5409069"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8" name="Oval 307"/>
          <p:cNvSpPr/>
          <p:nvPr/>
        </p:nvSpPr>
        <p:spPr bwMode="gray">
          <a:xfrm>
            <a:off x="5907796" y="28559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9" name="Oval 308"/>
          <p:cNvSpPr/>
          <p:nvPr/>
        </p:nvSpPr>
        <p:spPr bwMode="gray">
          <a:xfrm>
            <a:off x="6406523" y="28559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0" name="Oval 309"/>
          <p:cNvSpPr/>
          <p:nvPr/>
        </p:nvSpPr>
        <p:spPr bwMode="gray">
          <a:xfrm>
            <a:off x="5416687" y="2855996"/>
            <a:ext cx="161584" cy="161584"/>
          </a:xfrm>
          <a:prstGeom prst="ellipse">
            <a:avLst/>
          </a:prstGeom>
          <a:solidFill>
            <a:schemeClr val="tx2">
              <a:lumMod val="20000"/>
              <a:lumOff val="80000"/>
            </a:schemeClr>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31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945" y="2848200"/>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p:cNvSpPr/>
          <p:nvPr/>
        </p:nvSpPr>
        <p:spPr bwMode="gray">
          <a:xfrm>
            <a:off x="6893944" y="28559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5" name="Rectangle 64"/>
          <p:cNvSpPr/>
          <p:nvPr/>
        </p:nvSpPr>
        <p:spPr>
          <a:xfrm>
            <a:off x="4603028" y="3816287"/>
            <a:ext cx="3305878" cy="199730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endParaRPr lang="en-US" sz="1100" dirty="0">
              <a:solidFill>
                <a:schemeClr val="tx1"/>
              </a:solidFill>
              <a:latin typeface="Arial"/>
              <a:cs typeface="Arial"/>
            </a:endParaRPr>
          </a:p>
        </p:txBody>
      </p:sp>
      <p:sp>
        <p:nvSpPr>
          <p:cNvPr id="66" name="TextBox 65"/>
          <p:cNvSpPr txBox="1"/>
          <p:nvPr/>
        </p:nvSpPr>
        <p:spPr>
          <a:xfrm>
            <a:off x="2947592" y="3852389"/>
            <a:ext cx="1635864" cy="261610"/>
          </a:xfrm>
          <a:prstGeom prst="rect">
            <a:avLst/>
          </a:prstGeom>
          <a:noFill/>
        </p:spPr>
        <p:txBody>
          <a:bodyPr wrap="square" rtlCol="0">
            <a:spAutoFit/>
          </a:bodyPr>
          <a:lstStyle/>
          <a:p>
            <a:pPr algn="r"/>
            <a:r>
              <a:rPr lang="en-US" sz="1100" dirty="0">
                <a:solidFill>
                  <a:srgbClr val="666666"/>
                </a:solidFill>
                <a:latin typeface="Arial"/>
                <a:cs typeface="Arial"/>
              </a:rPr>
              <a:t>Comments:</a:t>
            </a:r>
          </a:p>
        </p:txBody>
      </p:sp>
      <p:sp>
        <p:nvSpPr>
          <p:cNvPr id="67" name="TextBox 66"/>
          <p:cNvSpPr txBox="1"/>
          <p:nvPr/>
        </p:nvSpPr>
        <p:spPr>
          <a:xfrm>
            <a:off x="3045996" y="566844"/>
            <a:ext cx="5968971"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Forgotten Password</a:t>
            </a:r>
          </a:p>
        </p:txBody>
      </p:sp>
      <p:sp>
        <p:nvSpPr>
          <p:cNvPr id="68" name="TextBox 67"/>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Confirmed</a:t>
            </a:r>
          </a:p>
        </p:txBody>
      </p:sp>
    </p:spTree>
    <p:extLst>
      <p:ext uri="{BB962C8B-B14F-4D97-AF65-F5344CB8AC3E}">
        <p14:creationId xmlns:p14="http://schemas.microsoft.com/office/powerpoint/2010/main" val="8336962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p>
        </p:txBody>
      </p:sp>
      <p:sp>
        <p:nvSpPr>
          <p:cNvPr id="29" name="Rectangle 7"/>
          <p:cNvSpPr>
            <a:spLocks noChangeArrowheads="1"/>
          </p:cNvSpPr>
          <p:nvPr/>
        </p:nvSpPr>
        <p:spPr bwMode="auto">
          <a:xfrm>
            <a:off x="604044" y="16625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a:ln>
                  <a:noFill/>
                </a:ln>
                <a:solidFill>
                  <a:srgbClr val="00679E"/>
                </a:solidFill>
                <a:effectLst/>
                <a:latin typeface="Open Sans Semibold" pitchFamily="34" charset="0"/>
                <a:cs typeface="Arial" pitchFamily="34" charset="0"/>
              </a:rPr>
              <a:t>Firstname1 Lastname1:</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8"/>
          <p:cNvSpPr>
            <a:spLocks noChangeArrowheads="1"/>
          </p:cNvSpPr>
          <p:nvPr/>
        </p:nvSpPr>
        <p:spPr bwMode="auto">
          <a:xfrm>
            <a:off x="2039642" y="1662525"/>
            <a:ext cx="123591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Open Sans" pitchFamily="34" charset="0"/>
                <a:cs typeface="Arial" pitchFamily="34" charset="0"/>
              </a:rPr>
              <a:t>This one has no date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9"/>
          <p:cNvSpPr>
            <a:spLocks noChangeArrowheads="1"/>
          </p:cNvSpPr>
          <p:nvPr/>
        </p:nvSpPr>
        <p:spPr bwMode="auto">
          <a:xfrm>
            <a:off x="604044" y="1913350"/>
            <a:ext cx="315913"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1" i="0" u="none" strike="noStrike" cap="none" normalizeH="0" baseline="0">
                <a:ln>
                  <a:noFill/>
                </a:ln>
                <a:solidFill>
                  <a:srgbClr val="666666"/>
                </a:solidFill>
                <a:effectLst/>
                <a:latin typeface="Open Sans Semibold" pitchFamily="34" charset="0"/>
                <a:cs typeface="Arial" pitchFamily="34" charset="0"/>
              </a:rPr>
              <a:t>New</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32" name="Line 10"/>
          <p:cNvSpPr>
            <a:spLocks noChangeShapeType="1"/>
          </p:cNvSpPr>
          <p:nvPr/>
        </p:nvSpPr>
        <p:spPr bwMode="auto">
          <a:xfrm>
            <a:off x="318294" y="222926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Rectangle 11"/>
          <p:cNvSpPr>
            <a:spLocks noChangeArrowheads="1"/>
          </p:cNvSpPr>
          <p:nvPr/>
        </p:nvSpPr>
        <p:spPr bwMode="auto">
          <a:xfrm>
            <a:off x="604044" y="23610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a:ln>
                  <a:noFill/>
                </a:ln>
                <a:solidFill>
                  <a:srgbClr val="00679E"/>
                </a:solidFill>
                <a:effectLst/>
                <a:latin typeface="Open Sans Semibold" pitchFamily="34" charset="0"/>
                <a:cs typeface="Arial" pitchFamily="34" charset="0"/>
              </a:rPr>
              <a:t>Firstname2 Lastname2:</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12"/>
          <p:cNvSpPr>
            <a:spLocks noChangeArrowheads="1"/>
          </p:cNvSpPr>
          <p:nvPr/>
        </p:nvSpPr>
        <p:spPr bwMode="auto">
          <a:xfrm>
            <a:off x="2052022" y="2361025"/>
            <a:ext cx="18843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err="1">
                <a:ln>
                  <a:noFill/>
                </a:ln>
                <a:solidFill>
                  <a:srgbClr val="000000"/>
                </a:solidFill>
                <a:effectLst/>
                <a:latin typeface="Open Sans" pitchFamily="34" charset="0"/>
                <a:cs typeface="Arial" pitchFamily="34" charset="0"/>
              </a:rPr>
              <a:t>And</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this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one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does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without</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info</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13"/>
          <p:cNvSpPr>
            <a:spLocks noChangeArrowheads="1"/>
          </p:cNvSpPr>
          <p:nvPr/>
        </p:nvSpPr>
        <p:spPr bwMode="auto">
          <a:xfrm>
            <a:off x="604044" y="2607087"/>
            <a:ext cx="7556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900" b="0" i="0" u="none" strike="noStrike" cap="none" normalizeH="0" baseline="0">
                <a:ln>
                  <a:noFill/>
                </a:ln>
                <a:solidFill>
                  <a:srgbClr val="666666"/>
                </a:solidFill>
                <a:effectLst/>
                <a:latin typeface="Open Sans" pitchFamily="34" charset="0"/>
                <a:cs typeface="Arial" pitchFamily="34" charset="0"/>
              </a:rPr>
              <a:t>Nov 01, 2012</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36" name="Line 14"/>
          <p:cNvSpPr>
            <a:spLocks noChangeShapeType="1"/>
          </p:cNvSpPr>
          <p:nvPr/>
        </p:nvSpPr>
        <p:spPr bwMode="auto">
          <a:xfrm>
            <a:off x="318294" y="290871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Rectangle 15"/>
          <p:cNvSpPr>
            <a:spLocks noChangeArrowheads="1"/>
          </p:cNvSpPr>
          <p:nvPr/>
        </p:nvSpPr>
        <p:spPr bwMode="auto">
          <a:xfrm>
            <a:off x="604044" y="3057937"/>
            <a:ext cx="14681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de-DE" sz="1000" b="1" dirty="0">
                <a:solidFill>
                  <a:srgbClr val="00679E"/>
                </a:solidFill>
                <a:latin typeface="Open Sans Semibold" pitchFamily="34" charset="0"/>
                <a:cs typeface="Arial" pitchFamily="34" charset="0"/>
              </a:rPr>
              <a:t>Firstname3 </a:t>
            </a:r>
            <a:r>
              <a:rPr kumimoji="0" lang="de-DE" sz="1000" b="1" i="0" u="none" strike="noStrike" cap="none" normalizeH="0" baseline="0" dirty="0">
                <a:ln>
                  <a:noFill/>
                </a:ln>
                <a:solidFill>
                  <a:srgbClr val="00679E"/>
                </a:solidFill>
                <a:effectLst/>
                <a:latin typeface="Open Sans Semibold" pitchFamily="34" charset="0"/>
                <a:cs typeface="Arial" pitchFamily="34" charset="0"/>
              </a:rPr>
              <a:t> Lastname3:</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ectangle 16"/>
          <p:cNvSpPr>
            <a:spLocks noChangeArrowheads="1"/>
          </p:cNvSpPr>
          <p:nvPr/>
        </p:nvSpPr>
        <p:spPr bwMode="auto">
          <a:xfrm>
            <a:off x="2067052" y="3057937"/>
            <a:ext cx="1430338"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rgbClr val="000000"/>
                </a:solidFill>
                <a:effectLst/>
                <a:latin typeface="Open Sans" pitchFamily="34" charset="0"/>
                <a:cs typeface="Arial" pitchFamily="34" charset="0"/>
              </a:rPr>
              <a:t>OPEN (</a:t>
            </a:r>
            <a:r>
              <a:rPr kumimoji="0" lang="de-DE" sz="1000" b="0" i="0" u="none" strike="noStrike" cap="none" normalizeH="0" baseline="0" dirty="0" err="1">
                <a:ln>
                  <a:noFill/>
                </a:ln>
                <a:solidFill>
                  <a:srgbClr val="000000"/>
                </a:solidFill>
                <a:effectLst/>
                <a:latin typeface="Open Sans" pitchFamily="34" charset="0"/>
                <a:cs typeface="Arial" pitchFamily="34" charset="0"/>
              </a:rPr>
              <a:t>No</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decision</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yet</a:t>
            </a:r>
            <a:r>
              <a:rPr kumimoji="0" lang="de-DE" sz="1000" b="0" i="0" u="none" strike="noStrike" cap="none" normalizeH="0" baseline="0" dirty="0">
                <a:ln>
                  <a:noFill/>
                </a:ln>
                <a:solidFill>
                  <a:srgbClr val="000000"/>
                </a:solidFill>
                <a:effectLst/>
                <a:latin typeface="Open Sans" pitchFamily="34" charset="0"/>
                <a:cs typeface="Arial" pitchFamily="34" charset="0"/>
              </a:rPr>
              <a:t>)</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9" name="Line 17"/>
          <p:cNvSpPr>
            <a:spLocks noChangeShapeType="1"/>
          </p:cNvSpPr>
          <p:nvPr/>
        </p:nvSpPr>
        <p:spPr bwMode="auto">
          <a:xfrm>
            <a:off x="318294" y="34087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Rectangle 18"/>
          <p:cNvSpPr>
            <a:spLocks noChangeArrowheads="1"/>
          </p:cNvSpPr>
          <p:nvPr/>
        </p:nvSpPr>
        <p:spPr bwMode="auto">
          <a:xfrm>
            <a:off x="1318419" y="3558000"/>
            <a:ext cx="5070475"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rgbClr val="000000"/>
                </a:solidFill>
                <a:effectLst/>
                <a:latin typeface="Open Sans" pitchFamily="34" charset="0"/>
                <a:cs typeface="Arial" pitchFamily="34" charset="0"/>
              </a:rPr>
              <a:t>This </a:t>
            </a:r>
            <a:r>
              <a:rPr kumimoji="0" lang="de-DE" sz="1000" b="0" i="0" u="none" strike="noStrike" cap="none" normalizeH="0" baseline="0" dirty="0" err="1">
                <a:ln>
                  <a:noFill/>
                </a:ln>
                <a:solidFill>
                  <a:srgbClr val="000000"/>
                </a:solidFill>
                <a:effectLst/>
                <a:latin typeface="Open Sans" pitchFamily="34" charset="0"/>
                <a:cs typeface="Arial" pitchFamily="34" charset="0"/>
              </a:rPr>
              <a:t>one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has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no</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sender</a:t>
            </a:r>
            <a:r>
              <a:rPr kumimoji="0" lang="de-DE" sz="1000" b="0" i="0" u="none" strike="noStrike" cap="none" normalizeH="0" baseline="0" dirty="0">
                <a:ln>
                  <a:noFill/>
                </a:ln>
                <a:solidFill>
                  <a:srgbClr val="000000"/>
                </a:solidFill>
                <a:effectLst/>
                <a:latin typeface="Open Sans" pitchFamily="34" charset="0"/>
                <a:cs typeface="Arial" pitchFamily="34" charset="0"/>
              </a:rPr>
              <a:t> but </a:t>
            </a:r>
            <a:r>
              <a:rPr kumimoji="0" lang="de-DE" sz="1000" b="0" i="0" u="none" strike="noStrike" cap="none" normalizeH="0" baseline="0" dirty="0" err="1">
                <a:ln>
                  <a:noFill/>
                </a:ln>
                <a:solidFill>
                  <a:srgbClr val="000000"/>
                </a:solidFill>
                <a:effectLst/>
                <a:latin typeface="Open Sans" pitchFamily="34" charset="0"/>
                <a:cs typeface="Arial" pitchFamily="34" charset="0"/>
              </a:rPr>
              <a:t>active</a:t>
            </a:r>
            <a:r>
              <a:rPr kumimoji="0" lang="de-DE" sz="1000" b="0" i="0" u="none" strike="noStrike" cap="none" normalizeH="0" baseline="0" dirty="0">
                <a:ln>
                  <a:noFill/>
                </a:ln>
                <a:solidFill>
                  <a:srgbClr val="000000"/>
                </a:solidFill>
                <a:effectLst/>
                <a:latin typeface="Open Sans" pitchFamily="34" charset="0"/>
                <a:cs typeface="Arial" pitchFamily="34" charset="0"/>
              </a:rPr>
              <a:t>/</a:t>
            </a:r>
            <a:r>
              <a:rPr kumimoji="0" lang="de-DE" sz="1000" b="0" i="0" u="none" strike="noStrike" cap="none" normalizeH="0" baseline="0" dirty="0" err="1">
                <a:ln>
                  <a:noFill/>
                </a:ln>
                <a:solidFill>
                  <a:srgbClr val="000000"/>
                </a:solidFill>
                <a:effectLst/>
                <a:latin typeface="Open Sans" pitchFamily="34" charset="0"/>
                <a:cs typeface="Arial" pitchFamily="34" charset="0"/>
              </a:rPr>
              <a:t>inactve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icons</a:t>
            </a:r>
            <a:r>
              <a:rPr kumimoji="0" lang="de-DE" sz="1000" b="0" i="0" u="none" strike="noStrike" cap="none" normalizeH="0" baseline="0" dirty="0">
                <a:ln>
                  <a:noFill/>
                </a:ln>
                <a:solidFill>
                  <a:srgbClr val="000000"/>
                </a:solidFill>
                <a:effectLst/>
                <a:latin typeface="Open Sans" pitchFamily="34" charset="0"/>
                <a:cs typeface="Arial" pitchFamily="34" charset="0"/>
              </a:rPr>
              <a:t> (check out </a:t>
            </a:r>
            <a:r>
              <a:rPr kumimoji="0" lang="de-DE" sz="1000" b="0" i="0" u="none" strike="noStrike" cap="none" normalizeH="0" baseline="0" dirty="0" err="1">
                <a:ln>
                  <a:noFill/>
                </a:ln>
                <a:solidFill>
                  <a:srgbClr val="000000"/>
                </a:solidFill>
                <a:effectLst/>
                <a:latin typeface="Open Sans" pitchFamily="34" charset="0"/>
                <a:cs typeface="Arial" pitchFamily="34" charset="0"/>
              </a:rPr>
              <a:t>the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icon's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color</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when</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you</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19"/>
          <p:cNvSpPr>
            <a:spLocks noChangeArrowheads="1"/>
          </p:cNvSpPr>
          <p:nvPr/>
        </p:nvSpPr>
        <p:spPr bwMode="auto">
          <a:xfrm>
            <a:off x="1318419" y="3727862"/>
            <a:ext cx="98425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a:ln>
                  <a:noFill/>
                </a:ln>
                <a:solidFill>
                  <a:srgbClr val="000000"/>
                </a:solidFill>
                <a:effectLst/>
                <a:latin typeface="Open Sans" pitchFamily="34" charset="0"/>
                <a:cs typeface="Arial" pitchFamily="34" charset="0"/>
              </a:rPr>
              <a:t>press this item)</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42" name="Rectangle 20"/>
          <p:cNvSpPr>
            <a:spLocks noChangeArrowheads="1"/>
          </p:cNvSpPr>
          <p:nvPr/>
        </p:nvSpPr>
        <p:spPr bwMode="auto">
          <a:xfrm>
            <a:off x="1318419" y="3973925"/>
            <a:ext cx="75565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a:ln>
                  <a:noFill/>
                </a:ln>
                <a:solidFill>
                  <a:srgbClr val="666666"/>
                </a:solidFill>
                <a:effectLst/>
                <a:latin typeface="Open Sans" pitchFamily="34" charset="0"/>
                <a:cs typeface="Arial" pitchFamily="34" charset="0"/>
              </a:rPr>
              <a:t>Nov 01, 2012</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43" name="Line 21"/>
          <p:cNvSpPr>
            <a:spLocks noChangeShapeType="1"/>
          </p:cNvSpPr>
          <p:nvPr/>
        </p:nvSpPr>
        <p:spPr bwMode="auto">
          <a:xfrm>
            <a:off x="318294" y="4283487"/>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 name="Rectangle 22"/>
          <p:cNvSpPr>
            <a:spLocks noChangeArrowheads="1"/>
          </p:cNvSpPr>
          <p:nvPr/>
        </p:nvSpPr>
        <p:spPr bwMode="auto">
          <a:xfrm>
            <a:off x="683419" y="3559587"/>
            <a:ext cx="4616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600" dirty="0">
                <a:solidFill>
                  <a:srgbClr val="444444"/>
                </a:solidFill>
                <a:latin typeface="SAP-icons" pitchFamily="2" charset="0"/>
              </a:rPr>
              <a:t></a:t>
            </a:r>
            <a:endParaRPr lang="en-US" sz="800" dirty="0">
              <a:solidFill>
                <a:srgbClr val="444444"/>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2282847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rgbClr val="666666"/>
                </a:solidFill>
                <a:latin typeface="BentonSans Light" panose="02000503000000020004" pitchFamily="2" charset="0"/>
                <a:ea typeface="Arial Unicode MS" pitchFamily="34" charset="-128"/>
                <a:cs typeface="Arial Unicode MS" pitchFamily="34" charset="-128"/>
              </a:rPr>
              <a:t>Login</a:t>
            </a:r>
            <a:endParaRPr lang="en-US" dirty="0">
              <a:solidFill>
                <a:srgbClr val="666666"/>
              </a:solidFill>
              <a:latin typeface="BentonSans Light" panose="02000503000000020004" pitchFamily="2" charset="0"/>
            </a:endParaRPr>
          </a:p>
        </p:txBody>
      </p:sp>
      <p:pic>
        <p:nvPicPr>
          <p:cNvPr id="3" name="Picture 2"/>
          <p:cNvPicPr>
            <a:picLocks noChangeAspect="1"/>
          </p:cNvPicPr>
          <p:nvPr/>
        </p:nvPicPr>
        <p:blipFill>
          <a:blip r:embed="rId2"/>
          <a:stretch>
            <a:fillRect/>
          </a:stretch>
        </p:blipFill>
        <p:spPr>
          <a:xfrm>
            <a:off x="815214" y="1417638"/>
            <a:ext cx="7513571" cy="5085443"/>
          </a:xfrm>
          <a:prstGeom prst="rect">
            <a:avLst/>
          </a:prstGeom>
        </p:spPr>
      </p:pic>
    </p:spTree>
    <p:extLst>
      <p:ext uri="{BB962C8B-B14F-4D97-AF65-F5344CB8AC3E}">
        <p14:creationId xmlns:p14="http://schemas.microsoft.com/office/powerpoint/2010/main" val="19209661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MessageToast</a:t>
            </a:r>
            <a:r>
              <a:rPr lang="en-US" kern="0" dirty="0">
                <a:solidFill>
                  <a:srgbClr val="666666"/>
                </a:solidFill>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6" name="Text Placeholder 5"/>
          <p:cNvSpPr>
            <a:spLocks noGrp="1"/>
          </p:cNvSpPr>
          <p:nvPr>
            <p:ph type="body" sz="quarter" idx="10"/>
          </p:nvPr>
        </p:nvSpPr>
        <p:spPr/>
        <p:txBody>
          <a:bodyPr/>
          <a:lstStyle/>
          <a:p>
            <a:r>
              <a:rPr lang="en-US" dirty="0">
                <a:solidFill>
                  <a:srgbClr val="006CA7"/>
                </a:solidFill>
                <a:latin typeface="BentonSans Light" panose="02000503000000020004" pitchFamily="2" charset="0"/>
              </a:rPr>
              <a:t>Control			Example</a:t>
            </a:r>
            <a:endParaRPr lang="en-US" dirty="0">
              <a:latin typeface="BentonSans Light" panose="02000503000000020004" pitchFamily="2" charset="0"/>
            </a:endParaRPr>
          </a:p>
        </p:txBody>
      </p:sp>
      <p:sp>
        <p:nvSpPr>
          <p:cNvPr id="16" name="Rounded Rectangle 15"/>
          <p:cNvSpPr/>
          <p:nvPr/>
        </p:nvSpPr>
        <p:spPr bwMode="gray">
          <a:xfrm>
            <a:off x="350686" y="2258634"/>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lumMod val="85000"/>
                  </a:schemeClr>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a:ln>
                <a:noFill/>
              </a:ln>
              <a:solidFill>
                <a:schemeClr val="bg1">
                  <a:lumMod val="85000"/>
                </a:schemeClr>
              </a:solidFill>
              <a:effectLst/>
              <a:uLnTx/>
              <a:uFillTx/>
              <a:latin typeface="Arial" panose="020B0604020202020204" pitchFamily="34" charset="0"/>
              <a:ea typeface="Arial Unicode MS" pitchFamily="34" charset="-128"/>
              <a:cs typeface="Arial" panose="020B0604020202020204" pitchFamily="34" charset="0"/>
            </a:endParaRPr>
          </a:p>
        </p:txBody>
      </p:sp>
      <p:grpSp>
        <p:nvGrpSpPr>
          <p:cNvPr id="3" name="Group 2"/>
          <p:cNvGrpSpPr/>
          <p:nvPr/>
        </p:nvGrpSpPr>
        <p:grpSpPr>
          <a:xfrm>
            <a:off x="5196857" y="1370857"/>
            <a:ext cx="2874486" cy="5078923"/>
            <a:chOff x="5196857" y="1370857"/>
            <a:chExt cx="2874486" cy="5078923"/>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858" y="1372581"/>
              <a:ext cx="2857500" cy="5072063"/>
            </a:xfrm>
            <a:prstGeom prst="rect">
              <a:avLst/>
            </a:prstGeom>
            <a:ln>
              <a:noFill/>
            </a:ln>
            <a:effectLst>
              <a:outerShdw blurRad="190500" algn="tl" rotWithShape="0">
                <a:srgbClr val="000000">
                  <a:alpha val="70000"/>
                </a:srgbClr>
              </a:outerShdw>
            </a:effectLst>
          </p:spPr>
        </p:pic>
        <p:grpSp>
          <p:nvGrpSpPr>
            <p:cNvPr id="81" name="Group 80"/>
            <p:cNvGrpSpPr/>
            <p:nvPr/>
          </p:nvGrpSpPr>
          <p:grpSpPr>
            <a:xfrm>
              <a:off x="5210667" y="5462109"/>
              <a:ext cx="2860676" cy="982535"/>
              <a:chOff x="-3009900" y="847724"/>
              <a:chExt cx="2860676" cy="982535"/>
            </a:xfrm>
          </p:grpSpPr>
          <p:sp>
            <p:nvSpPr>
              <p:cNvPr id="126" name="Rectangle 125"/>
              <p:cNvSpPr/>
              <p:nvPr/>
            </p:nvSpPr>
            <p:spPr bwMode="gray">
              <a:xfrm>
                <a:off x="-3009900" y="847724"/>
                <a:ext cx="2860676" cy="982535"/>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27" name="TextBox 126"/>
              <p:cNvSpPr txBox="1"/>
              <p:nvPr/>
            </p:nvSpPr>
            <p:spPr>
              <a:xfrm>
                <a:off x="-2884876" y="105129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Name4</a:t>
                </a:r>
              </a:p>
            </p:txBody>
          </p:sp>
          <p:sp>
            <p:nvSpPr>
              <p:cNvPr id="128" name="TextBox 127"/>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129" name="TextBox 128"/>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30" name="TextBox 129"/>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131" name="TextBox 130"/>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grpSp>
        <p:grpSp>
          <p:nvGrpSpPr>
            <p:cNvPr id="82" name="Group 81"/>
            <p:cNvGrpSpPr/>
            <p:nvPr/>
          </p:nvGrpSpPr>
          <p:grpSpPr>
            <a:xfrm>
              <a:off x="5210667" y="4448649"/>
              <a:ext cx="2860676" cy="1013460"/>
              <a:chOff x="-3009900" y="847724"/>
              <a:chExt cx="2860676" cy="1013460"/>
            </a:xfrm>
          </p:grpSpPr>
          <p:sp>
            <p:nvSpPr>
              <p:cNvPr id="119" name="Rectangle 118"/>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20" name="TextBox 119"/>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121" name="TextBox 120"/>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122" name="TextBox 121"/>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23" name="TextBox 122"/>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124" name="TextBox 123"/>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125" name="Straight Connector 1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5206858" y="3239884"/>
              <a:ext cx="2860676" cy="1208081"/>
              <a:chOff x="-3009900" y="847724"/>
              <a:chExt cx="2860676" cy="1208081"/>
            </a:xfrm>
          </p:grpSpPr>
          <p:sp>
            <p:nvSpPr>
              <p:cNvPr id="112" name="Rectangle 111"/>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13" name="TextBox 112"/>
              <p:cNvSpPr txBox="1"/>
              <p:nvPr/>
            </p:nvSpPr>
            <p:spPr>
              <a:xfrm>
                <a:off x="-2884876" y="12417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2</a:t>
                </a:r>
              </a:p>
            </p:txBody>
          </p:sp>
          <p:sp>
            <p:nvSpPr>
              <p:cNvPr id="114" name="TextBox 113"/>
              <p:cNvSpPr txBox="1"/>
              <p:nvPr/>
            </p:nvSpPr>
            <p:spPr>
              <a:xfrm>
                <a:off x="-1904113" y="11736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115" name="TextBox 114"/>
              <p:cNvSpPr txBox="1"/>
              <p:nvPr/>
            </p:nvSpPr>
            <p:spPr>
              <a:xfrm>
                <a:off x="-693420" y="14434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16" name="TextBox 115"/>
              <p:cNvSpPr txBox="1"/>
              <p:nvPr/>
            </p:nvSpPr>
            <p:spPr>
              <a:xfrm>
                <a:off x="-1028700" y="1816803"/>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1 day ago</a:t>
                </a:r>
              </a:p>
            </p:txBody>
          </p:sp>
          <p:sp>
            <p:nvSpPr>
              <p:cNvPr id="117" name="TextBox 116"/>
              <p:cNvSpPr txBox="1"/>
              <p:nvPr/>
            </p:nvSpPr>
            <p:spPr>
              <a:xfrm>
                <a:off x="-2884876" y="1816803"/>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a:solidFill>
                      <a:srgbClr val="666666"/>
                    </a:solidFill>
                    <a:latin typeface="Arial" pitchFamily="34" charset="0"/>
                    <a:ea typeface="Open Sans Semibold" pitchFamily="34" charset="0"/>
                    <a:cs typeface="Arial" pitchFamily="34" charset="0"/>
                  </a:rPr>
                  <a:t>3 Items</a:t>
                </a:r>
                <a:endParaRPr lang="en-US" sz="900" dirty="0">
                  <a:solidFill>
                    <a:srgbClr val="666666"/>
                  </a:solidFill>
                  <a:latin typeface="Arial" pitchFamily="34" charset="0"/>
                  <a:ea typeface="Open Sans Semibold" pitchFamily="34" charset="0"/>
                  <a:cs typeface="Arial" pitchFamily="34" charset="0"/>
                </a:endParaRPr>
              </a:p>
            </p:txBody>
          </p:sp>
          <p:cxnSp>
            <p:nvCxnSpPr>
              <p:cNvPr id="118" name="Straight Connector 117"/>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5206858" y="2226424"/>
              <a:ext cx="2860676" cy="1013460"/>
              <a:chOff x="-3009900" y="847724"/>
              <a:chExt cx="2860676" cy="1013460"/>
            </a:xfrm>
          </p:grpSpPr>
          <p:sp>
            <p:nvSpPr>
              <p:cNvPr id="105" name="Rectangle 10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06" name="TextBox 10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107" name="TextBox 106"/>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108" name="TextBox 107"/>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09" name="TextBox 108"/>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110" name="TextBox 10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111" name="Straight Connector 110"/>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208762" y="1802561"/>
              <a:ext cx="2860676" cy="423863"/>
              <a:chOff x="2" y="423863"/>
              <a:chExt cx="2860676" cy="423863"/>
            </a:xfrm>
          </p:grpSpPr>
          <p:sp>
            <p:nvSpPr>
              <p:cNvPr id="100" name="Rectangle 99"/>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429195" y="501328"/>
                <a:ext cx="431481" cy="246221"/>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03" name="TextBox 102"/>
              <p:cNvSpPr txBox="1"/>
              <p:nvPr/>
            </p:nvSpPr>
            <p:spPr>
              <a:xfrm>
                <a:off x="115499" y="568227"/>
                <a:ext cx="1190847" cy="153888"/>
              </a:xfrm>
              <a:prstGeom prst="rect">
                <a:avLst/>
              </a:prstGeom>
              <a:solidFill>
                <a:srgbClr val="FFFFFF"/>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104" name="Straight Connector 103"/>
              <p:cNvCxnSpPr/>
              <p:nvPr/>
            </p:nvCxnSpPr>
            <p:spPr>
              <a:xfrm>
                <a:off x="2429195" y="42386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a:off x="5261397" y="3305966"/>
              <a:ext cx="1511952" cy="230832"/>
            </a:xfrm>
            <a:prstGeom prst="rect">
              <a:avLst/>
            </a:prstGeom>
          </p:spPr>
          <p:txBody>
            <a:bodyPr wrap="none">
              <a:spAutoFit/>
            </a:bodyPr>
            <a:lstStyle/>
            <a:p>
              <a:pPr lvl="0"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a:t>
              </a:r>
              <a:r>
                <a:rPr lang="en-US" sz="900" dirty="0" err="1">
                  <a:solidFill>
                    <a:srgbClr val="666666"/>
                  </a:solidFill>
                  <a:latin typeface="Arial" pitchFamily="34" charset="0"/>
                  <a:ea typeface="Open Sans Semibold" pitchFamily="34" charset="0"/>
                  <a:cs typeface="Arial" pitchFamily="34" charset="0"/>
                </a:rPr>
                <a:t>McFox</a:t>
              </a:r>
              <a:endParaRPr lang="en-US" sz="900" dirty="0">
                <a:solidFill>
                  <a:srgbClr val="666666"/>
                </a:solidFill>
                <a:latin typeface="Arial" pitchFamily="34" charset="0"/>
                <a:ea typeface="Open Sans Semibold" pitchFamily="34" charset="0"/>
                <a:cs typeface="Arial" pitchFamily="34" charset="0"/>
              </a:endParaRPr>
            </a:p>
          </p:txBody>
        </p:sp>
        <p:grpSp>
          <p:nvGrpSpPr>
            <p:cNvPr id="88" name="Group 87"/>
            <p:cNvGrpSpPr/>
            <p:nvPr/>
          </p:nvGrpSpPr>
          <p:grpSpPr>
            <a:xfrm>
              <a:off x="5196857" y="1370857"/>
              <a:ext cx="2871307" cy="431706"/>
              <a:chOff x="1127602" y="891244"/>
              <a:chExt cx="2871307" cy="431706"/>
            </a:xfrm>
          </p:grpSpPr>
          <p:sp>
            <p:nvSpPr>
              <p:cNvPr id="89" name="Rectangle 8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Requests (42)</a:t>
                </a:r>
              </a:p>
            </p:txBody>
          </p:sp>
          <p:sp>
            <p:nvSpPr>
              <p:cNvPr id="92" name="TextBox 91"/>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3" name="Straight Connector 92"/>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ounded Rectangle 131"/>
            <p:cNvSpPr/>
            <p:nvPr/>
          </p:nvSpPr>
          <p:spPr bwMode="gray">
            <a:xfrm>
              <a:off x="5763778" y="5302941"/>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rgbClr val="FFFFFF"/>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59" name="Group 58"/>
            <p:cNvGrpSpPr/>
            <p:nvPr/>
          </p:nvGrpSpPr>
          <p:grpSpPr>
            <a:xfrm>
              <a:off x="5197410" y="6025916"/>
              <a:ext cx="2872029" cy="423864"/>
              <a:chOff x="5144258" y="5541167"/>
              <a:chExt cx="2872029" cy="423864"/>
            </a:xfrm>
          </p:grpSpPr>
          <p:sp>
            <p:nvSpPr>
              <p:cNvPr id="60" name="Rectangle 59"/>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2" name="Straight Connector 61"/>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593058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kern="0" dirty="0">
              <a:latin typeface="BentonSans Light" panose="02000503000000020004" pitchFamily="2" charset="0"/>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324002" y="3876675"/>
            <a:ext cx="8494713" cy="2205040"/>
          </a:xfrm>
        </p:spPr>
        <p:txBody>
          <a:bodyPr/>
          <a:lstStyle/>
          <a:p>
            <a:pPr lvl="0">
              <a:buClr>
                <a:srgbClr val="F0AB00"/>
              </a:buClr>
            </a:pPr>
            <a:r>
              <a:rPr lang="en-US" sz="1400" dirty="0">
                <a:solidFill>
                  <a:srgbClr val="006CA7"/>
                </a:solidFill>
              </a:rPr>
              <a:t>The following slides show multiple examples and variations of the </a:t>
            </a:r>
            <a:r>
              <a:rPr lang="en-US" sz="1400" dirty="0" err="1">
                <a:solidFill>
                  <a:srgbClr val="006CA7"/>
                </a:solidFill>
              </a:rPr>
              <a:t>ObjectHeader</a:t>
            </a:r>
            <a:r>
              <a:rPr lang="en-US" sz="1400" dirty="0">
                <a:solidFill>
                  <a:srgbClr val="006CA7"/>
                </a:solidFill>
              </a:rPr>
              <a:t> control….</a:t>
            </a:r>
            <a:endParaRPr lang="en-US" dirty="0">
              <a:solidFill>
                <a:srgbClr val="000000"/>
              </a:solidFill>
            </a:endParaRPr>
          </a:p>
        </p:txBody>
      </p:sp>
      <p:grpSp>
        <p:nvGrpSpPr>
          <p:cNvPr id="81" name="Group 80"/>
          <p:cNvGrpSpPr/>
          <p:nvPr/>
        </p:nvGrpSpPr>
        <p:grpSpPr>
          <a:xfrm>
            <a:off x="297885" y="1697920"/>
            <a:ext cx="5826691" cy="1133475"/>
            <a:chOff x="297885" y="4004312"/>
            <a:chExt cx="5826691" cy="1133475"/>
          </a:xfrm>
        </p:grpSpPr>
        <p:sp>
          <p:nvSpPr>
            <p:cNvPr id="49" name="Rectangle 48"/>
            <p:cNvSpPr/>
            <p:nvPr/>
          </p:nvSpPr>
          <p:spPr bwMode="gray">
            <a:xfrm>
              <a:off x="297885" y="4004312"/>
              <a:ext cx="5826691" cy="1133475"/>
            </a:xfrm>
            <a:prstGeom prst="rect">
              <a:avLst/>
            </a:prstGeom>
            <a:solidFill>
              <a:schemeClr val="bg1"/>
            </a:solidFill>
            <a:ln w="6350" algn="ctr">
              <a:solidFill>
                <a:schemeClr val="bg1">
                  <a:lumMod val="85000"/>
                </a:schemeClr>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4" name="Group 3"/>
            <p:cNvGrpSpPr/>
            <p:nvPr/>
          </p:nvGrpSpPr>
          <p:grpSpPr>
            <a:xfrm>
              <a:off x="319440" y="4315279"/>
              <a:ext cx="5728560" cy="763445"/>
              <a:chOff x="3114080" y="3178251"/>
              <a:chExt cx="5728560" cy="763445"/>
            </a:xfrm>
          </p:grpSpPr>
          <p:sp>
            <p:nvSpPr>
              <p:cNvPr id="5" name="TextBox 4"/>
              <p:cNvSpPr txBox="1"/>
              <p:nvPr/>
            </p:nvSpPr>
            <p:spPr>
              <a:xfrm>
                <a:off x="3114080" y="3178251"/>
                <a:ext cx="3102421" cy="26161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00" dirty="0">
                    <a:solidFill>
                      <a:srgbClr val="00719E"/>
                    </a:solidFill>
                    <a:latin typeface="Arial" panose="020B0604020202020204" pitchFamily="34" charset="0"/>
                    <a:ea typeface="Open Sans" pitchFamily="34" charset="0"/>
                    <a:cs typeface="Arial" panose="020B0604020202020204" pitchFamily="34" charset="0"/>
                  </a:rPr>
                  <a:t>Name2</a:t>
                </a:r>
              </a:p>
            </p:txBody>
          </p:sp>
          <p:sp>
            <p:nvSpPr>
              <p:cNvPr id="6" name="TextBox 5"/>
              <p:cNvSpPr txBox="1"/>
              <p:nvPr/>
            </p:nvSpPr>
            <p:spPr>
              <a:xfrm>
                <a:off x="6726868" y="3178251"/>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panose="020B0604020202020204" pitchFamily="34" charset="0"/>
                    <a:ea typeface="Open Sans Condensed" pitchFamily="34" charset="0"/>
                    <a:cs typeface="Arial" panose="020B0604020202020204" pitchFamily="34" charset="0"/>
                  </a:rPr>
                  <a:t>3,762,199.90</a:t>
                </a: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7" name="TextBox 6"/>
              <p:cNvSpPr txBox="1"/>
              <p:nvPr/>
            </p:nvSpPr>
            <p:spPr>
              <a:xfrm>
                <a:off x="8480424" y="3443169"/>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anose="020B0604020202020204" pitchFamily="34" charset="0"/>
                    <a:ea typeface="Open Sans" pitchFamily="34" charset="0"/>
                    <a:cs typeface="Arial" panose="020B0604020202020204" pitchFamily="34" charset="0"/>
                  </a:rPr>
                  <a:t>USD</a:t>
                </a:r>
                <a:endParaRPr lang="en-US" sz="300" dirty="0">
                  <a:latin typeface="Arial" panose="020B0604020202020204" pitchFamily="34" charset="0"/>
                  <a:ea typeface="Open Sans" pitchFamily="34" charset="0"/>
                  <a:cs typeface="Arial" panose="020B0604020202020204" pitchFamily="34" charset="0"/>
                </a:endParaRPr>
              </a:p>
            </p:txBody>
          </p:sp>
          <p:sp>
            <p:nvSpPr>
              <p:cNvPr id="8" name="TextBox 7"/>
              <p:cNvSpPr txBox="1"/>
              <p:nvPr/>
            </p:nvSpPr>
            <p:spPr>
              <a:xfrm>
                <a:off x="8074027" y="3787808"/>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anose="020B0604020202020204" pitchFamily="34" charset="0"/>
                    <a:ea typeface="Open Sans" pitchFamily="34" charset="0"/>
                    <a:cs typeface="Arial" panose="020B0604020202020204" pitchFamily="34" charset="0"/>
                  </a:rPr>
                  <a:t>1 day ago</a:t>
                </a:r>
                <a:endParaRPr lang="en-US" sz="300" dirty="0">
                  <a:latin typeface="Arial" panose="020B0604020202020204" pitchFamily="34" charset="0"/>
                  <a:ea typeface="Open Sans" pitchFamily="34" charset="0"/>
                  <a:cs typeface="Arial" panose="020B0604020202020204" pitchFamily="34" charset="0"/>
                </a:endParaRPr>
              </a:p>
            </p:txBody>
          </p:sp>
        </p:grpSp>
      </p:grpSp>
    </p:spTree>
    <p:extLst>
      <p:ext uri="{BB962C8B-B14F-4D97-AF65-F5344CB8AC3E}">
        <p14:creationId xmlns:p14="http://schemas.microsoft.com/office/powerpoint/2010/main" val="135156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4" name="Group 3"/>
          <p:cNvGrpSpPr/>
          <p:nvPr/>
        </p:nvGrpSpPr>
        <p:grpSpPr>
          <a:xfrm>
            <a:off x="53658" y="1415733"/>
            <a:ext cx="6276975" cy="1616075"/>
            <a:chOff x="53658" y="1415733"/>
            <a:chExt cx="6276975" cy="1616075"/>
          </a:xfrm>
        </p:grpSpPr>
        <p:sp>
          <p:nvSpPr>
            <p:cNvPr id="36" name="Rectangle 35"/>
            <p:cNvSpPr>
              <a:spLocks noChangeArrowheads="1"/>
            </p:cNvSpPr>
            <p:nvPr/>
          </p:nvSpPr>
          <p:spPr bwMode="auto">
            <a:xfrm>
              <a:off x="53658" y="1415733"/>
              <a:ext cx="6276975" cy="1616075"/>
            </a:xfrm>
            <a:prstGeom prst="rect">
              <a:avLst/>
            </a:prstGeom>
            <a:no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Rectangle 38"/>
            <p:cNvSpPr>
              <a:spLocks noChangeArrowheads="1"/>
            </p:cNvSpPr>
            <p:nvPr/>
          </p:nvSpPr>
          <p:spPr bwMode="auto">
            <a:xfrm>
              <a:off x="321945" y="1699896"/>
              <a:ext cx="27771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Example Object Header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9" name="Rectangle 40"/>
            <p:cNvSpPr>
              <a:spLocks noChangeArrowheads="1"/>
            </p:cNvSpPr>
            <p:nvPr/>
          </p:nvSpPr>
          <p:spPr bwMode="auto">
            <a:xfrm>
              <a:off x="332740" y="2128521"/>
              <a:ext cx="1233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Forwarded by Name2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0" name="Rectangle 41"/>
            <p:cNvSpPr>
              <a:spLocks noChangeArrowheads="1"/>
            </p:cNvSpPr>
            <p:nvPr/>
          </p:nvSpPr>
          <p:spPr bwMode="auto">
            <a:xfrm>
              <a:off x="329883" y="239839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42"/>
            <p:cNvSpPr>
              <a:spLocks noChangeArrowheads="1"/>
            </p:cNvSpPr>
            <p:nvPr/>
          </p:nvSpPr>
          <p:spPr bwMode="auto">
            <a:xfrm>
              <a:off x="329883" y="2671446"/>
              <a:ext cx="940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Second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2" name="Rectangle 43"/>
            <p:cNvSpPr>
              <a:spLocks noChangeArrowheads="1"/>
            </p:cNvSpPr>
            <p:nvPr/>
          </p:nvSpPr>
          <p:spPr bwMode="auto">
            <a:xfrm>
              <a:off x="5344596" y="2398396"/>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3" name="Rectangle 44"/>
            <p:cNvSpPr>
              <a:spLocks noChangeArrowheads="1"/>
            </p:cNvSpPr>
            <p:nvPr/>
          </p:nvSpPr>
          <p:spPr bwMode="auto">
            <a:xfrm>
              <a:off x="5188688" y="1660208"/>
              <a:ext cx="8868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45"/>
            <p:cNvSpPr>
              <a:spLocks noChangeArrowheads="1"/>
            </p:cNvSpPr>
            <p:nvPr/>
          </p:nvSpPr>
          <p:spPr bwMode="auto">
            <a:xfrm>
              <a:off x="5825497" y="19443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45" name="Rectangle 46"/>
            <p:cNvSpPr>
              <a:spLocks noChangeArrowheads="1"/>
            </p:cNvSpPr>
            <p:nvPr/>
          </p:nvSpPr>
          <p:spPr bwMode="auto">
            <a:xfrm>
              <a:off x="5468026" y="2671446"/>
              <a:ext cx="6075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4"/>
          <p:cNvGrpSpPr/>
          <p:nvPr/>
        </p:nvGrpSpPr>
        <p:grpSpPr>
          <a:xfrm>
            <a:off x="53658" y="3748406"/>
            <a:ext cx="6384745" cy="2044700"/>
            <a:chOff x="53658" y="3748406"/>
            <a:chExt cx="6384745" cy="2044700"/>
          </a:xfrm>
        </p:grpSpPr>
        <p:sp>
          <p:nvSpPr>
            <p:cNvPr id="67" name="Rectangle 37"/>
            <p:cNvSpPr>
              <a:spLocks noChangeArrowheads="1"/>
            </p:cNvSpPr>
            <p:nvPr/>
          </p:nvSpPr>
          <p:spPr bwMode="auto">
            <a:xfrm>
              <a:off x="53658" y="3748406"/>
              <a:ext cx="6276975" cy="20447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2" name="Rectangle 59"/>
            <p:cNvSpPr>
              <a:spLocks noChangeArrowheads="1"/>
            </p:cNvSpPr>
            <p:nvPr/>
          </p:nvSpPr>
          <p:spPr bwMode="auto">
            <a:xfrm>
              <a:off x="342583" y="5129531"/>
              <a:ext cx="9909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Added by </a:t>
              </a:r>
              <a:r>
                <a:rPr lang="en-US" sz="1000" dirty="0">
                  <a:solidFill>
                    <a:srgbClr val="00679E"/>
                  </a:solidFill>
                  <a:latin typeface="Arial" panose="020B0604020202020204" pitchFamily="34" charset="0"/>
                  <a:cs typeface="Arial" panose="020B0604020202020204" pitchFamily="34" charset="0"/>
                </a:rPr>
                <a:t>Name3</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3" name="Rectangle 60"/>
            <p:cNvSpPr>
              <a:spLocks noChangeArrowheads="1"/>
            </p:cNvSpPr>
            <p:nvPr/>
          </p:nvSpPr>
          <p:spPr bwMode="auto">
            <a:xfrm>
              <a:off x="3072097" y="5343843"/>
              <a:ext cx="33663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 About Something That Is Extremely Negative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61"/>
            <p:cNvSpPr>
              <a:spLocks noChangeArrowheads="1"/>
            </p:cNvSpPr>
            <p:nvPr/>
          </p:nvSpPr>
          <p:spPr bwMode="auto">
            <a:xfrm>
              <a:off x="4158933" y="3991293"/>
              <a:ext cx="22794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62"/>
            <p:cNvSpPr>
              <a:spLocks noChangeArrowheads="1"/>
            </p:cNvSpPr>
            <p:nvPr/>
          </p:nvSpPr>
          <p:spPr bwMode="auto">
            <a:xfrm>
              <a:off x="6194747" y="4275456"/>
              <a:ext cx="2436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TextBox 23"/>
            <p:cNvSpPr txBox="1"/>
            <p:nvPr/>
          </p:nvSpPr>
          <p:spPr>
            <a:xfrm>
              <a:off x="319876" y="4037028"/>
              <a:ext cx="3467296" cy="93871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a:t>
              </a:r>
            </a:p>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Is Rather Long – It Is Even So Long</a:t>
              </a:r>
            </a:p>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That It has to Wrap Twice</a:t>
              </a:r>
            </a:p>
          </p:txBody>
        </p:sp>
      </p:grpSp>
    </p:spTree>
    <p:extLst>
      <p:ext uri="{BB962C8B-B14F-4D97-AF65-F5344CB8AC3E}">
        <p14:creationId xmlns:p14="http://schemas.microsoft.com/office/powerpoint/2010/main" val="37757449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3" name="Group 22"/>
          <p:cNvGrpSpPr/>
          <p:nvPr/>
        </p:nvGrpSpPr>
        <p:grpSpPr>
          <a:xfrm>
            <a:off x="53340" y="3739833"/>
            <a:ext cx="6276975" cy="1177925"/>
            <a:chOff x="53340" y="3739833"/>
            <a:chExt cx="6276975" cy="1177925"/>
          </a:xfrm>
        </p:grpSpPr>
        <p:sp>
          <p:nvSpPr>
            <p:cNvPr id="15" name="Rectangle 6"/>
            <p:cNvSpPr>
              <a:spLocks noChangeArrowheads="1"/>
            </p:cNvSpPr>
            <p:nvPr/>
          </p:nvSpPr>
          <p:spPr bwMode="auto">
            <a:xfrm>
              <a:off x="53340" y="3739833"/>
              <a:ext cx="6276975" cy="11779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6" name="Rectangle 8"/>
            <p:cNvSpPr>
              <a:spLocks noChangeArrowheads="1"/>
            </p:cNvSpPr>
            <p:nvPr/>
          </p:nvSpPr>
          <p:spPr bwMode="auto">
            <a:xfrm>
              <a:off x="320040" y="402717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17" name="Rectangle 9"/>
            <p:cNvSpPr>
              <a:spLocks noChangeArrowheads="1"/>
            </p:cNvSpPr>
            <p:nvPr/>
          </p:nvSpPr>
          <p:spPr bwMode="auto">
            <a:xfrm>
              <a:off x="329565" y="446214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 name="Rectangle 10"/>
            <p:cNvSpPr>
              <a:spLocks noChangeArrowheads="1"/>
            </p:cNvSpPr>
            <p:nvPr/>
          </p:nvSpPr>
          <p:spPr bwMode="auto">
            <a:xfrm>
              <a:off x="5434076" y="446214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11"/>
            <p:cNvSpPr>
              <a:spLocks noChangeArrowheads="1"/>
            </p:cNvSpPr>
            <p:nvPr/>
          </p:nvSpPr>
          <p:spPr bwMode="auto">
            <a:xfrm>
              <a:off x="5541477" y="398430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12"/>
            <p:cNvSpPr>
              <a:spLocks noChangeArrowheads="1"/>
            </p:cNvSpPr>
            <p:nvPr/>
          </p:nvSpPr>
          <p:spPr bwMode="auto">
            <a:xfrm>
              <a:off x="5932610" y="42684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13"/>
            <p:cNvSpPr>
              <a:spLocks noChangeArrowheads="1"/>
            </p:cNvSpPr>
            <p:nvPr/>
          </p:nvSpPr>
          <p:spPr bwMode="auto">
            <a:xfrm>
              <a:off x="5575140" y="473678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22" name="Group 21"/>
          <p:cNvGrpSpPr/>
          <p:nvPr/>
        </p:nvGrpSpPr>
        <p:grpSpPr>
          <a:xfrm>
            <a:off x="53658" y="1408113"/>
            <a:ext cx="6276975" cy="1562100"/>
            <a:chOff x="53658" y="1408113"/>
            <a:chExt cx="6276975" cy="1562100"/>
          </a:xfrm>
        </p:grpSpPr>
        <p:sp>
          <p:nvSpPr>
            <p:cNvPr id="5" name="Rectangle 36"/>
            <p:cNvSpPr>
              <a:spLocks noChangeArrowheads="1"/>
            </p:cNvSpPr>
            <p:nvPr/>
          </p:nvSpPr>
          <p:spPr bwMode="auto">
            <a:xfrm>
              <a:off x="53658" y="1408113"/>
              <a:ext cx="6276975" cy="15621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Rectangle 5"/>
            <p:cNvSpPr>
              <a:spLocks noChangeArrowheads="1"/>
            </p:cNvSpPr>
            <p:nvPr/>
          </p:nvSpPr>
          <p:spPr bwMode="auto">
            <a:xfrm>
              <a:off x="321945" y="169545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7" name="Rectangle 6"/>
            <p:cNvSpPr>
              <a:spLocks noChangeArrowheads="1"/>
            </p:cNvSpPr>
            <p:nvPr/>
          </p:nvSpPr>
          <p:spPr bwMode="auto">
            <a:xfrm>
              <a:off x="329883" y="213042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9"/>
            <p:cNvSpPr>
              <a:spLocks noChangeArrowheads="1"/>
            </p:cNvSpPr>
            <p:nvPr/>
          </p:nvSpPr>
          <p:spPr bwMode="auto">
            <a:xfrm>
              <a:off x="5435981" y="213042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a:spLocks noChangeArrowheads="1"/>
            </p:cNvSpPr>
            <p:nvPr/>
          </p:nvSpPr>
          <p:spPr bwMode="auto">
            <a:xfrm>
              <a:off x="5543382" y="165258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5934515" y="193675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2"/>
            <p:cNvSpPr>
              <a:spLocks noChangeArrowheads="1"/>
            </p:cNvSpPr>
            <p:nvPr/>
          </p:nvSpPr>
          <p:spPr bwMode="auto">
            <a:xfrm>
              <a:off x="5577045" y="240506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5" name="Rectangle 22"/>
            <p:cNvSpPr>
              <a:spLocks noChangeArrowheads="1"/>
            </p:cNvSpPr>
            <p:nvPr/>
          </p:nvSpPr>
          <p:spPr bwMode="auto">
            <a:xfrm>
              <a:off x="329994" y="2405063"/>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9362836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endParaRPr lang="en-US" dirty="0"/>
          </a:p>
        </p:txBody>
      </p:sp>
      <p:grpSp>
        <p:nvGrpSpPr>
          <p:cNvPr id="7" name="Group 6"/>
          <p:cNvGrpSpPr/>
          <p:nvPr/>
        </p:nvGrpSpPr>
        <p:grpSpPr>
          <a:xfrm>
            <a:off x="48895" y="1413192"/>
            <a:ext cx="6276975" cy="3552825"/>
            <a:chOff x="48895" y="1413192"/>
            <a:chExt cx="6276975" cy="3552825"/>
          </a:xfrm>
        </p:grpSpPr>
        <p:sp>
          <p:nvSpPr>
            <p:cNvPr id="22" name="Rectangle 7"/>
            <p:cNvSpPr>
              <a:spLocks noChangeArrowheads="1"/>
            </p:cNvSpPr>
            <p:nvPr/>
          </p:nvSpPr>
          <p:spPr bwMode="auto">
            <a:xfrm>
              <a:off x="48895" y="1413192"/>
              <a:ext cx="6276975" cy="35528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3" name="Rectangle 14"/>
            <p:cNvSpPr>
              <a:spLocks noChangeArrowheads="1"/>
            </p:cNvSpPr>
            <p:nvPr/>
          </p:nvSpPr>
          <p:spPr bwMode="auto">
            <a:xfrm>
              <a:off x="317183" y="1678304"/>
              <a:ext cx="5080094" cy="1603003"/>
            </a:xfrm>
            <a:prstGeom prst="rect">
              <a:avLst/>
            </a:prstGeom>
            <a:noFill/>
            <a:extLst/>
          </p:spPr>
          <p:txBody>
            <a:bodyPr wrap="square" lIns="0" tIns="0" rIns="0" bIns="0" rtlCol="0">
              <a:spAutoFit/>
            </a:bodyPr>
            <a:lstStyle/>
            <a:p>
              <a:pPr fontAlgn="base">
                <a:lnSpc>
                  <a:spcPts val="2500"/>
                </a:lnSpc>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 Is </a:t>
              </a:r>
              <a:r>
                <a:rPr lang="en-US" sz="1700" dirty="0" err="1">
                  <a:solidFill>
                    <a:srgbClr val="00679E"/>
                  </a:solidFill>
                  <a:latin typeface="Arial" panose="020B0604020202020204" pitchFamily="34" charset="0"/>
                  <a:cs typeface="Arial" panose="020B0604020202020204" pitchFamily="34" charset="0"/>
                </a:rPr>
                <a:t>Sooo</a:t>
              </a:r>
              <a:r>
                <a:rPr lang="en-US" sz="1700" dirty="0">
                  <a:solidFill>
                    <a:srgbClr val="00679E"/>
                  </a:solidFill>
                  <a:latin typeface="Arial" panose="020B0604020202020204" pitchFamily="34" charset="0"/>
                  <a:cs typeface="Arial" panose="020B0604020202020204" pitchFamily="34" charset="0"/>
                </a:rPr>
                <a:t> Long That It has To Wrap Several Times Before We Reach The End. That Is How Long This Text Is – Can You Even Begin To Believe Just How Long This Text Actually Is Or Do You Fail To Believe It?</a:t>
              </a:r>
            </a:p>
          </p:txBody>
        </p:sp>
        <p:sp>
          <p:nvSpPr>
            <p:cNvPr id="28" name="Rectangle 19"/>
            <p:cNvSpPr>
              <a:spLocks noChangeArrowheads="1"/>
            </p:cNvSpPr>
            <p:nvPr/>
          </p:nvSpPr>
          <p:spPr bwMode="auto">
            <a:xfrm>
              <a:off x="326708" y="3856354"/>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29" name="Rectangle 20"/>
            <p:cNvSpPr>
              <a:spLocks noChangeArrowheads="1"/>
            </p:cNvSpPr>
            <p:nvPr/>
          </p:nvSpPr>
          <p:spPr bwMode="auto">
            <a:xfrm>
              <a:off x="916940" y="3856354"/>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21"/>
            <p:cNvSpPr>
              <a:spLocks noChangeArrowheads="1"/>
            </p:cNvSpPr>
            <p:nvPr/>
          </p:nvSpPr>
          <p:spPr bwMode="auto">
            <a:xfrm>
              <a:off x="326708" y="4119879"/>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22"/>
            <p:cNvSpPr>
              <a:spLocks noChangeArrowheads="1"/>
            </p:cNvSpPr>
            <p:nvPr/>
          </p:nvSpPr>
          <p:spPr bwMode="auto">
            <a:xfrm>
              <a:off x="326708" y="4386579"/>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sp>
          <p:nvSpPr>
            <p:cNvPr id="33" name="Rectangle 24"/>
            <p:cNvSpPr>
              <a:spLocks noChangeArrowheads="1"/>
            </p:cNvSpPr>
            <p:nvPr/>
          </p:nvSpPr>
          <p:spPr bwMode="auto">
            <a:xfrm>
              <a:off x="5397277" y="4119879"/>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25"/>
            <p:cNvSpPr>
              <a:spLocks noChangeArrowheads="1"/>
            </p:cNvSpPr>
            <p:nvPr/>
          </p:nvSpPr>
          <p:spPr bwMode="auto">
            <a:xfrm>
              <a:off x="5600858" y="4386579"/>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26"/>
            <p:cNvSpPr>
              <a:spLocks noChangeArrowheads="1"/>
            </p:cNvSpPr>
            <p:nvPr/>
          </p:nvSpPr>
          <p:spPr bwMode="auto">
            <a:xfrm>
              <a:off x="3430391" y="3257867"/>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6" name="Rectangle 27"/>
            <p:cNvSpPr>
              <a:spLocks noChangeArrowheads="1"/>
            </p:cNvSpPr>
            <p:nvPr/>
          </p:nvSpPr>
          <p:spPr bwMode="auto">
            <a:xfrm>
              <a:off x="5983976" y="3546792"/>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18193371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7" name="Group 26"/>
          <p:cNvGrpSpPr/>
          <p:nvPr/>
        </p:nvGrpSpPr>
        <p:grpSpPr>
          <a:xfrm>
            <a:off x="54610" y="1412558"/>
            <a:ext cx="6276975" cy="1481138"/>
            <a:chOff x="54610" y="1412558"/>
            <a:chExt cx="6276975" cy="1481138"/>
          </a:xfrm>
        </p:grpSpPr>
        <p:sp>
          <p:nvSpPr>
            <p:cNvPr id="4" name="Rectangle 6"/>
            <p:cNvSpPr>
              <a:spLocks noChangeArrowheads="1"/>
            </p:cNvSpPr>
            <p:nvPr/>
          </p:nvSpPr>
          <p:spPr bwMode="auto">
            <a:xfrm>
              <a:off x="54610" y="1412558"/>
              <a:ext cx="6276975" cy="1481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 name="Rectangle 10"/>
            <p:cNvSpPr>
              <a:spLocks noChangeArrowheads="1"/>
            </p:cNvSpPr>
            <p:nvPr/>
          </p:nvSpPr>
          <p:spPr bwMode="auto">
            <a:xfrm>
              <a:off x="330835" y="246507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8" name="Rectangle 11"/>
            <p:cNvSpPr>
              <a:spLocks noChangeArrowheads="1"/>
            </p:cNvSpPr>
            <p:nvPr/>
          </p:nvSpPr>
          <p:spPr bwMode="auto">
            <a:xfrm>
              <a:off x="915035" y="246507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12"/>
            <p:cNvSpPr>
              <a:spLocks noChangeArrowheads="1"/>
            </p:cNvSpPr>
            <p:nvPr/>
          </p:nvSpPr>
          <p:spPr bwMode="auto">
            <a:xfrm>
              <a:off x="5318760" y="2465070"/>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Rectangle 23"/>
            <p:cNvSpPr/>
            <p:nvPr/>
          </p:nvSpPr>
          <p:spPr>
            <a:xfrm>
              <a:off x="241995" y="1627465"/>
              <a:ext cx="5564968"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latin typeface="Arial" panose="020B0604020202020204" pitchFamily="34" charset="0"/>
                  <a:cs typeface="Arial" panose="020B0604020202020204" pitchFamily="34" charset="0"/>
                </a:rPr>
                <a:t>Example Object Header Text That Is </a:t>
              </a:r>
              <a:r>
                <a:rPr lang="en-US" sz="1700" dirty="0" err="1">
                  <a:latin typeface="Arial" panose="020B0604020202020204" pitchFamily="34" charset="0"/>
                  <a:cs typeface="Arial" panose="020B0604020202020204" pitchFamily="34" charset="0"/>
                </a:rPr>
                <a:t>Sooo</a:t>
              </a:r>
              <a:r>
                <a:rPr lang="en-US" sz="1700" dirty="0">
                  <a:latin typeface="Arial" panose="020B0604020202020204" pitchFamily="34" charset="0"/>
                  <a:cs typeface="Arial" panose="020B0604020202020204" pitchFamily="34" charset="0"/>
                </a:rPr>
                <a:t> Long That It has to Wrap Once</a:t>
              </a:r>
            </a:p>
          </p:txBody>
        </p:sp>
      </p:grpSp>
      <p:grpSp>
        <p:nvGrpSpPr>
          <p:cNvPr id="29" name="Group 28"/>
          <p:cNvGrpSpPr/>
          <p:nvPr/>
        </p:nvGrpSpPr>
        <p:grpSpPr>
          <a:xfrm>
            <a:off x="54610" y="3740150"/>
            <a:ext cx="6276975" cy="2433638"/>
            <a:chOff x="54610" y="3740150"/>
            <a:chExt cx="6276975" cy="2433638"/>
          </a:xfrm>
        </p:grpSpPr>
        <p:sp>
          <p:nvSpPr>
            <p:cNvPr id="11" name="Rectangle 7"/>
            <p:cNvSpPr>
              <a:spLocks noChangeArrowheads="1"/>
            </p:cNvSpPr>
            <p:nvPr/>
          </p:nvSpPr>
          <p:spPr bwMode="auto">
            <a:xfrm>
              <a:off x="54610" y="3740150"/>
              <a:ext cx="6276975" cy="24336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4" name="Rectangle 15"/>
            <p:cNvSpPr>
              <a:spLocks noChangeArrowheads="1"/>
            </p:cNvSpPr>
            <p:nvPr/>
          </p:nvSpPr>
          <p:spPr bwMode="auto">
            <a:xfrm>
              <a:off x="330835" y="521970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15" name="Rectangle 16"/>
            <p:cNvSpPr>
              <a:spLocks noChangeArrowheads="1"/>
            </p:cNvSpPr>
            <p:nvPr/>
          </p:nvSpPr>
          <p:spPr bwMode="auto">
            <a:xfrm>
              <a:off x="915035" y="521970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ectangle 17"/>
            <p:cNvSpPr>
              <a:spLocks noChangeArrowheads="1"/>
            </p:cNvSpPr>
            <p:nvPr/>
          </p:nvSpPr>
          <p:spPr bwMode="auto">
            <a:xfrm>
              <a:off x="330835" y="5483225"/>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18"/>
            <p:cNvSpPr>
              <a:spLocks noChangeArrowheads="1"/>
            </p:cNvSpPr>
            <p:nvPr/>
          </p:nvSpPr>
          <p:spPr bwMode="auto">
            <a:xfrm>
              <a:off x="330836" y="5749924"/>
              <a:ext cx="3298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sz="1000" dirty="0">
                <a:latin typeface="Arial" pitchFamily="34" charset="0"/>
                <a:cs typeface="Arial" pitchFamily="34" charset="0"/>
              </a:endParaRPr>
            </a:p>
          </p:txBody>
        </p:sp>
        <p:sp>
          <p:nvSpPr>
            <p:cNvPr id="19" name="Rectangle 20"/>
            <p:cNvSpPr>
              <a:spLocks noChangeArrowheads="1"/>
            </p:cNvSpPr>
            <p:nvPr/>
          </p:nvSpPr>
          <p:spPr bwMode="auto">
            <a:xfrm>
              <a:off x="5401404" y="5483225"/>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21"/>
            <p:cNvSpPr>
              <a:spLocks noChangeArrowheads="1"/>
            </p:cNvSpPr>
            <p:nvPr/>
          </p:nvSpPr>
          <p:spPr bwMode="auto">
            <a:xfrm>
              <a:off x="5604985" y="5749925"/>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22"/>
            <p:cNvSpPr>
              <a:spLocks noChangeArrowheads="1"/>
            </p:cNvSpPr>
            <p:nvPr/>
          </p:nvSpPr>
          <p:spPr bwMode="auto">
            <a:xfrm>
              <a:off x="3434518" y="4621213"/>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2" name="Rectangle 23"/>
            <p:cNvSpPr>
              <a:spLocks noChangeArrowheads="1"/>
            </p:cNvSpPr>
            <p:nvPr/>
          </p:nvSpPr>
          <p:spPr bwMode="auto">
            <a:xfrm>
              <a:off x="5988103" y="4910138"/>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6" name="Rectangle 25"/>
            <p:cNvSpPr/>
            <p:nvPr/>
          </p:nvSpPr>
          <p:spPr>
            <a:xfrm>
              <a:off x="222000" y="3994330"/>
              <a:ext cx="5686753"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 Is Rather Long That It has to Wrap Once</a:t>
              </a:r>
            </a:p>
          </p:txBody>
        </p:sp>
      </p:grpSp>
    </p:spTree>
    <p:extLst>
      <p:ext uri="{BB962C8B-B14F-4D97-AF65-F5344CB8AC3E}">
        <p14:creationId xmlns:p14="http://schemas.microsoft.com/office/powerpoint/2010/main" val="12290263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p:txBody>
          <a:bodyPr/>
          <a:lstStyle/>
          <a:p>
            <a:r>
              <a:rPr lang="en-US" sz="1400" dirty="0">
                <a:solidFill>
                  <a:srgbClr val="006CA7"/>
                </a:solidFill>
                <a:latin typeface="BentonSans Light"/>
                <a:cs typeface="BentonSans Light"/>
              </a:rPr>
              <a:t>Footer [Tablet/Desktop]</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[Tablet/Desktop with default action]</a:t>
            </a:r>
            <a:endParaRPr lang="en-US" sz="1400" dirty="0">
              <a:latin typeface="BentonSans Light"/>
              <a:cs typeface="BentonSans Light"/>
            </a:endParaRPr>
          </a:p>
          <a:p>
            <a:endParaRPr lang="en-US" sz="1400" dirty="0">
              <a:latin typeface="BentonSans Light"/>
              <a:cs typeface="BentonSans Light"/>
            </a:endParaRPr>
          </a:p>
          <a:p>
            <a:r>
              <a:rPr lang="en-US" sz="1400" dirty="0">
                <a:solidFill>
                  <a:srgbClr val="006CA7"/>
                </a:solidFill>
                <a:latin typeface="BentonSans Light"/>
                <a:cs typeface="BentonSans Light"/>
              </a:rPr>
              <a:t>Footer [Phone]</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[Phone with default action]</a:t>
            </a:r>
            <a:endParaRPr lang="en-US" sz="1400" dirty="0">
              <a:latin typeface="BentonSans Light"/>
              <a:cs typeface="BentonSans Light"/>
            </a:endParaRPr>
          </a:p>
          <a:p>
            <a:endParaRPr lang="en-US" sz="1400" dirty="0">
              <a:latin typeface="BentonSans Light"/>
              <a:cs typeface="BentonSans Light"/>
            </a:endParaRPr>
          </a:p>
        </p:txBody>
      </p:sp>
      <p:sp>
        <p:nvSpPr>
          <p:cNvPr id="50" name="Title 49"/>
          <p:cNvSpPr>
            <a:spLocks noGrp="1"/>
          </p:cNvSpPr>
          <p:nvPr>
            <p:ph type="title"/>
          </p:nvPr>
        </p:nvSpPr>
        <p:spPr/>
        <p:txBody>
          <a:bodyPr/>
          <a:lstStyle/>
          <a:p>
            <a:r>
              <a:rPr lang="en-US" dirty="0">
                <a:latin typeface="BentonSans Light"/>
                <a:cs typeface="BentonSans Light"/>
              </a:rPr>
              <a:t>Bar	</a:t>
            </a:r>
          </a:p>
        </p:txBody>
      </p:sp>
      <p:grpSp>
        <p:nvGrpSpPr>
          <p:cNvPr id="42" name="Group 41"/>
          <p:cNvGrpSpPr/>
          <p:nvPr/>
        </p:nvGrpSpPr>
        <p:grpSpPr>
          <a:xfrm>
            <a:off x="0" y="2080833"/>
            <a:ext cx="9144000" cy="423863"/>
            <a:chOff x="0" y="6434139"/>
            <a:chExt cx="9144000" cy="423863"/>
          </a:xfrm>
        </p:grpSpPr>
        <p:sp>
          <p:nvSpPr>
            <p:cNvPr id="43" name="Rectangle 42"/>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2860676" y="6434139"/>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 name="Group 1"/>
          <p:cNvGrpSpPr/>
          <p:nvPr/>
        </p:nvGrpSpPr>
        <p:grpSpPr>
          <a:xfrm>
            <a:off x="0" y="3314274"/>
            <a:ext cx="9144000" cy="423864"/>
            <a:chOff x="0" y="3314274"/>
            <a:chExt cx="9144000" cy="423864"/>
          </a:xfrm>
        </p:grpSpPr>
        <p:sp>
          <p:nvSpPr>
            <p:cNvPr id="82" name="Rectangle 8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2860676" y="3314275"/>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107" name="Group 106"/>
          <p:cNvGrpSpPr/>
          <p:nvPr/>
        </p:nvGrpSpPr>
        <p:grpSpPr>
          <a:xfrm>
            <a:off x="345083" y="4523276"/>
            <a:ext cx="2872029" cy="423863"/>
            <a:chOff x="5144258" y="5541168"/>
            <a:chExt cx="2872029" cy="423863"/>
          </a:xfrm>
        </p:grpSpPr>
        <p:sp>
          <p:nvSpPr>
            <p:cNvPr id="108" name="Rectangle 107"/>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3" name="Group 2"/>
          <p:cNvGrpSpPr/>
          <p:nvPr/>
        </p:nvGrpSpPr>
        <p:grpSpPr>
          <a:xfrm>
            <a:off x="345083" y="5812211"/>
            <a:ext cx="2872029" cy="424746"/>
            <a:chOff x="345082" y="5812211"/>
            <a:chExt cx="2872029" cy="424746"/>
          </a:xfrm>
        </p:grpSpPr>
        <p:sp>
          <p:nvSpPr>
            <p:cNvPr id="113" name="Rectangle 112"/>
            <p:cNvSpPr/>
            <p:nvPr/>
          </p:nvSpPr>
          <p:spPr>
            <a:xfrm>
              <a:off x="345082" y="5813094"/>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2786263" y="5903034"/>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16" name="Rectangle 115"/>
            <p:cNvSpPr/>
            <p:nvPr/>
          </p:nvSpPr>
          <p:spPr>
            <a:xfrm>
              <a:off x="1810447" y="5812211"/>
              <a:ext cx="975816"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sp>
        <p:nvSpPr>
          <p:cNvPr id="4" name="Rounded Rectangle 3"/>
          <p:cNvSpPr/>
          <p:nvPr/>
        </p:nvSpPr>
        <p:spPr bwMode="gray">
          <a:xfrm>
            <a:off x="6743700" y="33909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Rectangle 28"/>
          <p:cNvSpPr/>
          <p:nvPr/>
        </p:nvSpPr>
        <p:spPr>
          <a:xfrm>
            <a:off x="6762660" y="33015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
        <p:nvSpPr>
          <p:cNvPr id="30" name="Rounded Rectangle 29"/>
          <p:cNvSpPr/>
          <p:nvPr/>
        </p:nvSpPr>
        <p:spPr bwMode="gray">
          <a:xfrm>
            <a:off x="6692900" y="21463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tangle 31"/>
          <p:cNvSpPr/>
          <p:nvPr/>
        </p:nvSpPr>
        <p:spPr>
          <a:xfrm>
            <a:off x="6673760" y="20696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4" name="Rounded Rectangle 33"/>
          <p:cNvSpPr/>
          <p:nvPr/>
        </p:nvSpPr>
        <p:spPr bwMode="gray">
          <a:xfrm>
            <a:off x="7734300" y="21463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Rectangle 34"/>
          <p:cNvSpPr/>
          <p:nvPr/>
        </p:nvSpPr>
        <p:spPr>
          <a:xfrm>
            <a:off x="7740560" y="20569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36" name="Rounded Rectangle 35"/>
          <p:cNvSpPr/>
          <p:nvPr/>
        </p:nvSpPr>
        <p:spPr bwMode="gray">
          <a:xfrm>
            <a:off x="762000" y="45847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Rectangle 36"/>
          <p:cNvSpPr/>
          <p:nvPr/>
        </p:nvSpPr>
        <p:spPr>
          <a:xfrm>
            <a:off x="742860" y="45080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8" name="Rounded Rectangle 37"/>
          <p:cNvSpPr/>
          <p:nvPr/>
        </p:nvSpPr>
        <p:spPr bwMode="gray">
          <a:xfrm>
            <a:off x="1803400" y="45847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Rectangle 38"/>
          <p:cNvSpPr/>
          <p:nvPr/>
        </p:nvSpPr>
        <p:spPr>
          <a:xfrm>
            <a:off x="1809660" y="44953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40" name="Rounded Rectangle 39"/>
          <p:cNvSpPr/>
          <p:nvPr/>
        </p:nvSpPr>
        <p:spPr bwMode="gray">
          <a:xfrm>
            <a:off x="749300" y="58801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Rectangle 40"/>
          <p:cNvSpPr/>
          <p:nvPr/>
        </p:nvSpPr>
        <p:spPr>
          <a:xfrm>
            <a:off x="768260" y="57907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Tree>
    <p:extLst>
      <p:ext uri="{BB962C8B-B14F-4D97-AF65-F5344CB8AC3E}">
        <p14:creationId xmlns:p14="http://schemas.microsoft.com/office/powerpoint/2010/main" val="2127466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rPr>
              <a:t>Popover</a:t>
            </a:r>
            <a:endParaRPr lang="en-US" dirty="0">
              <a:latin typeface="BentonSans Light" panose="02000503000000020004" pitchFamily="2" charset="0"/>
            </a:endParaRPr>
          </a:p>
        </p:txBody>
      </p:sp>
      <p:grpSp>
        <p:nvGrpSpPr>
          <p:cNvPr id="12" name="Group 11"/>
          <p:cNvGrpSpPr/>
          <p:nvPr/>
        </p:nvGrpSpPr>
        <p:grpSpPr>
          <a:xfrm>
            <a:off x="316198" y="1697542"/>
            <a:ext cx="2490788" cy="2944917"/>
            <a:chOff x="3848457" y="2991063"/>
            <a:chExt cx="2490788" cy="2944917"/>
          </a:xfrm>
        </p:grpSpPr>
        <p:sp>
          <p:nvSpPr>
            <p:cNvPr id="54" name="Rectangle 53"/>
            <p:cNvSpPr/>
            <p:nvPr/>
          </p:nvSpPr>
          <p:spPr bwMode="gray">
            <a:xfrm>
              <a:off x="3848457" y="2991063"/>
              <a:ext cx="2490787" cy="278259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Popover</a:t>
              </a:r>
            </a:p>
          </p:txBody>
        </p:sp>
        <p:sp>
          <p:nvSpPr>
            <p:cNvPr id="69" name="Rectangle 68"/>
            <p:cNvSpPr/>
            <p:nvPr/>
          </p:nvSpPr>
          <p:spPr bwMode="gray">
            <a:xfrm>
              <a:off x="3848457" y="3419688"/>
              <a:ext cx="2490787" cy="2348760"/>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1" name="Rectangle 70"/>
            <p:cNvSpPr/>
            <p:nvPr/>
          </p:nvSpPr>
          <p:spPr>
            <a:xfrm>
              <a:off x="3848457" y="5344585"/>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Rectangle 78"/>
            <p:cNvSpPr/>
            <p:nvPr/>
          </p:nvSpPr>
          <p:spPr>
            <a:xfrm>
              <a:off x="3848457" y="5414355"/>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1</a:t>
              </a:r>
              <a:endParaRPr lang="en-US" sz="1000" dirty="0">
                <a:latin typeface="Arial" panose="020B0604020202020204" pitchFamily="34" charset="0"/>
                <a:ea typeface="Open Sans" pitchFamily="34" charset="0"/>
                <a:cs typeface="Arial" panose="020B0604020202020204" pitchFamily="34" charset="0"/>
              </a:endParaRPr>
            </a:p>
          </p:txBody>
        </p:sp>
        <p:sp>
          <p:nvSpPr>
            <p:cNvPr id="80" name="Rectangle 79"/>
            <p:cNvSpPr/>
            <p:nvPr/>
          </p:nvSpPr>
          <p:spPr>
            <a:xfrm>
              <a:off x="5095017" y="5414355"/>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2</a:t>
              </a:r>
              <a:endParaRPr lang="en-US" sz="1000" dirty="0">
                <a:latin typeface="Arial" panose="020B0604020202020204" pitchFamily="34" charset="0"/>
                <a:ea typeface="Open Sans" pitchFamily="34" charset="0"/>
                <a:cs typeface="Arial" panose="020B0604020202020204" pitchFamily="34" charset="0"/>
              </a:endParaRPr>
            </a:p>
          </p:txBody>
        </p:sp>
        <p:cxnSp>
          <p:nvCxnSpPr>
            <p:cNvPr id="81" name="Straight Connector 80"/>
            <p:cNvCxnSpPr>
              <a:stCxn id="71" idx="0"/>
              <a:endCxn id="71" idx="2"/>
            </p:cNvCxnSpPr>
            <p:nvPr/>
          </p:nvCxnSpPr>
          <p:spPr>
            <a:xfrm>
              <a:off x="5093851" y="5344585"/>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Merge 10"/>
            <p:cNvSpPr/>
            <p:nvPr/>
          </p:nvSpPr>
          <p:spPr bwMode="gray">
            <a:xfrm>
              <a:off x="5580082" y="5760827"/>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grpSp>
      <p:sp>
        <p:nvSpPr>
          <p:cNvPr id="85" name="Rectangle 84"/>
          <p:cNvSpPr/>
          <p:nvPr/>
        </p:nvSpPr>
        <p:spPr bwMode="gray">
          <a:xfrm>
            <a:off x="3554702" y="1697540"/>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Employee</a:t>
            </a:r>
          </a:p>
        </p:txBody>
      </p:sp>
      <p:sp>
        <p:nvSpPr>
          <p:cNvPr id="86" name="Rectangle 85"/>
          <p:cNvSpPr/>
          <p:nvPr/>
        </p:nvSpPr>
        <p:spPr bwMode="gray">
          <a:xfrm>
            <a:off x="3554702" y="2126166"/>
            <a:ext cx="2490787" cy="3425326"/>
          </a:xfrm>
          <a:prstGeom prst="rect">
            <a:avLst/>
          </a:prstGeom>
          <a:solidFill>
            <a:schemeClr val="bg1"/>
          </a:solidFill>
          <a:ln w="12700" algn="ctr">
            <a:solidFill>
              <a:schemeClr val="bg1">
                <a:lumMod val="75000"/>
              </a:schemeClr>
            </a:solidFill>
            <a:miter lim="800000"/>
            <a:headEnd/>
            <a:tailEnd/>
          </a:ln>
        </p:spPr>
        <p:txBody>
          <a:bodyPr lIns="89995" tIns="71995" rIns="89995" bIns="71995"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39603" y="2566819"/>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89995" tIns="71995" rIns="89995" bIns="71995"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16" name="Rectangle 15"/>
          <p:cNvSpPr/>
          <p:nvPr/>
        </p:nvSpPr>
        <p:spPr bwMode="gray">
          <a:xfrm>
            <a:off x="3710353" y="2255867"/>
            <a:ext cx="437337" cy="437337"/>
          </a:xfrm>
          <a:prstGeom prst="rect">
            <a:avLst/>
          </a:prstGeom>
          <a:solidFill>
            <a:srgbClr val="F2F2F2"/>
          </a:solidFill>
          <a:ln w="6350" algn="ctr">
            <a:solidFill>
              <a:srgbClr val="E5E5E5"/>
            </a:solidFill>
            <a:miter lim="800000"/>
            <a:headEnd/>
            <a:tailEnd/>
          </a:ln>
        </p:spPr>
        <p:txBody>
          <a:bodyPr lIns="0" tIns="0" rIns="0" bIns="35998" rtlCol="0" anchor="ctr"/>
          <a:lstStyle/>
          <a:p>
            <a:pPr algn="ctr" fontAlgn="base">
              <a:spcBef>
                <a:spcPct val="50000"/>
              </a:spcBef>
              <a:spcAft>
                <a:spcPct val="0"/>
              </a:spcAft>
              <a:buClr>
                <a:srgbClr val="F0AB00"/>
              </a:buClr>
              <a:buSzPct val="80000"/>
            </a:pPr>
            <a:r>
              <a:rPr lang="en-US" sz="2800" dirty="0">
                <a:solidFill>
                  <a:srgbClr val="BFBFBF"/>
                </a:solidFill>
                <a:latin typeface="SAP-icons" pitchFamily="2" charset="0"/>
              </a:rPr>
              <a:t></a:t>
            </a:r>
            <a:endParaRPr lang="en-US" kern="0" dirty="0">
              <a:solidFill>
                <a:srgbClr val="BFBFBF"/>
              </a:solidFill>
              <a:latin typeface="SAP-icons" pitchFamily="2" charset="0"/>
              <a:ea typeface="Arial Unicode MS" pitchFamily="34" charset="-128"/>
              <a:cs typeface="Arial Unicode MS" pitchFamily="34" charset="-128"/>
            </a:endParaRPr>
          </a:p>
        </p:txBody>
      </p:sp>
      <p:sp>
        <p:nvSpPr>
          <p:cNvPr id="94" name="Rectangle 93"/>
          <p:cNvSpPr/>
          <p:nvPr/>
        </p:nvSpPr>
        <p:spPr>
          <a:xfrm>
            <a:off x="4147690" y="2207024"/>
            <a:ext cx="1816024" cy="430883"/>
          </a:xfrm>
          <a:prstGeom prst="rect">
            <a:avLst/>
          </a:prstGeom>
        </p:spPr>
        <p:txBody>
          <a:bodyPr wrap="square" lIns="91434" tIns="45718" rIns="91434" bIns="45718">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Hiro Protagonist</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10353" y="2907719"/>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10352" y="3198595"/>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  </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a:solidFill>
                  <a:srgbClr val="007CC0"/>
                </a:solidFill>
                <a:latin typeface="Arial" panose="020B0604020202020204" pitchFamily="34" charset="0"/>
                <a:cs typeface="Arial" panose="020B0604020202020204" pitchFamily="34" charset="0"/>
              </a:rPr>
              <a:t>h.protagonist@cosanostra.com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10352" y="4645062"/>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10351" y="4935939"/>
            <a:ext cx="1929511" cy="384721"/>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Name</a:t>
            </a:r>
            <a:endParaRPr lang="en-US" sz="1000" dirty="0">
              <a:solidFill>
                <a:srgbClr val="707070"/>
              </a:solidFill>
              <a:latin typeface="Arial" panose="020B0604020202020204" pitchFamily="34" charset="0"/>
              <a:cs typeface="Arial" panose="020B0604020202020204" pitchFamily="34" charset="0"/>
            </a:endParaRPr>
          </a:p>
        </p:txBody>
      </p:sp>
      <p:sp>
        <p:nvSpPr>
          <p:cNvPr id="30" name="TextBox 29"/>
          <p:cNvSpPr txBox="1"/>
          <p:nvPr/>
        </p:nvSpPr>
        <p:spPr>
          <a:xfrm>
            <a:off x="3955344" y="1342671"/>
            <a:ext cx="1513235"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Quick</a:t>
            </a:r>
            <a:r>
              <a:rPr lang="en-US" sz="1200" kern="0" dirty="0">
                <a:ea typeface="Arial Unicode MS" pitchFamily="34" charset="-128"/>
                <a:cs typeface="Arial Unicode MS" pitchFamily="34" charset="-128"/>
              </a:rPr>
              <a:t> </a:t>
            </a:r>
            <a:r>
              <a:rPr lang="en-US" sz="1700" b="1" dirty="0">
                <a:solidFill>
                  <a:srgbClr val="006CA7"/>
                </a:solidFill>
                <a:latin typeface="BentonSans Light" panose="02000503000000020004" pitchFamily="2" charset="0"/>
              </a:rPr>
              <a:t>Overview</a:t>
            </a:r>
          </a:p>
        </p:txBody>
      </p:sp>
      <p:sp>
        <p:nvSpPr>
          <p:cNvPr id="36" name="Oval 35"/>
          <p:cNvSpPr/>
          <p:nvPr/>
        </p:nvSpPr>
        <p:spPr bwMode="gray">
          <a:xfrm>
            <a:off x="7620058" y="346198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grpSp>
        <p:nvGrpSpPr>
          <p:cNvPr id="37" name="Group 36"/>
          <p:cNvGrpSpPr/>
          <p:nvPr/>
        </p:nvGrpSpPr>
        <p:grpSpPr>
          <a:xfrm>
            <a:off x="6191342" y="1662770"/>
            <a:ext cx="2654564" cy="4440116"/>
            <a:chOff x="9418634" y="633046"/>
            <a:chExt cx="2654564" cy="4440116"/>
          </a:xfrm>
        </p:grpSpPr>
        <p:grpSp>
          <p:nvGrpSpPr>
            <p:cNvPr id="38" name="Group 37"/>
            <p:cNvGrpSpPr/>
            <p:nvPr/>
          </p:nvGrpSpPr>
          <p:grpSpPr>
            <a:xfrm>
              <a:off x="9418634" y="633046"/>
              <a:ext cx="2654564" cy="4440116"/>
              <a:chOff x="14654436" y="641838"/>
              <a:chExt cx="2654564" cy="4440116"/>
            </a:xfrm>
          </p:grpSpPr>
          <p:sp>
            <p:nvSpPr>
              <p:cNvPr id="40" name="Rectangle 39"/>
              <p:cNvSpPr/>
              <p:nvPr/>
            </p:nvSpPr>
            <p:spPr bwMode="gray">
              <a:xfrm>
                <a:off x="14818213" y="641838"/>
                <a:ext cx="2490787" cy="4440116"/>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Profile</a:t>
                </a:r>
              </a:p>
            </p:txBody>
          </p:sp>
          <p:sp>
            <p:nvSpPr>
              <p:cNvPr id="41" name="Rectangle 40"/>
              <p:cNvSpPr/>
              <p:nvPr/>
            </p:nvSpPr>
            <p:spPr bwMode="gray">
              <a:xfrm>
                <a:off x="14818213" y="989361"/>
                <a:ext cx="2490787" cy="4092593"/>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sp>
            <p:nvSpPr>
              <p:cNvPr id="42" name="Flowchart: Merge 114"/>
              <p:cNvSpPr/>
              <p:nvPr/>
            </p:nvSpPr>
            <p:spPr bwMode="gray">
              <a:xfrm rot="5400000">
                <a:off x="14604965" y="143001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Rectangle 42"/>
              <p:cNvSpPr/>
              <p:nvPr/>
            </p:nvSpPr>
            <p:spPr>
              <a:xfrm>
                <a:off x="15411202" y="1070221"/>
                <a:ext cx="1816024" cy="430887"/>
              </a:xfrm>
              <a:prstGeom prst="rect">
                <a:avLst/>
              </a:prstGeom>
            </p:spPr>
            <p:txBody>
              <a:bodyPr wrap="square">
                <a:spAutoFit/>
              </a:bodyPr>
              <a:lstStyle/>
              <a:p>
                <a:r>
                  <a:rPr lang="en-US" sz="1200" dirty="0" err="1">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Sales Assistant</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44" name="TextBox 43"/>
              <p:cNvSpPr txBox="1"/>
              <p:nvPr/>
            </p:nvSpPr>
            <p:spPr>
              <a:xfrm>
                <a:off x="14973865" y="1656620"/>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5" name="TextBox 44"/>
              <p:cNvSpPr txBox="1"/>
              <p:nvPr/>
            </p:nvSpPr>
            <p:spPr>
              <a:xfrm>
                <a:off x="14973864" y="1947496"/>
                <a:ext cx="2169960" cy="134652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spcBef>
                    <a:spcPts val="300"/>
                  </a:spcBef>
                </a:pPr>
                <a:r>
                  <a:rPr lang="en-US" sz="1000" dirty="0">
                    <a:solidFill>
                      <a:srgbClr val="707070"/>
                    </a:solidFill>
                    <a:latin typeface="Arial" panose="020B0604020202020204" pitchFamily="34" charset="0"/>
                    <a:cs typeface="Arial" panose="020B0604020202020204" pitchFamily="34" charset="0"/>
                  </a:rPr>
                  <a:t>Mobile:</a:t>
                </a:r>
              </a:p>
              <a:p>
                <a:pPr>
                  <a:spcBef>
                    <a:spcPts val="300"/>
                  </a:spcBef>
                </a:pPr>
                <a:r>
                  <a:rPr lang="en-US" sz="1000" dirty="0">
                    <a:solidFill>
                      <a:srgbClr val="007CC0"/>
                    </a:solidFill>
                    <a:latin typeface="Arial" panose="020B0604020202020204" pitchFamily="34" charset="0"/>
                    <a:cs typeface="Arial" panose="020B0604020202020204" pitchFamily="34" charset="0"/>
                  </a:rPr>
                  <a:t>0132-76541234</a:t>
                </a:r>
                <a:br>
                  <a:rPr lang="en-US" sz="1000" dirty="0">
                    <a:solidFill>
                      <a:srgbClr val="007CC0"/>
                    </a:solidFill>
                    <a:latin typeface="Arial" panose="020B0604020202020204" pitchFamily="34" charset="0"/>
                    <a:cs typeface="Arial" panose="020B0604020202020204" pitchFamily="34" charset="0"/>
                  </a:rPr>
                </a:br>
                <a:br>
                  <a:rPr lang="en-US" sz="1000" dirty="0">
                    <a:solidFill>
                      <a:srgbClr val="007CC0"/>
                    </a:solidFill>
                    <a:latin typeface="Arial" panose="020B0604020202020204" pitchFamily="34" charset="0"/>
                    <a:cs typeface="Arial" panose="020B0604020202020204" pitchFamily="34" charset="0"/>
                  </a:rPr>
                </a:br>
                <a:r>
                  <a:rPr lang="en-US" sz="1000" dirty="0">
                    <a:solidFill>
                      <a:srgbClr val="707070"/>
                    </a:solidFill>
                    <a:latin typeface="Arial" panose="020B0604020202020204" pitchFamily="34" charset="0"/>
                    <a:cs typeface="Arial" panose="020B0604020202020204" pitchFamily="34" charset="0"/>
                  </a:rPr>
                  <a:t>Work:</a:t>
                </a:r>
              </a:p>
              <a:p>
                <a:pPr>
                  <a:spcBef>
                    <a:spcPts val="300"/>
                  </a:spcBef>
                </a:pPr>
                <a:r>
                  <a:rPr lang="en-US" sz="1000" dirty="0">
                    <a:solidFill>
                      <a:srgbClr val="007CC0"/>
                    </a:solidFill>
                    <a:latin typeface="Arial" panose="020B0604020202020204" pitchFamily="34" charset="0"/>
                    <a:cs typeface="Arial" panose="020B0604020202020204" pitchFamily="34" charset="0"/>
                  </a:rPr>
                  <a:t>0468-75312468</a:t>
                </a:r>
                <a:br>
                  <a:rPr lang="en-US" sz="1000" dirty="0">
                    <a:solidFill>
                      <a:srgbClr val="707070"/>
                    </a:solidFill>
                    <a:latin typeface="Arial" panose="020B0604020202020204" pitchFamily="34" charset="0"/>
                    <a:cs typeface="Arial" panose="020B0604020202020204" pitchFamily="34" charset="0"/>
                  </a:rPr>
                </a:br>
                <a:br>
                  <a:rPr lang="en-US" sz="1000" dirty="0">
                    <a:solidFill>
                      <a:srgbClr val="707070"/>
                    </a:solidFill>
                    <a:latin typeface="Arial" panose="020B0604020202020204" pitchFamily="34" charset="0"/>
                    <a:cs typeface="Arial" panose="020B0604020202020204" pitchFamily="34" charset="0"/>
                  </a:rPr>
                </a:br>
                <a:r>
                  <a:rPr lang="en-US" sz="1000" dirty="0">
                    <a:solidFill>
                      <a:srgbClr val="707070"/>
                    </a:solidFill>
                    <a:latin typeface="Arial" panose="020B0604020202020204" pitchFamily="34" charset="0"/>
                    <a:cs typeface="Arial" panose="020B0604020202020204" pitchFamily="34" charset="0"/>
                  </a:rPr>
                  <a:t>Email:</a:t>
                </a:r>
              </a:p>
              <a:p>
                <a:pPr>
                  <a:spcBef>
                    <a:spcPts val="300"/>
                  </a:spcBef>
                </a:pPr>
                <a:r>
                  <a:rPr lang="en-US" sz="1000" dirty="0" err="1">
                    <a:solidFill>
                      <a:srgbClr val="007CC0"/>
                    </a:solidFill>
                    <a:latin typeface="Arial" panose="020B0604020202020204" pitchFamily="34" charset="0"/>
                    <a:cs typeface="Arial" panose="020B0604020202020204" pitchFamily="34" charset="0"/>
                  </a:rPr>
                  <a:t>firstname@somecompany.com</a:t>
                </a:r>
                <a:endParaRPr lang="en-US" sz="1000" dirty="0">
                  <a:solidFill>
                    <a:srgbClr val="707070"/>
                  </a:solidFill>
                  <a:latin typeface="Arial" panose="020B0604020202020204" pitchFamily="34" charset="0"/>
                  <a:cs typeface="Arial" panose="020B0604020202020204" pitchFamily="34" charset="0"/>
                </a:endParaRPr>
              </a:p>
            </p:txBody>
          </p:sp>
          <p:sp>
            <p:nvSpPr>
              <p:cNvPr id="46" name="TextBox 45"/>
              <p:cNvSpPr txBox="1"/>
              <p:nvPr/>
            </p:nvSpPr>
            <p:spPr>
              <a:xfrm>
                <a:off x="14973864" y="3393963"/>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7" name="TextBox 46"/>
              <p:cNvSpPr txBox="1"/>
              <p:nvPr/>
            </p:nvSpPr>
            <p:spPr>
              <a:xfrm>
                <a:off x="14973862" y="3684839"/>
                <a:ext cx="2169964" cy="692497"/>
              </a:xfrm>
              <a:prstGeom prst="rect">
                <a:avLst/>
              </a:prstGeom>
              <a:noFill/>
            </p:spPr>
            <p:txBody>
              <a:bodyPr wrap="square" lIns="0" tIns="0" rIns="0" bIns="0" rtlCol="0">
                <a:spAutoFit/>
              </a:bodyPr>
              <a:lstStyle>
                <a:defPPr>
                  <a:defRPr lang="de-DE"/>
                </a:defPPr>
                <a:lvl1pPr fontAlgn="base">
                  <a:spcBef>
                    <a:spcPts val="300"/>
                  </a:spcBef>
                  <a:spcAft>
                    <a:spcPct val="0"/>
                  </a:spcAft>
                  <a:buClr>
                    <a:srgbClr val="F0AB00"/>
                  </a:buClr>
                  <a:buSzPct val="80000"/>
                  <a:defRPr sz="1000">
                    <a:solidFill>
                      <a:srgbClr val="707070"/>
                    </a:solidFill>
                    <a:latin typeface="Arial" panose="020B0604020202020204" pitchFamily="34" charset="0"/>
                    <a:ea typeface="Open Sans Semibold" pitchFamily="34" charset="0"/>
                    <a:cs typeface="Arial" panose="020B0604020202020204" pitchFamily="34" charset="0"/>
                  </a:defRPr>
                </a:lvl1pPr>
              </a:lstStyle>
              <a:p>
                <a:r>
                  <a:rPr lang="en-US" dirty="0"/>
                  <a:t>Name:</a:t>
                </a:r>
              </a:p>
              <a:p>
                <a:r>
                  <a:rPr lang="en-US" dirty="0">
                    <a:solidFill>
                      <a:schemeClr val="tx1"/>
                    </a:solidFill>
                  </a:rPr>
                  <a:t>Company A</a:t>
                </a:r>
                <a:br>
                  <a:rPr lang="en-US" dirty="0">
                    <a:solidFill>
                      <a:schemeClr val="tx1"/>
                    </a:solidFill>
                  </a:rPr>
                </a:br>
                <a:r>
                  <a:rPr lang="en-US" dirty="0"/>
                  <a:t>Address:</a:t>
                </a:r>
              </a:p>
              <a:p>
                <a:r>
                  <a:rPr lang="en-US" dirty="0">
                    <a:solidFill>
                      <a:schemeClr val="tx1"/>
                    </a:solidFill>
                  </a:rPr>
                  <a:t>8716 Street, Country</a:t>
                </a:r>
              </a:p>
            </p:txBody>
          </p:sp>
        </p:grpSp>
        <p:sp>
          <p:nvSpPr>
            <p:cNvPr id="39" name="Rectangle 38"/>
            <p:cNvSpPr/>
            <p:nvPr/>
          </p:nvSpPr>
          <p:spPr>
            <a:xfrm>
              <a:off x="9582411" y="4649299"/>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Open in Jam</a:t>
              </a:r>
              <a:endParaRPr lang="en-US" dirty="0">
                <a:latin typeface="Arial" panose="020B0604020202020204" pitchFamily="34" charset="0"/>
                <a:cs typeface="Arial" panose="020B0604020202020204" pitchFamily="34" charset="0"/>
              </a:endParaRPr>
            </a:p>
          </p:txBody>
        </p:sp>
      </p:grpSp>
      <p:sp>
        <p:nvSpPr>
          <p:cNvPr id="49" name="Rectangle 48"/>
          <p:cNvSpPr/>
          <p:nvPr/>
        </p:nvSpPr>
        <p:spPr>
          <a:xfrm>
            <a:off x="3554769" y="552662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480213" y="2137205"/>
            <a:ext cx="444224" cy="437000"/>
          </a:xfrm>
          <a:prstGeom prst="rect">
            <a:avLst/>
          </a:prstGeom>
          <a:noFill/>
          <a:ln w="9525">
            <a:solidFill>
              <a:schemeClr val="bg1">
                <a:lumMod val="65000"/>
              </a:schemeClr>
            </a:solidFill>
            <a:miter lim="800000"/>
            <a:headEnd/>
            <a:tailEnd/>
          </a:ln>
        </p:spPr>
      </p:pic>
    </p:spTree>
    <p:extLst>
      <p:ext uri="{BB962C8B-B14F-4D97-AF65-F5344CB8AC3E}">
        <p14:creationId xmlns:p14="http://schemas.microsoft.com/office/powerpoint/2010/main" val="232327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My Tickets (2)</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cs typeface="Arial"/>
              </a:rPr>
              <a:t>*</a:t>
            </a: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154816"/>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rgbClr val="FFFFFF"/>
              </a:solidFill>
              <a:latin typeface="Arial"/>
              <a:cs typeface="Arial"/>
            </a:endParaRPr>
          </a:p>
        </p:txBody>
      </p:sp>
      <p:sp>
        <p:nvSpPr>
          <p:cNvPr id="221" name="TextBox 220"/>
          <p:cNvSpPr txBox="1"/>
          <p:nvPr/>
        </p:nvSpPr>
        <p:spPr>
          <a:xfrm>
            <a:off x="2947592" y="3126023"/>
            <a:ext cx="1635864" cy="430887"/>
          </a:xfrm>
          <a:prstGeom prst="rect">
            <a:avLst/>
          </a:prstGeom>
          <a:noFill/>
        </p:spPr>
        <p:txBody>
          <a:bodyPr wrap="square" rtlCol="0">
            <a:spAutoFit/>
          </a:bodyPr>
          <a:lstStyle/>
          <a:p>
            <a:pPr algn="r"/>
            <a:r>
              <a:rPr lang="en-US" sz="1100" dirty="0">
                <a:solidFill>
                  <a:srgbClr val="666666"/>
                </a:solidFill>
                <a:cs typeface="Arial"/>
              </a:rPr>
              <a:t>*Issue Detail Description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Create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4" name="Rectangle 73"/>
          <p:cNvSpPr/>
          <p:nvPr/>
        </p:nvSpPr>
        <p:spPr>
          <a:xfrm>
            <a:off x="2913326" y="863875"/>
            <a:ext cx="6101641" cy="377213"/>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Create New Ticket</a:t>
            </a:r>
          </a:p>
        </p:txBody>
      </p:sp>
      <p:sp>
        <p:nvSpPr>
          <p:cNvPr id="2" name="Rectangle 1"/>
          <p:cNvSpPr/>
          <p:nvPr/>
        </p:nvSpPr>
        <p:spPr bwMode="gray">
          <a:xfrm>
            <a:off x="6869" y="1575440"/>
            <a:ext cx="2699648" cy="9532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0" name="TextBox 69"/>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
        <p:nvSpPr>
          <p:cNvPr id="66" name="TextBox 65"/>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67" name="TextBox 66"/>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Confirmed</a:t>
            </a:r>
          </a:p>
        </p:txBody>
      </p:sp>
      <p:sp>
        <p:nvSpPr>
          <p:cNvPr id="68" name="TextBox 67"/>
          <p:cNvSpPr txBox="1"/>
          <p:nvPr/>
        </p:nvSpPr>
        <p:spPr>
          <a:xfrm>
            <a:off x="3045996" y="566844"/>
            <a:ext cx="5968971"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New Ticket</a:t>
            </a:r>
          </a:p>
        </p:txBody>
      </p:sp>
    </p:spTree>
    <p:extLst>
      <p:ext uri="{BB962C8B-B14F-4D97-AF65-F5344CB8AC3E}">
        <p14:creationId xmlns:p14="http://schemas.microsoft.com/office/powerpoint/2010/main" val="3391230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Popover</a:t>
            </a:r>
          </a:p>
        </p:txBody>
      </p:sp>
      <p:grpSp>
        <p:nvGrpSpPr>
          <p:cNvPr id="4" name="Group 3"/>
          <p:cNvGrpSpPr/>
          <p:nvPr/>
        </p:nvGrpSpPr>
        <p:grpSpPr>
          <a:xfrm>
            <a:off x="334724" y="1697540"/>
            <a:ext cx="2656415" cy="4228368"/>
            <a:chOff x="3408123" y="2155287"/>
            <a:chExt cx="2656415" cy="4228368"/>
          </a:xfrm>
        </p:grpSpPr>
        <p:sp>
          <p:nvSpPr>
            <p:cNvPr id="85" name="Rectangle 84"/>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Person</a:t>
              </a:r>
            </a:p>
          </p:txBody>
        </p:sp>
        <p:sp>
          <p:nvSpPr>
            <p:cNvPr id="86" name="Rectangle 85"/>
            <p:cNvSpPr/>
            <p:nvPr/>
          </p:nvSpPr>
          <p:spPr bwMode="gray">
            <a:xfrm>
              <a:off x="3573751" y="2583912"/>
              <a:ext cx="2490787" cy="342532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4" name="Rectangle 93"/>
            <p:cNvSpPr/>
            <p:nvPr/>
          </p:nvSpPr>
          <p:spPr>
            <a:xfrm>
              <a:off x="3728590" y="2671121"/>
              <a:ext cx="1816024" cy="430887"/>
            </a:xfrm>
            <a:prstGeom prst="rect">
              <a:avLst/>
            </a:prstGeom>
          </p:spPr>
          <p:txBody>
            <a:bodyPr wrap="square">
              <a:spAutoFit/>
            </a:bodyPr>
            <a:lstStyle/>
            <a:p>
              <a:r>
                <a:rPr lang="en-US" sz="1200" dirty="0" err="1">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29400" y="5393685"/>
              <a:ext cx="1929511" cy="61555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B</a:t>
              </a:r>
            </a:p>
            <a:p>
              <a:endParaRPr lang="en-US" sz="1000" dirty="0">
                <a:solidFill>
                  <a:srgbClr val="707070"/>
                </a:solidFill>
                <a:latin typeface="Arial" panose="020B0604020202020204" pitchFamily="34" charset="0"/>
                <a:cs typeface="Arial" panose="020B0604020202020204" pitchFamily="34" charset="0"/>
              </a:endParaRPr>
            </a:p>
          </p:txBody>
        </p:sp>
      </p:grpSp>
      <p:grpSp>
        <p:nvGrpSpPr>
          <p:cNvPr id="22" name="Group 21"/>
          <p:cNvGrpSpPr/>
          <p:nvPr/>
        </p:nvGrpSpPr>
        <p:grpSpPr>
          <a:xfrm>
            <a:off x="3243024" y="1697540"/>
            <a:ext cx="2656415" cy="4779461"/>
            <a:chOff x="3408123" y="2155287"/>
            <a:chExt cx="2656415" cy="4779460"/>
          </a:xfrm>
        </p:grpSpPr>
        <p:sp>
          <p:nvSpPr>
            <p:cNvPr id="23" name="Rectangle 22"/>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Company</a:t>
              </a:r>
            </a:p>
          </p:txBody>
        </p:sp>
        <p:sp>
          <p:nvSpPr>
            <p:cNvPr id="24" name="Rectangle 23"/>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6"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8" name="Rectangle 27"/>
            <p:cNvSpPr/>
            <p:nvPr/>
          </p:nvSpPr>
          <p:spPr>
            <a:xfrm>
              <a:off x="3671440" y="2664771"/>
              <a:ext cx="1816024" cy="430887"/>
            </a:xfrm>
            <a:prstGeom prst="rect">
              <a:avLst/>
            </a:prstGeom>
          </p:spPr>
          <p:txBody>
            <a:bodyPr wrap="square">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Company B</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29" name="TextBox 28"/>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0" name="TextBox 29"/>
            <p:cNvSpPr txBox="1"/>
            <p:nvPr/>
          </p:nvSpPr>
          <p:spPr>
            <a:xfrm>
              <a:off x="3729402" y="3656342"/>
              <a:ext cx="2169960" cy="107721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Address:</a:t>
              </a:r>
            </a:p>
            <a:p>
              <a:r>
                <a:rPr lang="en-US" sz="1000" dirty="0">
                  <a:solidFill>
                    <a:srgbClr val="444444"/>
                  </a:solidFill>
                  <a:latin typeface="Arial" panose="020B0604020202020204" pitchFamily="34" charset="0"/>
                  <a:cs typeface="Arial" panose="020B0604020202020204" pitchFamily="34" charset="0"/>
                </a:rPr>
                <a:t>Some street 3</a:t>
              </a:r>
            </a:p>
            <a:p>
              <a:r>
                <a:rPr lang="en-US" sz="1000" dirty="0">
                  <a:solidFill>
                    <a:srgbClr val="444444"/>
                  </a:solidFill>
                  <a:latin typeface="Arial" panose="020B0604020202020204" pitchFamily="34" charset="0"/>
                  <a:cs typeface="Arial" panose="020B0604020202020204" pitchFamily="34" charset="0"/>
                </a:rPr>
                <a:t>1111111 City</a:t>
              </a:r>
              <a:endParaRPr lang="en-US" sz="1000" dirty="0">
                <a:solidFill>
                  <a:srgbClr val="707070"/>
                </a:solidFill>
                <a:latin typeface="Arial" panose="020B0604020202020204" pitchFamily="34" charset="0"/>
                <a:cs typeface="Arial" panose="020B0604020202020204" pitchFamily="34" charset="0"/>
              </a:endParaRPr>
            </a:p>
          </p:txBody>
        </p:sp>
        <p:sp>
          <p:nvSpPr>
            <p:cNvPr id="31" name="TextBox 30"/>
            <p:cNvSpPr txBox="1"/>
            <p:nvPr/>
          </p:nvSpPr>
          <p:spPr>
            <a:xfrm>
              <a:off x="3729402" y="498215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Main Contact </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2" name="TextBox 31"/>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err="1">
                  <a:solidFill>
                    <a:srgbClr val="444444"/>
                  </a:solidFill>
                  <a:latin typeface="Arial" panose="020B0604020202020204" pitchFamily="34" charset="0"/>
                  <a:cs typeface="Arial" panose="020B0604020202020204" pitchFamily="34" charset="0"/>
                </a:rPr>
                <a:t>Fistname</a:t>
              </a:r>
              <a:r>
                <a:rPr lang="en-US" sz="1000" dirty="0">
                  <a:solidFill>
                    <a:srgbClr val="444444"/>
                  </a:solidFill>
                  <a:latin typeface="Arial" panose="020B0604020202020204" pitchFamily="34" charset="0"/>
                  <a:cs typeface="Arial" panose="020B0604020202020204" pitchFamily="34" charset="0"/>
                </a:rPr>
                <a:t> Name</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Name@companyB.com</a:t>
              </a:r>
              <a:endParaRPr lang="en-US" sz="1000" dirty="0">
                <a:solidFill>
                  <a:srgbClr val="707070"/>
                </a:solidFill>
                <a:latin typeface="Arial" panose="020B0604020202020204" pitchFamily="34" charset="0"/>
                <a:cs typeface="Arial" panose="020B0604020202020204" pitchFamily="34" charset="0"/>
              </a:endParaRPr>
            </a:p>
            <a:p>
              <a:endParaRPr lang="en-US" sz="1000" dirty="0">
                <a:solidFill>
                  <a:srgbClr val="707070"/>
                </a:solidFill>
                <a:latin typeface="Arial" panose="020B0604020202020204" pitchFamily="34" charset="0"/>
                <a:cs typeface="Arial" panose="020B0604020202020204" pitchFamily="34" charset="0"/>
              </a:endParaRPr>
            </a:p>
          </p:txBody>
        </p:sp>
      </p:grpSp>
      <p:sp>
        <p:nvSpPr>
          <p:cNvPr id="34" name="TextBox 33"/>
          <p:cNvSpPr txBox="1"/>
          <p:nvPr/>
        </p:nvSpPr>
        <p:spPr>
          <a:xfrm>
            <a:off x="542572" y="1341965"/>
            <a:ext cx="2090316"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Example without icon</a:t>
            </a:r>
          </a:p>
        </p:txBody>
      </p:sp>
      <p:grpSp>
        <p:nvGrpSpPr>
          <p:cNvPr id="25" name="Group 24"/>
          <p:cNvGrpSpPr/>
          <p:nvPr/>
        </p:nvGrpSpPr>
        <p:grpSpPr>
          <a:xfrm>
            <a:off x="6113224" y="1703891"/>
            <a:ext cx="2656415" cy="4779460"/>
            <a:chOff x="3408123" y="2155287"/>
            <a:chExt cx="2656415" cy="4779460"/>
          </a:xfrm>
        </p:grpSpPr>
        <p:sp>
          <p:nvSpPr>
            <p:cNvPr id="27" name="Rectangle 26"/>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Generic</a:t>
              </a:r>
            </a:p>
          </p:txBody>
        </p:sp>
        <p:sp>
          <p:nvSpPr>
            <p:cNvPr id="33" name="Rectangle 32"/>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5"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6" name="Rectangle 35"/>
            <p:cNvSpPr/>
            <p:nvPr/>
          </p:nvSpPr>
          <p:spPr>
            <a:xfrm>
              <a:off x="3671440" y="2664771"/>
              <a:ext cx="1816024" cy="430887"/>
            </a:xfrm>
            <a:prstGeom prst="rect">
              <a:avLst/>
            </a:prstGeom>
          </p:spPr>
          <p:txBody>
            <a:bodyPr wrap="square">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Company B</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8" name="TextBox 3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39" name="TextBox 38"/>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0" name="TextBox 39"/>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B</a:t>
              </a:r>
            </a:p>
            <a:p>
              <a:endParaRPr lang="en-US" sz="1000" dirty="0">
                <a:solidFill>
                  <a:srgbClr val="444444"/>
                </a:solidFill>
                <a:latin typeface="Arial" panose="020B0604020202020204" pitchFamily="34" charset="0"/>
                <a:cs typeface="Arial" panose="020B0604020202020204" pitchFamily="34" charset="0"/>
              </a:endParaRPr>
            </a:p>
            <a:p>
              <a:r>
                <a:rPr lang="en-US" sz="1000" dirty="0">
                  <a:solidFill>
                    <a:srgbClr val="444444"/>
                  </a:solidFill>
                  <a:latin typeface="Arial" panose="020B0604020202020204" pitchFamily="34" charset="0"/>
                  <a:cs typeface="Arial" panose="020B0604020202020204" pitchFamily="34" charset="0"/>
                </a:rPr>
                <a:t>This is a status info and can have semantic colors like </a:t>
              </a:r>
              <a:r>
                <a:rPr lang="en-US" sz="1000" dirty="0">
                  <a:solidFill>
                    <a:srgbClr val="CC1919"/>
                  </a:solidFill>
                  <a:latin typeface="Arial" panose="020B0604020202020204" pitchFamily="34" charset="0"/>
                  <a:cs typeface="Arial" panose="020B0604020202020204" pitchFamily="34" charset="0"/>
                </a:rPr>
                <a:t>@</a:t>
              </a:r>
              <a:r>
                <a:rPr lang="en-US" sz="1000" dirty="0" err="1">
                  <a:solidFill>
                    <a:srgbClr val="CC1919"/>
                  </a:solidFill>
                  <a:latin typeface="Arial" panose="020B0604020202020204" pitchFamily="34" charset="0"/>
                  <a:cs typeface="Arial" panose="020B0604020202020204" pitchFamily="34" charset="0"/>
                </a:rPr>
                <a:t>NegativeText</a:t>
              </a:r>
              <a:r>
                <a:rPr lang="en-US" sz="1000" dirty="0">
                  <a:solidFill>
                    <a:srgbClr val="CC1919"/>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D14900"/>
                  </a:solidFill>
                  <a:latin typeface="Arial" panose="020B0604020202020204" pitchFamily="34" charset="0"/>
                  <a:cs typeface="Arial" panose="020B0604020202020204" pitchFamily="34" charset="0"/>
                </a:rPr>
                <a:t>@</a:t>
              </a:r>
              <a:r>
                <a:rPr lang="en-US" sz="1000" dirty="0" err="1">
                  <a:solidFill>
                    <a:srgbClr val="D14900"/>
                  </a:solidFill>
                  <a:latin typeface="Arial" panose="020B0604020202020204" pitchFamily="34" charset="0"/>
                  <a:cs typeface="Arial" panose="020B0604020202020204" pitchFamily="34" charset="0"/>
                </a:rPr>
                <a:t>CriticalText</a:t>
              </a:r>
              <a:r>
                <a:rPr lang="en-US" sz="1000" dirty="0">
                  <a:solidFill>
                    <a:srgbClr val="D14900"/>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007833"/>
                  </a:solidFill>
                  <a:latin typeface="Arial" panose="020B0604020202020204" pitchFamily="34" charset="0"/>
                  <a:cs typeface="Arial" panose="020B0604020202020204" pitchFamily="34" charset="0"/>
                </a:rPr>
                <a:t>@</a:t>
              </a:r>
              <a:r>
                <a:rPr lang="en-US" sz="1000" dirty="0" err="1">
                  <a:solidFill>
                    <a:srgbClr val="007833"/>
                  </a:solidFill>
                  <a:latin typeface="Arial" panose="020B0604020202020204" pitchFamily="34" charset="0"/>
                  <a:cs typeface="Arial" panose="020B0604020202020204" pitchFamily="34" charset="0"/>
                </a:rPr>
                <a:t>PositiveText</a:t>
              </a:r>
              <a:r>
                <a:rPr lang="en-US" sz="1000" dirty="0">
                  <a:solidFill>
                    <a:srgbClr val="007833"/>
                  </a:solidFill>
                  <a:latin typeface="Arial" panose="020B0604020202020204" pitchFamily="34" charset="0"/>
                  <a:cs typeface="Arial" panose="020B0604020202020204" pitchFamily="34" charset="0"/>
                </a:rPr>
                <a:t>.</a:t>
              </a:r>
            </a:p>
            <a:p>
              <a:endParaRPr lang="en-US" sz="1000" dirty="0">
                <a:solidFill>
                  <a:srgbClr val="707070"/>
                </a:solidFill>
                <a:latin typeface="Arial" panose="020B0604020202020204" pitchFamily="34" charset="0"/>
                <a:cs typeface="Arial" panose="020B0604020202020204" pitchFamily="34" charset="0"/>
              </a:endParaRPr>
            </a:p>
          </p:txBody>
        </p:sp>
      </p:grpSp>
      <p:sp>
        <p:nvSpPr>
          <p:cNvPr id="37" name="Rectangle 36"/>
          <p:cNvSpPr/>
          <p:nvPr/>
        </p:nvSpPr>
        <p:spPr>
          <a:xfrm>
            <a:off x="494069" y="553297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9801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Progress Indicator</a:t>
            </a: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a:t>
            </a:r>
            <a:r>
              <a:rPr lang="en-US" sz="1400" dirty="0">
                <a:solidFill>
                  <a:srgbClr val="006CA7"/>
                </a:solidFill>
                <a:latin typeface="BentonSans Light" panose="02000503000000020004" pitchFamily="2" charset="0"/>
              </a:rPr>
              <a:t>					</a:t>
            </a:r>
            <a:r>
              <a:rPr lang="en-US" dirty="0">
                <a:solidFill>
                  <a:srgbClr val="006CA7"/>
                </a:solidFill>
                <a:latin typeface="BentonSans Light" panose="02000503000000020004" pitchFamily="2" charset="0"/>
              </a:rPr>
              <a:t>Disabled</a:t>
            </a:r>
          </a:p>
          <a:p>
            <a:r>
              <a:rPr lang="en-US" sz="1000" dirty="0">
                <a:solidFill>
                  <a:srgbClr val="006CA7"/>
                </a:solidFill>
                <a:latin typeface="BentonSans Light" panose="02000503000000020004" pitchFamily="2" charset="0"/>
              </a:rPr>
              <a:t>Negative without text				Negative without text</a:t>
            </a:r>
          </a:p>
          <a:p>
            <a:endParaRPr lang="en-US" sz="1000" dirty="0">
              <a:solidFill>
                <a:srgbClr val="006CA7"/>
              </a:solidFill>
              <a:latin typeface="BentonSans Light" panose="02000503000000020004" pitchFamily="2" charset="0"/>
            </a:endParaRPr>
          </a:p>
          <a:p>
            <a:r>
              <a:rPr lang="en-US" sz="1000" dirty="0">
                <a:solidFill>
                  <a:srgbClr val="006CA7"/>
                </a:solidFill>
                <a:latin typeface="BentonSans Light" panose="02000503000000020004" pitchFamily="2" charset="0"/>
              </a:rPr>
              <a:t>Positive with text				Positive with text</a:t>
            </a:r>
          </a:p>
          <a:p>
            <a:endParaRPr lang="en-US" sz="1000" dirty="0">
              <a:solidFill>
                <a:srgbClr val="006CA7"/>
              </a:solidFill>
              <a:latin typeface="BentonSans Light" panose="02000503000000020004" pitchFamily="2" charset="0"/>
            </a:endParaRPr>
          </a:p>
          <a:p>
            <a:r>
              <a:rPr lang="en-US" sz="1000" dirty="0">
                <a:solidFill>
                  <a:srgbClr val="006CA7"/>
                </a:solidFill>
                <a:latin typeface="BentonSans Light" panose="02000503000000020004" pitchFamily="2" charset="0"/>
              </a:rPr>
              <a:t>Critical, 50% with text				Critical, 50% with text</a:t>
            </a:r>
          </a:p>
          <a:p>
            <a:endParaRPr lang="en-US" sz="1000" dirty="0">
              <a:solidFill>
                <a:srgbClr val="006CA7"/>
              </a:solidFill>
              <a:latin typeface="BentonSans Light" panose="02000503000000020004" pitchFamily="2" charset="0"/>
            </a:endParaRPr>
          </a:p>
          <a:p>
            <a:pPr lvl="0">
              <a:buClr>
                <a:srgbClr val="F0AB00"/>
              </a:buClr>
            </a:pPr>
            <a:r>
              <a:rPr lang="en-US" sz="1000" dirty="0">
                <a:solidFill>
                  <a:srgbClr val="006CA7"/>
                </a:solidFill>
                <a:latin typeface="BentonSans Light" panose="02000503000000020004" pitchFamily="2" charset="0"/>
              </a:rPr>
              <a:t>Neutral with text				Neutral with text</a:t>
            </a:r>
            <a:endParaRPr lang="en-US" sz="1400" dirty="0">
              <a:solidFill>
                <a:srgbClr val="006CA7"/>
              </a:solidFill>
              <a:latin typeface="BentonSans Light" panose="02000503000000020004" pitchFamily="2" charset="0"/>
            </a:endParaRPr>
          </a:p>
        </p:txBody>
      </p:sp>
      <p:grpSp>
        <p:nvGrpSpPr>
          <p:cNvPr id="4" name="Group 3"/>
          <p:cNvGrpSpPr/>
          <p:nvPr/>
        </p:nvGrpSpPr>
        <p:grpSpPr>
          <a:xfrm>
            <a:off x="326729" y="2371803"/>
            <a:ext cx="3483271" cy="283535"/>
            <a:chOff x="326729" y="2371802"/>
            <a:chExt cx="3483271" cy="283535"/>
          </a:xfrm>
        </p:grpSpPr>
        <p:sp>
          <p:nvSpPr>
            <p:cNvPr id="41" name="Rectangle 40"/>
            <p:cNvSpPr/>
            <p:nvPr/>
          </p:nvSpPr>
          <p:spPr bwMode="gray">
            <a:xfrm>
              <a:off x="326729" y="237180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2" name="Rectangle 41"/>
            <p:cNvSpPr/>
            <p:nvPr/>
          </p:nvSpPr>
          <p:spPr bwMode="gray">
            <a:xfrm>
              <a:off x="345777" y="2390849"/>
              <a:ext cx="2418688" cy="245440"/>
            </a:xfrm>
            <a:prstGeom prst="rect">
              <a:avLst/>
            </a:prstGeom>
            <a:gradFill>
              <a:gsLst>
                <a:gs pos="100000">
                  <a:srgbClr val="B61616"/>
                </a:gs>
                <a:gs pos="0">
                  <a:srgbClr val="E21C1C"/>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326729" y="3285960"/>
            <a:ext cx="3483272" cy="283535"/>
            <a:chOff x="326729" y="3074293"/>
            <a:chExt cx="3483272" cy="283535"/>
          </a:xfrm>
        </p:grpSpPr>
        <p:sp>
          <p:nvSpPr>
            <p:cNvPr id="43" name="Rectangle 42"/>
            <p:cNvSpPr/>
            <p:nvPr/>
          </p:nvSpPr>
          <p:spPr bwMode="gray">
            <a:xfrm>
              <a:off x="326729" y="3074293"/>
              <a:ext cx="3483272"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4" name="Rectangle 43"/>
            <p:cNvSpPr/>
            <p:nvPr/>
          </p:nvSpPr>
          <p:spPr bwMode="gray">
            <a:xfrm>
              <a:off x="345775" y="3093340"/>
              <a:ext cx="3403973" cy="245440"/>
            </a:xfrm>
            <a:prstGeom prst="rect">
              <a:avLst/>
            </a:prstGeom>
            <a:gradFill>
              <a:gsLst>
                <a:gs pos="100000">
                  <a:srgbClr val="005F28"/>
                </a:gs>
                <a:gs pos="0">
                  <a:srgbClr val="00913D"/>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6" name="Group 5"/>
          <p:cNvGrpSpPr/>
          <p:nvPr/>
        </p:nvGrpSpPr>
        <p:grpSpPr>
          <a:xfrm>
            <a:off x="326729" y="4008864"/>
            <a:ext cx="1741637" cy="283535"/>
            <a:chOff x="326728" y="3783085"/>
            <a:chExt cx="1741637" cy="283535"/>
          </a:xfrm>
        </p:grpSpPr>
        <p:sp>
          <p:nvSpPr>
            <p:cNvPr id="49" name="Rectangle 48"/>
            <p:cNvSpPr/>
            <p:nvPr/>
          </p:nvSpPr>
          <p:spPr bwMode="gray">
            <a:xfrm>
              <a:off x="326728" y="3783085"/>
              <a:ext cx="1741637"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8" name="Rectangle 57"/>
            <p:cNvSpPr/>
            <p:nvPr/>
          </p:nvSpPr>
          <p:spPr bwMode="gray">
            <a:xfrm>
              <a:off x="345776" y="3802132"/>
              <a:ext cx="377238" cy="245440"/>
            </a:xfrm>
            <a:prstGeom prst="rect">
              <a:avLst/>
            </a:prstGeom>
            <a:gradFill>
              <a:gsLst>
                <a:gs pos="100000">
                  <a:srgbClr val="B94100"/>
                </a:gs>
                <a:gs pos="0">
                  <a:srgbClr val="F35100"/>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 name="Rectangle 8"/>
            <p:cNvSpPr/>
            <p:nvPr/>
          </p:nvSpPr>
          <p:spPr>
            <a:xfrm>
              <a:off x="723014"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25%</a:t>
              </a:r>
            </a:p>
          </p:txBody>
        </p:sp>
      </p:grpSp>
      <p:grpSp>
        <p:nvGrpSpPr>
          <p:cNvPr id="7" name="Group 6"/>
          <p:cNvGrpSpPr/>
          <p:nvPr/>
        </p:nvGrpSpPr>
        <p:grpSpPr>
          <a:xfrm>
            <a:off x="326729" y="4908974"/>
            <a:ext cx="3483271" cy="283535"/>
            <a:chOff x="326729" y="4499752"/>
            <a:chExt cx="3483271" cy="283535"/>
          </a:xfrm>
        </p:grpSpPr>
        <p:sp>
          <p:nvSpPr>
            <p:cNvPr id="69" name="Rectangle 68"/>
            <p:cNvSpPr/>
            <p:nvPr/>
          </p:nvSpPr>
          <p:spPr bwMode="gray">
            <a:xfrm>
              <a:off x="326729" y="449975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6" name="Rectangle 75"/>
            <p:cNvSpPr/>
            <p:nvPr/>
          </p:nvSpPr>
          <p:spPr bwMode="gray">
            <a:xfrm>
              <a:off x="345777" y="4518799"/>
              <a:ext cx="1722587" cy="245440"/>
            </a:xfrm>
            <a:prstGeom prst="rect">
              <a:avLst/>
            </a:prstGeom>
            <a:gradFill>
              <a:gsLst>
                <a:gs pos="100000">
                  <a:srgbClr val="006CA7"/>
                </a:gs>
                <a:gs pos="0">
                  <a:srgbClr val="008BD9"/>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7" name="Rectangle 76"/>
            <p:cNvSpPr/>
            <p:nvPr/>
          </p:nvSpPr>
          <p:spPr>
            <a:xfrm>
              <a:off x="2068365"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50%</a:t>
              </a:r>
            </a:p>
          </p:txBody>
        </p:sp>
      </p:grpSp>
      <p:grpSp>
        <p:nvGrpSpPr>
          <p:cNvPr id="12" name="Group 11"/>
          <p:cNvGrpSpPr/>
          <p:nvPr/>
        </p:nvGrpSpPr>
        <p:grpSpPr>
          <a:xfrm>
            <a:off x="4905039" y="2512914"/>
            <a:ext cx="3483271" cy="283535"/>
            <a:chOff x="4905038" y="2371802"/>
            <a:chExt cx="3483271" cy="283535"/>
          </a:xfrm>
        </p:grpSpPr>
        <p:sp>
          <p:nvSpPr>
            <p:cNvPr id="88" name="Rectangle 87"/>
            <p:cNvSpPr/>
            <p:nvPr/>
          </p:nvSpPr>
          <p:spPr bwMode="gray">
            <a:xfrm>
              <a:off x="4905038" y="237180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9" name="Rectangle 88"/>
            <p:cNvSpPr/>
            <p:nvPr/>
          </p:nvSpPr>
          <p:spPr bwMode="gray">
            <a:xfrm>
              <a:off x="4924086" y="2390849"/>
              <a:ext cx="2418688" cy="245440"/>
            </a:xfrm>
            <a:prstGeom prst="rect">
              <a:avLst/>
            </a:prstGeom>
            <a:gradFill>
              <a:gsLst>
                <a:gs pos="100000">
                  <a:srgbClr val="B61616">
                    <a:alpha val="20000"/>
                  </a:srgbClr>
                </a:gs>
                <a:gs pos="0">
                  <a:srgbClr val="E21C1C">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4933260" y="3285961"/>
            <a:ext cx="3483272" cy="283535"/>
            <a:chOff x="4905038" y="3074293"/>
            <a:chExt cx="3483272" cy="283535"/>
          </a:xfrm>
        </p:grpSpPr>
        <p:sp>
          <p:nvSpPr>
            <p:cNvPr id="90" name="Rectangle 89"/>
            <p:cNvSpPr/>
            <p:nvPr/>
          </p:nvSpPr>
          <p:spPr bwMode="gray">
            <a:xfrm>
              <a:off x="4905038" y="3074293"/>
              <a:ext cx="3483272"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1" name="Rectangle 90"/>
            <p:cNvSpPr/>
            <p:nvPr/>
          </p:nvSpPr>
          <p:spPr bwMode="gray">
            <a:xfrm>
              <a:off x="4924084" y="3093340"/>
              <a:ext cx="3403973" cy="245440"/>
            </a:xfrm>
            <a:prstGeom prst="rect">
              <a:avLst/>
            </a:prstGeom>
            <a:gradFill>
              <a:gsLst>
                <a:gs pos="100000">
                  <a:srgbClr val="005F28">
                    <a:alpha val="20000"/>
                  </a:srgbClr>
                </a:gs>
                <a:gs pos="0">
                  <a:srgbClr val="00913D">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10" name="Group 9"/>
          <p:cNvGrpSpPr/>
          <p:nvPr/>
        </p:nvGrpSpPr>
        <p:grpSpPr>
          <a:xfrm>
            <a:off x="4905038" y="4008864"/>
            <a:ext cx="1741637" cy="283535"/>
            <a:chOff x="4905037" y="3783085"/>
            <a:chExt cx="1741637" cy="283535"/>
          </a:xfrm>
        </p:grpSpPr>
        <p:sp>
          <p:nvSpPr>
            <p:cNvPr id="92" name="Rectangle 91"/>
            <p:cNvSpPr/>
            <p:nvPr/>
          </p:nvSpPr>
          <p:spPr bwMode="gray">
            <a:xfrm>
              <a:off x="4905037" y="3783085"/>
              <a:ext cx="1741637"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3" name="Rectangle 92"/>
            <p:cNvSpPr/>
            <p:nvPr/>
          </p:nvSpPr>
          <p:spPr bwMode="gray">
            <a:xfrm>
              <a:off x="4924085" y="3802132"/>
              <a:ext cx="377238" cy="245440"/>
            </a:xfrm>
            <a:prstGeom prst="rect">
              <a:avLst/>
            </a:prstGeom>
            <a:gradFill>
              <a:gsLst>
                <a:gs pos="100000">
                  <a:srgbClr val="B94100">
                    <a:alpha val="20000"/>
                  </a:srgbClr>
                </a:gs>
                <a:gs pos="0">
                  <a:srgbClr val="F35100">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4" name="Rectangle 93"/>
            <p:cNvSpPr/>
            <p:nvPr/>
          </p:nvSpPr>
          <p:spPr>
            <a:xfrm>
              <a:off x="5301323"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25%</a:t>
              </a:r>
            </a:p>
          </p:txBody>
        </p:sp>
      </p:grpSp>
      <p:grpSp>
        <p:nvGrpSpPr>
          <p:cNvPr id="8" name="Group 7"/>
          <p:cNvGrpSpPr/>
          <p:nvPr/>
        </p:nvGrpSpPr>
        <p:grpSpPr>
          <a:xfrm>
            <a:off x="4876816" y="4908975"/>
            <a:ext cx="3483271" cy="283535"/>
            <a:chOff x="4905038" y="4499752"/>
            <a:chExt cx="3483271" cy="283535"/>
          </a:xfrm>
        </p:grpSpPr>
        <p:sp>
          <p:nvSpPr>
            <p:cNvPr id="95" name="Rectangle 94"/>
            <p:cNvSpPr/>
            <p:nvPr/>
          </p:nvSpPr>
          <p:spPr bwMode="gray">
            <a:xfrm>
              <a:off x="4905038" y="449975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6" name="Rectangle 95"/>
            <p:cNvSpPr/>
            <p:nvPr/>
          </p:nvSpPr>
          <p:spPr bwMode="gray">
            <a:xfrm>
              <a:off x="4924086" y="4518799"/>
              <a:ext cx="1722587" cy="245440"/>
            </a:xfrm>
            <a:prstGeom prst="rect">
              <a:avLst/>
            </a:prstGeom>
            <a:gradFill>
              <a:gsLst>
                <a:gs pos="100000">
                  <a:srgbClr val="006CA7">
                    <a:alpha val="20000"/>
                  </a:srgbClr>
                </a:gs>
                <a:gs pos="0">
                  <a:srgbClr val="008BD9">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7" name="Rectangle 96"/>
            <p:cNvSpPr/>
            <p:nvPr/>
          </p:nvSpPr>
          <p:spPr>
            <a:xfrm>
              <a:off x="6646674"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50%</a:t>
              </a:r>
            </a:p>
          </p:txBody>
        </p:sp>
      </p:grpSp>
    </p:spTree>
    <p:extLst>
      <p:ext uri="{BB962C8B-B14F-4D97-AF65-F5344CB8AC3E}">
        <p14:creationId xmlns:p14="http://schemas.microsoft.com/office/powerpoint/2010/main" val="40868385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RadioButton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Enabled/disabled		All disabled</a:t>
            </a:r>
          </a:p>
        </p:txBody>
      </p:sp>
      <p:grpSp>
        <p:nvGrpSpPr>
          <p:cNvPr id="5" name="Group 4"/>
          <p:cNvGrpSpPr/>
          <p:nvPr/>
        </p:nvGrpSpPr>
        <p:grpSpPr>
          <a:xfrm>
            <a:off x="349197" y="2097975"/>
            <a:ext cx="793264" cy="1108451"/>
            <a:chOff x="349197" y="2097975"/>
            <a:chExt cx="793264" cy="1108450"/>
          </a:xfrm>
        </p:grpSpPr>
        <p:sp>
          <p:nvSpPr>
            <p:cNvPr id="59" name="Oval 58"/>
            <p:cNvSpPr/>
            <p:nvPr/>
          </p:nvSpPr>
          <p:spPr bwMode="gray">
            <a:xfrm>
              <a:off x="349197" y="3044841"/>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7" name="Oval 56"/>
            <p:cNvSpPr/>
            <p:nvPr/>
          </p:nvSpPr>
          <p:spPr bwMode="gray">
            <a:xfrm>
              <a:off x="349197" y="2729220"/>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5" name="Oval 54"/>
            <p:cNvSpPr/>
            <p:nvPr/>
          </p:nvSpPr>
          <p:spPr bwMode="gray">
            <a:xfrm>
              <a:off x="349197" y="24135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3" name="Oval 52"/>
            <p:cNvSpPr/>
            <p:nvPr/>
          </p:nvSpPr>
          <p:spPr bwMode="gray">
            <a:xfrm>
              <a:off x="349197" y="209797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1" name="Oval 50"/>
            <p:cNvSpPr/>
            <p:nvPr/>
          </p:nvSpPr>
          <p:spPr bwMode="gray">
            <a:xfrm>
              <a:off x="388707" y="2137485"/>
              <a:ext cx="82564" cy="82564"/>
            </a:xfrm>
            <a:prstGeom prst="ellipse">
              <a:avLst/>
            </a:prstGeom>
            <a:solidFill>
              <a:srgbClr val="007C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TextBox 3"/>
            <p:cNvSpPr txBox="1"/>
            <p:nvPr/>
          </p:nvSpPr>
          <p:spPr>
            <a:xfrm>
              <a:off x="655148" y="2101822"/>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1</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0" name="TextBox 59"/>
            <p:cNvSpPr txBox="1"/>
            <p:nvPr/>
          </p:nvSpPr>
          <p:spPr>
            <a:xfrm>
              <a:off x="655148" y="2417444"/>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2</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1" name="TextBox 60"/>
            <p:cNvSpPr txBox="1"/>
            <p:nvPr/>
          </p:nvSpPr>
          <p:spPr>
            <a:xfrm>
              <a:off x="655148" y="2733066"/>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3</a:t>
              </a:r>
              <a:endParaRPr lang="en-US" sz="1000" dirty="0">
                <a:solidFill>
                  <a:srgbClr val="BFBFBF"/>
                </a:solidFill>
                <a:latin typeface="Arial" pitchFamily="34" charset="0"/>
                <a:cs typeface="Arial" pitchFamily="34" charset="0"/>
              </a:endParaRPr>
            </a:p>
          </p:txBody>
        </p:sp>
        <p:sp>
          <p:nvSpPr>
            <p:cNvPr id="62" name="TextBox 61"/>
            <p:cNvSpPr txBox="1"/>
            <p:nvPr/>
          </p:nvSpPr>
          <p:spPr>
            <a:xfrm>
              <a:off x="655148" y="3048688"/>
              <a:ext cx="48731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4</a:t>
              </a:r>
              <a:endParaRPr lang="en-US" sz="1000" kern="0" dirty="0">
                <a:latin typeface="Arial" panose="020B0604020202020204" pitchFamily="34" charset="0"/>
                <a:ea typeface="Arial Unicode MS" pitchFamily="34" charset="-128"/>
                <a:cs typeface="Arial" panose="020B0604020202020204" pitchFamily="34" charset="0"/>
              </a:endParaRPr>
            </a:p>
          </p:txBody>
        </p:sp>
      </p:grpSp>
      <p:grpSp>
        <p:nvGrpSpPr>
          <p:cNvPr id="6" name="Group 5"/>
          <p:cNvGrpSpPr/>
          <p:nvPr/>
        </p:nvGrpSpPr>
        <p:grpSpPr>
          <a:xfrm>
            <a:off x="3095867" y="2074891"/>
            <a:ext cx="790735" cy="515677"/>
            <a:chOff x="3095867" y="2074892"/>
            <a:chExt cx="790735" cy="515678"/>
          </a:xfrm>
        </p:grpSpPr>
        <p:sp>
          <p:nvSpPr>
            <p:cNvPr id="63" name="Oval 62"/>
            <p:cNvSpPr/>
            <p:nvPr/>
          </p:nvSpPr>
          <p:spPr bwMode="gray">
            <a:xfrm>
              <a:off x="3095867" y="2086434"/>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TextBox 63"/>
            <p:cNvSpPr txBox="1"/>
            <p:nvPr/>
          </p:nvSpPr>
          <p:spPr>
            <a:xfrm>
              <a:off x="3401819" y="2074892"/>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1</a:t>
              </a:r>
              <a:endParaRPr lang="en-US" sz="1000" dirty="0">
                <a:solidFill>
                  <a:srgbClr val="BFBFBF"/>
                </a:solidFill>
                <a:latin typeface="Arial" pitchFamily="34" charset="0"/>
                <a:cs typeface="Arial" pitchFamily="34" charset="0"/>
              </a:endParaRPr>
            </a:p>
          </p:txBody>
        </p:sp>
        <p:sp>
          <p:nvSpPr>
            <p:cNvPr id="65" name="Oval 64"/>
            <p:cNvSpPr/>
            <p:nvPr/>
          </p:nvSpPr>
          <p:spPr bwMode="gray">
            <a:xfrm>
              <a:off x="3135379" y="2137485"/>
              <a:ext cx="82564" cy="82564"/>
            </a:xfrm>
            <a:prstGeom prst="ellipse">
              <a:avLst/>
            </a:prstGeom>
            <a:solidFill>
              <a:srgbClr val="BFDEEF"/>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6" name="Oval 65"/>
            <p:cNvSpPr/>
            <p:nvPr/>
          </p:nvSpPr>
          <p:spPr bwMode="gray">
            <a:xfrm>
              <a:off x="3095867" y="2428986"/>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TextBox 66"/>
            <p:cNvSpPr txBox="1"/>
            <p:nvPr/>
          </p:nvSpPr>
          <p:spPr>
            <a:xfrm>
              <a:off x="3401819" y="2417444"/>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2</a:t>
              </a:r>
              <a:endParaRPr lang="en-US" sz="1000" dirty="0">
                <a:solidFill>
                  <a:srgbClr val="BFBFBF"/>
                </a:solidFill>
                <a:latin typeface="Arial" pitchFamily="34" charset="0"/>
                <a:cs typeface="Arial" pitchFamily="34" charset="0"/>
              </a:endParaRPr>
            </a:p>
          </p:txBody>
        </p:sp>
      </p:grpSp>
    </p:spTree>
    <p:extLst>
      <p:ext uri="{BB962C8B-B14F-4D97-AF65-F5344CB8AC3E}">
        <p14:creationId xmlns:p14="http://schemas.microsoft.com/office/powerpoint/2010/main" val="40015074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RatingIndicator</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endParaRPr lang="en-US" sz="1200" dirty="0"/>
          </a:p>
          <a:p>
            <a:endParaRPr lang="en-US" sz="1200" dirty="0"/>
          </a:p>
          <a:p>
            <a:endParaRPr lang="en-US" sz="1200" dirty="0"/>
          </a:p>
          <a:p>
            <a:endParaRPr lang="en-US" sz="1200" dirty="0"/>
          </a:p>
          <a:p>
            <a:endParaRPr lang="en-US" sz="1200" dirty="0"/>
          </a:p>
          <a:p>
            <a:endParaRPr lang="en-US" sz="1200" dirty="0"/>
          </a:p>
        </p:txBody>
      </p:sp>
      <p:grpSp>
        <p:nvGrpSpPr>
          <p:cNvPr id="4" name="Group 3"/>
          <p:cNvGrpSpPr/>
          <p:nvPr/>
        </p:nvGrpSpPr>
        <p:grpSpPr>
          <a:xfrm>
            <a:off x="297712" y="1713484"/>
            <a:ext cx="1644491" cy="283535"/>
            <a:chOff x="297712" y="1713483"/>
            <a:chExt cx="1644491" cy="283535"/>
          </a:xfrm>
        </p:grpSpPr>
        <p:sp>
          <p:nvSpPr>
            <p:cNvPr id="61" name="5-Point Star 60"/>
            <p:cNvSpPr/>
            <p:nvPr/>
          </p:nvSpPr>
          <p:spPr bwMode="gray">
            <a:xfrm>
              <a:off x="297712"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2" name="5-Point Star 61"/>
            <p:cNvSpPr/>
            <p:nvPr/>
          </p:nvSpPr>
          <p:spPr bwMode="gray">
            <a:xfrm>
              <a:off x="637951"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3" name="5-Point Star 62"/>
            <p:cNvSpPr/>
            <p:nvPr/>
          </p:nvSpPr>
          <p:spPr bwMode="gray">
            <a:xfrm>
              <a:off x="978190"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4" name="5-Point Star 63"/>
            <p:cNvSpPr/>
            <p:nvPr/>
          </p:nvSpPr>
          <p:spPr bwMode="gray">
            <a:xfrm>
              <a:off x="1318429"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5" name="5-Point Star 64"/>
            <p:cNvSpPr/>
            <p:nvPr/>
          </p:nvSpPr>
          <p:spPr bwMode="gray">
            <a:xfrm>
              <a:off x="1658668"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297713" y="2577820"/>
            <a:ext cx="822248" cy="141768"/>
            <a:chOff x="297712" y="2608238"/>
            <a:chExt cx="1644491" cy="283535"/>
          </a:xfrm>
        </p:grpSpPr>
        <p:sp>
          <p:nvSpPr>
            <p:cNvPr id="67" name="5-Point Star 66"/>
            <p:cNvSpPr/>
            <p:nvPr/>
          </p:nvSpPr>
          <p:spPr bwMode="gray">
            <a:xfrm>
              <a:off x="297712"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8" name="5-Point Star 67"/>
            <p:cNvSpPr/>
            <p:nvPr/>
          </p:nvSpPr>
          <p:spPr bwMode="gray">
            <a:xfrm>
              <a:off x="637951"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0" name="5-Point Star 69"/>
            <p:cNvSpPr/>
            <p:nvPr/>
          </p:nvSpPr>
          <p:spPr bwMode="gray">
            <a:xfrm>
              <a:off x="978190"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1" name="5-Point Star 70"/>
            <p:cNvSpPr/>
            <p:nvPr/>
          </p:nvSpPr>
          <p:spPr bwMode="gray">
            <a:xfrm>
              <a:off x="1318429"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5-Point Star 71"/>
            <p:cNvSpPr/>
            <p:nvPr/>
          </p:nvSpPr>
          <p:spPr bwMode="gray">
            <a:xfrm>
              <a:off x="1658668"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835414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Initial State</a:t>
            </a:r>
          </a:p>
          <a:p>
            <a:pPr lvl="0">
              <a:buClr>
                <a:srgbClr val="F0AB00"/>
              </a:buClr>
            </a:pPr>
            <a:endParaRPr lang="en-US" sz="1400" dirty="0">
              <a:solidFill>
                <a:srgbClr val="006CA7"/>
              </a:solidFill>
            </a:endParaRPr>
          </a:p>
          <a:p>
            <a:pPr lvl="0">
              <a:buClr>
                <a:srgbClr val="F0AB00"/>
              </a:buClr>
            </a:pPr>
            <a:endParaRPr lang="en-US" sz="1400" dirty="0">
              <a:solidFill>
                <a:srgbClr val="006CA7"/>
              </a:solidFill>
            </a:endParaRPr>
          </a:p>
          <a:p>
            <a:pPr lvl="0">
              <a:buClr>
                <a:srgbClr val="F0AB00"/>
              </a:buClr>
            </a:pPr>
            <a:r>
              <a:rPr lang="en-US" dirty="0">
                <a:solidFill>
                  <a:srgbClr val="006CA7"/>
                </a:solidFill>
                <a:latin typeface="BentonSans Light" panose="02000503000000020004" pitchFamily="2" charset="0"/>
              </a:rPr>
              <a:t>Active/Typing</a:t>
            </a:r>
          </a:p>
          <a:p>
            <a:pPr lvl="0">
              <a:buClr>
                <a:srgbClr val="F0AB00"/>
              </a:buClr>
            </a:pPr>
            <a:endParaRPr lang="en-US" sz="1400" dirty="0">
              <a:solidFill>
                <a:srgbClr val="006CA7"/>
              </a:solidFill>
              <a:latin typeface="BentonSans Light" panose="02000503000000020004" pitchFamily="2" charset="0"/>
            </a:endParaRPr>
          </a:p>
          <a:p>
            <a:pPr lvl="0">
              <a:buClr>
                <a:srgbClr val="F0AB00"/>
              </a:buClr>
            </a:pPr>
            <a:endParaRPr lang="en-US" dirty="0">
              <a:solidFill>
                <a:srgbClr val="006CA7"/>
              </a:solidFill>
              <a:latin typeface="BentonSans Light" panose="02000503000000020004" pitchFamily="2" charset="0"/>
            </a:endParaRPr>
          </a:p>
          <a:p>
            <a:pPr lvl="0">
              <a:buClr>
                <a:srgbClr val="F0AB00"/>
              </a:buClr>
            </a:pPr>
            <a:r>
              <a:rPr lang="en-US" dirty="0">
                <a:solidFill>
                  <a:srgbClr val="006CA7"/>
                </a:solidFill>
                <a:latin typeface="BentonSans Light" panose="02000503000000020004" pitchFamily="2" charset="0"/>
              </a:rPr>
              <a:t>Search complete</a:t>
            </a:r>
            <a:endParaRPr lang="en-US" dirty="0">
              <a:solidFill>
                <a:srgbClr val="000000"/>
              </a:solidFill>
              <a:latin typeface="BentonSans Light" panose="02000503000000020004" pitchFamily="2" charset="0"/>
            </a:endParaRPr>
          </a:p>
          <a:p>
            <a:endParaRPr lang="en-US" kern="0" dirty="0">
              <a:ea typeface="Arial Unicode MS" pitchFamily="34" charset="-128"/>
              <a:cs typeface="Arial Unicode MS" pitchFamily="34" charset="-128"/>
            </a:endParaRPr>
          </a:p>
        </p:txBody>
      </p:sp>
      <p:sp>
        <p:nvSpPr>
          <p:cNvPr id="35" name="Rectangle 34"/>
          <p:cNvSpPr/>
          <p:nvPr/>
        </p:nvSpPr>
        <p:spPr>
          <a:xfrm>
            <a:off x="320391" y="3525074"/>
            <a:ext cx="2860676" cy="423863"/>
          </a:xfrm>
          <a:prstGeom prst="rect">
            <a:avLst/>
          </a:prstGeom>
          <a:solidFill>
            <a:srgbClr val="FFFFFF"/>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a:solidFill>
                  <a:srgbClr val="707070"/>
                </a:solidFill>
                <a:latin typeface="Arial" panose="020B0604020202020204" pitchFamily="34" charset="0"/>
                <a:ea typeface="Open Sans Semibold" pitchFamily="34" charset="0"/>
                <a:cs typeface="Arial" panose="020B0604020202020204" pitchFamily="34" charset="0"/>
              </a:rPr>
              <a:t>Ips</a:t>
            </a:r>
            <a:r>
              <a:rPr lang="en-US" sz="1000" spc="-300" dirty="0">
                <a:solidFill>
                  <a:srgbClr val="000000"/>
                </a:solidFill>
                <a:latin typeface="Arial" panose="020B0604020202020204" pitchFamily="34" charset="0"/>
                <a:ea typeface="Open Sans Semibold" pitchFamily="34" charset="0"/>
                <a:cs typeface="Arial" panose="020B0604020202020204" pitchFamily="34" charset="0"/>
              </a:rPr>
              <a:t>|</a:t>
            </a:r>
            <a:endParaRPr lang="en-US" sz="1050" dirty="0">
              <a:solidFill>
                <a:srgbClr val="006CA7"/>
              </a:solidFill>
            </a:endParaRPr>
          </a:p>
        </p:txBody>
      </p:sp>
      <p:sp>
        <p:nvSpPr>
          <p:cNvPr id="2" name="Title 1"/>
          <p:cNvSpPr>
            <a:spLocks noGrp="1"/>
          </p:cNvSpPr>
          <p:nvPr>
            <p:ph type="title"/>
          </p:nvPr>
        </p:nvSpPr>
        <p:spPr/>
        <p:txBody>
          <a:bodyPr/>
          <a:lstStyle/>
          <a:p>
            <a:r>
              <a:rPr lang="en-US" kern="0" dirty="0" err="1">
                <a:latin typeface="BentonSans Light" panose="02000503000000020004" pitchFamily="2" charset="0"/>
                <a:ea typeface="Arial Unicode MS" pitchFamily="34" charset="-128"/>
                <a:cs typeface="Arial Unicode MS" pitchFamily="34" charset="-128"/>
              </a:rPr>
              <a:t>SearchField</a:t>
            </a:r>
            <a:r>
              <a:rPr lang="en-US" kern="0" dirty="0">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23" name="TextBox 22"/>
          <p:cNvSpPr txBox="1"/>
          <p:nvPr/>
        </p:nvSpPr>
        <p:spPr>
          <a:xfrm>
            <a:off x="2744077" y="3607155"/>
            <a:ext cx="431481" cy="230832"/>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 </a:t>
            </a:r>
          </a:p>
        </p:txBody>
      </p:sp>
      <p:sp>
        <p:nvSpPr>
          <p:cNvPr id="25" name="TextBox 24"/>
          <p:cNvSpPr txBox="1"/>
          <p:nvPr userDrawn="1"/>
        </p:nvSpPr>
        <p:spPr>
          <a:xfrm>
            <a:off x="2358704" y="3609198"/>
            <a:ext cx="431481"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a:t>
            </a:r>
            <a:endParaRPr lang="en-US" sz="1500" dirty="0">
              <a:solidFill>
                <a:srgbClr val="666666"/>
              </a:solidFill>
              <a:latin typeface="SAP-icons" pitchFamily="2" charset="0"/>
            </a:endParaRPr>
          </a:p>
        </p:txBody>
      </p:sp>
      <p:grpSp>
        <p:nvGrpSpPr>
          <p:cNvPr id="73" name="Group 72"/>
          <p:cNvGrpSpPr/>
          <p:nvPr/>
        </p:nvGrpSpPr>
        <p:grpSpPr>
          <a:xfrm>
            <a:off x="308688" y="2072441"/>
            <a:ext cx="2861305" cy="423863"/>
            <a:chOff x="5142467" y="1322950"/>
            <a:chExt cx="2861305" cy="423863"/>
          </a:xfrm>
        </p:grpSpPr>
        <p:sp>
          <p:nvSpPr>
            <p:cNvPr id="74" name="Rectangle 73"/>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76" name="TextBox 75"/>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grpSp>
        <p:nvGrpSpPr>
          <p:cNvPr id="31" name="Group 30"/>
          <p:cNvGrpSpPr/>
          <p:nvPr/>
        </p:nvGrpSpPr>
        <p:grpSpPr>
          <a:xfrm>
            <a:off x="302327" y="5008948"/>
            <a:ext cx="2861305" cy="423863"/>
            <a:chOff x="5142467" y="1322950"/>
            <a:chExt cx="2861305" cy="423863"/>
          </a:xfrm>
        </p:grpSpPr>
        <p:sp>
          <p:nvSpPr>
            <p:cNvPr id="32" name="Rectangle 31"/>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a:solidFill>
                    <a:srgbClr val="707070"/>
                  </a:solidFill>
                  <a:latin typeface="Arial" panose="020B0604020202020204" pitchFamily="34" charset="0"/>
                  <a:ea typeface="Open Sans Semibold" pitchFamily="34" charset="0"/>
                  <a:cs typeface="Arial" panose="020B0604020202020204" pitchFamily="34" charset="0"/>
                </a:rPr>
                <a:t>Ipsum</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3" name="TextBox 32"/>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spTree>
    <p:extLst>
      <p:ext uri="{BB962C8B-B14F-4D97-AF65-F5344CB8AC3E}">
        <p14:creationId xmlns:p14="http://schemas.microsoft.com/office/powerpoint/2010/main" val="1416983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SegmentedButton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89"/>
            <a:ext cx="8494713" cy="4595811"/>
          </a:xfrm>
        </p:spPr>
        <p:txBody>
          <a:bodyPr/>
          <a:lstStyle/>
          <a:p>
            <a:r>
              <a:rPr lang="en-US" dirty="0">
                <a:solidFill>
                  <a:srgbClr val="006CA7"/>
                </a:solidFill>
                <a:latin typeface="BentonSans Light" panose="02000503000000020004" pitchFamily="2" charset="0"/>
              </a:rPr>
              <a:t>Content</a:t>
            </a:r>
          </a:p>
          <a:p>
            <a:endParaRPr lang="en-US" dirty="0">
              <a:solidFill>
                <a:srgbClr val="006CA7"/>
              </a:solidFill>
              <a:latin typeface="BentonSans Light" panose="02000503000000020004" pitchFamily="2" charset="0"/>
            </a:endParaRPr>
          </a:p>
          <a:p>
            <a:r>
              <a:rPr lang="en-US" dirty="0">
                <a:solidFill>
                  <a:srgbClr val="006CA7"/>
                </a:solidFill>
                <a:latin typeface="BentonSans Light" panose="02000503000000020004" pitchFamily="2" charset="0"/>
              </a:rPr>
              <a:t>Header</a:t>
            </a:r>
          </a:p>
          <a:p>
            <a:endParaRPr lang="en-US" dirty="0">
              <a:solidFill>
                <a:srgbClr val="006CA7"/>
              </a:solidFill>
              <a:latin typeface="BentonSans Light" panose="02000503000000020004" pitchFamily="2" charset="0"/>
            </a:endParaRPr>
          </a:p>
          <a:p>
            <a:endParaRPr lang="en-US" dirty="0">
              <a:solidFill>
                <a:srgbClr val="006CA7"/>
              </a:solidFill>
              <a:latin typeface="BentonSans Light" panose="02000503000000020004" pitchFamily="2" charset="0"/>
            </a:endParaRPr>
          </a:p>
          <a:p>
            <a:r>
              <a:rPr lang="en-US" dirty="0">
                <a:solidFill>
                  <a:srgbClr val="006CA7"/>
                </a:solidFill>
                <a:latin typeface="BentonSans Light" panose="02000503000000020004" pitchFamily="2" charset="0"/>
              </a:rPr>
              <a:t>Footer</a:t>
            </a:r>
            <a:endParaRPr lang="en-US" dirty="0">
              <a:latin typeface="BentonSans Light" panose="02000503000000020004" pitchFamily="2" charset="0"/>
            </a:endParaRPr>
          </a:p>
        </p:txBody>
      </p:sp>
      <p:sp>
        <p:nvSpPr>
          <p:cNvPr id="54" name="Rectangle 53"/>
          <p:cNvSpPr/>
          <p:nvPr/>
        </p:nvSpPr>
        <p:spPr>
          <a:xfrm>
            <a:off x="329911" y="3096004"/>
            <a:ext cx="2177069"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58" name="Rectangle 57"/>
          <p:cNvSpPr/>
          <p:nvPr/>
        </p:nvSpPr>
        <p:spPr bwMode="gray">
          <a:xfrm>
            <a:off x="32991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59" name="Rectangle 58"/>
          <p:cNvSpPr/>
          <p:nvPr/>
        </p:nvSpPr>
        <p:spPr bwMode="gray">
          <a:xfrm>
            <a:off x="755927" y="2041509"/>
            <a:ext cx="426015"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0" name="Rectangle 59"/>
          <p:cNvSpPr/>
          <p:nvPr/>
        </p:nvSpPr>
        <p:spPr bwMode="gray">
          <a:xfrm>
            <a:off x="118194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sp>
        <p:nvSpPr>
          <p:cNvPr id="64" name="Rectangle 63"/>
          <p:cNvSpPr/>
          <p:nvPr/>
        </p:nvSpPr>
        <p:spPr bwMode="gray">
          <a:xfrm>
            <a:off x="32991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65" name="Rectangle 64"/>
          <p:cNvSpPr/>
          <p:nvPr/>
        </p:nvSpPr>
        <p:spPr bwMode="gray">
          <a:xfrm>
            <a:off x="755927" y="3096005"/>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6" name="Rectangle 65"/>
          <p:cNvSpPr/>
          <p:nvPr/>
        </p:nvSpPr>
        <p:spPr bwMode="gray">
          <a:xfrm>
            <a:off x="118194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cxnSp>
        <p:nvCxnSpPr>
          <p:cNvPr id="67" name="Straight Connector 66"/>
          <p:cNvCxnSpPr/>
          <p:nvPr/>
        </p:nvCxnSpPr>
        <p:spPr>
          <a:xfrm>
            <a:off x="755926" y="3093850"/>
            <a:ext cx="0" cy="426016"/>
          </a:xfrm>
          <a:prstGeom prst="line">
            <a:avLst/>
          </a:prstGeom>
          <a:solidFill>
            <a:srgbClr val="F2F2F2"/>
          </a:solidFill>
          <a:ln w="6350" algn="ctr">
            <a:solidFill>
              <a:srgbClr val="BFBFBF"/>
            </a:solidFill>
            <a:miter lim="800000"/>
            <a:headEnd/>
            <a:tailEnd/>
          </a:ln>
        </p:spPr>
      </p:cxnSp>
      <p:cxnSp>
        <p:nvCxnSpPr>
          <p:cNvPr id="68" name="Straight Connector 67"/>
          <p:cNvCxnSpPr/>
          <p:nvPr/>
        </p:nvCxnSpPr>
        <p:spPr>
          <a:xfrm>
            <a:off x="1181941" y="3093850"/>
            <a:ext cx="0" cy="426016"/>
          </a:xfrm>
          <a:prstGeom prst="line">
            <a:avLst/>
          </a:prstGeom>
          <a:solidFill>
            <a:srgbClr val="F2F2F2"/>
          </a:solidFill>
          <a:ln w="6350" algn="ctr">
            <a:solidFill>
              <a:srgbClr val="BFBFBF"/>
            </a:solidFill>
            <a:miter lim="800000"/>
            <a:headEnd/>
            <a:tailEnd/>
          </a:ln>
        </p:spPr>
      </p:cxnSp>
      <p:cxnSp>
        <p:nvCxnSpPr>
          <p:cNvPr id="69" name="Straight Connector 68"/>
          <p:cNvCxnSpPr/>
          <p:nvPr/>
        </p:nvCxnSpPr>
        <p:spPr>
          <a:xfrm>
            <a:off x="1612248" y="3093850"/>
            <a:ext cx="0" cy="426016"/>
          </a:xfrm>
          <a:prstGeom prst="line">
            <a:avLst/>
          </a:prstGeom>
          <a:solidFill>
            <a:srgbClr val="F2F2F2"/>
          </a:solidFill>
          <a:ln w="6350" algn="ctr">
            <a:solidFill>
              <a:srgbClr val="BFBFBF"/>
            </a:solidFill>
            <a:miter lim="800000"/>
            <a:headEnd/>
            <a:tailEnd/>
          </a:ln>
        </p:spPr>
      </p:cxnSp>
      <p:sp>
        <p:nvSpPr>
          <p:cNvPr id="70" name="Rectangle 69"/>
          <p:cNvSpPr/>
          <p:nvPr/>
        </p:nvSpPr>
        <p:spPr>
          <a:xfrm flipV="1">
            <a:off x="329911" y="3093850"/>
            <a:ext cx="2177069" cy="47871"/>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71" name="Straight Connector 70"/>
          <p:cNvCxnSpPr/>
          <p:nvPr/>
        </p:nvCxnSpPr>
        <p:spPr>
          <a:xfrm>
            <a:off x="329911" y="3519866"/>
            <a:ext cx="217706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gray">
          <a:xfrm>
            <a:off x="1773793" y="3049732"/>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4" name="Rectangle 73"/>
          <p:cNvSpPr/>
          <p:nvPr/>
        </p:nvSpPr>
        <p:spPr>
          <a:xfrm>
            <a:off x="329911" y="4538878"/>
            <a:ext cx="2177068" cy="426016"/>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5" name="Rectangle 74"/>
          <p:cNvSpPr/>
          <p:nvPr/>
        </p:nvSpPr>
        <p:spPr bwMode="gray">
          <a:xfrm>
            <a:off x="32991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 </a:t>
            </a:r>
            <a:endParaRPr lang="en-US" kern="0" dirty="0">
              <a:solidFill>
                <a:schemeClr val="bg1"/>
              </a:solidFill>
              <a:ea typeface="Arial Unicode MS" pitchFamily="34" charset="-128"/>
              <a:cs typeface="Arial Unicode MS" pitchFamily="34" charset="-128"/>
            </a:endParaRPr>
          </a:p>
        </p:txBody>
      </p:sp>
      <p:sp>
        <p:nvSpPr>
          <p:cNvPr id="76" name="Rectangle 75"/>
          <p:cNvSpPr/>
          <p:nvPr/>
        </p:nvSpPr>
        <p:spPr bwMode="gray">
          <a:xfrm>
            <a:off x="755927" y="4538880"/>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77" name="Rectangle 76"/>
          <p:cNvSpPr/>
          <p:nvPr/>
        </p:nvSpPr>
        <p:spPr bwMode="gray">
          <a:xfrm>
            <a:off x="118194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cxnSp>
        <p:nvCxnSpPr>
          <p:cNvPr id="78" name="Straight Connector 77"/>
          <p:cNvCxnSpPr/>
          <p:nvPr/>
        </p:nvCxnSpPr>
        <p:spPr>
          <a:xfrm>
            <a:off x="755926" y="4538878"/>
            <a:ext cx="0" cy="426017"/>
          </a:xfrm>
          <a:prstGeom prst="line">
            <a:avLst/>
          </a:prstGeom>
          <a:solidFill>
            <a:srgbClr val="F2F2F2"/>
          </a:solidFill>
          <a:ln w="6350" algn="ctr">
            <a:solidFill>
              <a:schemeClr val="tx1"/>
            </a:solidFill>
            <a:miter lim="800000"/>
            <a:headEnd/>
            <a:tailEnd/>
          </a:ln>
        </p:spPr>
      </p:cxnSp>
      <p:cxnSp>
        <p:nvCxnSpPr>
          <p:cNvPr id="79" name="Straight Connector 78"/>
          <p:cNvCxnSpPr/>
          <p:nvPr/>
        </p:nvCxnSpPr>
        <p:spPr>
          <a:xfrm>
            <a:off x="1181941" y="4538878"/>
            <a:ext cx="0" cy="426017"/>
          </a:xfrm>
          <a:prstGeom prst="line">
            <a:avLst/>
          </a:prstGeom>
          <a:solidFill>
            <a:srgbClr val="F2F2F2"/>
          </a:solidFill>
          <a:ln w="6350" algn="ctr">
            <a:solidFill>
              <a:schemeClr val="tx1"/>
            </a:solidFill>
            <a:miter lim="800000"/>
            <a:headEnd/>
            <a:tailEnd/>
          </a:ln>
        </p:spPr>
      </p:cxnSp>
      <p:cxnSp>
        <p:nvCxnSpPr>
          <p:cNvPr id="80" name="Straight Connector 79"/>
          <p:cNvCxnSpPr/>
          <p:nvPr/>
        </p:nvCxnSpPr>
        <p:spPr>
          <a:xfrm>
            <a:off x="1612248" y="4538878"/>
            <a:ext cx="0" cy="426017"/>
          </a:xfrm>
          <a:prstGeom prst="line">
            <a:avLst/>
          </a:prstGeom>
          <a:solidFill>
            <a:srgbClr val="F2F2F2"/>
          </a:solidFill>
          <a:ln w="6350" algn="ctr">
            <a:solidFill>
              <a:schemeClr val="tx1"/>
            </a:solidFill>
            <a:miter lim="800000"/>
            <a:headEnd/>
            <a:tailEnd/>
          </a:ln>
        </p:spPr>
      </p:cxnSp>
      <p:sp>
        <p:nvSpPr>
          <p:cNvPr id="48" name="Rectangle 47"/>
          <p:cNvSpPr/>
          <p:nvPr/>
        </p:nvSpPr>
        <p:spPr bwMode="gray">
          <a:xfrm>
            <a:off x="3280978"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49" name="Rectangle 48"/>
          <p:cNvSpPr/>
          <p:nvPr/>
        </p:nvSpPr>
        <p:spPr bwMode="gray">
          <a:xfrm>
            <a:off x="4031617" y="2041509"/>
            <a:ext cx="750639"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0" name="Rectangle 49"/>
          <p:cNvSpPr/>
          <p:nvPr/>
        </p:nvSpPr>
        <p:spPr bwMode="gray">
          <a:xfrm>
            <a:off x="4782256"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grpSp>
        <p:nvGrpSpPr>
          <p:cNvPr id="51" name="Group 50"/>
          <p:cNvGrpSpPr/>
          <p:nvPr/>
        </p:nvGrpSpPr>
        <p:grpSpPr>
          <a:xfrm>
            <a:off x="3280977" y="3247286"/>
            <a:ext cx="3221988" cy="514252"/>
            <a:chOff x="3280977" y="3178805"/>
            <a:chExt cx="3221988" cy="514252"/>
          </a:xfrm>
        </p:grpSpPr>
        <p:sp>
          <p:nvSpPr>
            <p:cNvPr id="52" name="Rectangle 51"/>
            <p:cNvSpPr/>
            <p:nvPr/>
          </p:nvSpPr>
          <p:spPr>
            <a:xfrm>
              <a:off x="3280977" y="3225076"/>
              <a:ext cx="3221988"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Rectangle 52"/>
            <p:cNvSpPr/>
            <p:nvPr/>
          </p:nvSpPr>
          <p:spPr bwMode="gray">
            <a:xfrm>
              <a:off x="3280977"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55" name="Rectangle 54"/>
            <p:cNvSpPr/>
            <p:nvPr/>
          </p:nvSpPr>
          <p:spPr bwMode="gray">
            <a:xfrm>
              <a:off x="4031616" y="3225077"/>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6" name="Rectangle 55"/>
            <p:cNvSpPr/>
            <p:nvPr/>
          </p:nvSpPr>
          <p:spPr bwMode="gray">
            <a:xfrm>
              <a:off x="4782255"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cxnSp>
          <p:nvCxnSpPr>
            <p:cNvPr id="57" name="Straight Connector 56"/>
            <p:cNvCxnSpPr/>
            <p:nvPr/>
          </p:nvCxnSpPr>
          <p:spPr>
            <a:xfrm>
              <a:off x="4031616" y="3222920"/>
              <a:ext cx="0" cy="426016"/>
            </a:xfrm>
            <a:prstGeom prst="line">
              <a:avLst/>
            </a:prstGeom>
            <a:solidFill>
              <a:srgbClr val="F2F2F2"/>
            </a:solidFill>
            <a:ln w="6350" algn="ctr">
              <a:solidFill>
                <a:srgbClr val="BFBFBF"/>
              </a:solidFill>
              <a:miter lim="800000"/>
              <a:headEnd/>
              <a:tailEnd/>
            </a:ln>
          </p:spPr>
        </p:cxnSp>
        <p:cxnSp>
          <p:nvCxnSpPr>
            <p:cNvPr id="72" name="Straight Connector 71"/>
            <p:cNvCxnSpPr/>
            <p:nvPr/>
          </p:nvCxnSpPr>
          <p:spPr>
            <a:xfrm>
              <a:off x="4782255" y="3225077"/>
              <a:ext cx="0" cy="426016"/>
            </a:xfrm>
            <a:prstGeom prst="line">
              <a:avLst/>
            </a:prstGeom>
            <a:solidFill>
              <a:srgbClr val="F2F2F2"/>
            </a:solidFill>
            <a:ln w="6350" algn="ctr">
              <a:solidFill>
                <a:srgbClr val="BFBFBF"/>
              </a:solidFill>
              <a:miter lim="800000"/>
              <a:headEnd/>
              <a:tailEnd/>
            </a:ln>
          </p:spPr>
        </p:cxnSp>
        <p:cxnSp>
          <p:nvCxnSpPr>
            <p:cNvPr id="83" name="Straight Connector 82"/>
            <p:cNvCxnSpPr/>
            <p:nvPr/>
          </p:nvCxnSpPr>
          <p:spPr>
            <a:xfrm>
              <a:off x="5532894" y="3222920"/>
              <a:ext cx="0" cy="426016"/>
            </a:xfrm>
            <a:prstGeom prst="line">
              <a:avLst/>
            </a:prstGeom>
            <a:solidFill>
              <a:srgbClr val="F2F2F2"/>
            </a:solidFill>
            <a:ln w="6350" algn="ctr">
              <a:solidFill>
                <a:srgbClr val="BFBFBF"/>
              </a:solidFill>
              <a:miter lim="800000"/>
              <a:headEnd/>
              <a:tailEnd/>
            </a:ln>
          </p:spPr>
        </p:cxnSp>
        <p:sp>
          <p:nvSpPr>
            <p:cNvPr id="84" name="Rectangle 83"/>
            <p:cNvSpPr/>
            <p:nvPr/>
          </p:nvSpPr>
          <p:spPr>
            <a:xfrm flipV="1">
              <a:off x="3280977" y="3225072"/>
              <a:ext cx="3221987"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85" name="Straight Connector 84"/>
            <p:cNvCxnSpPr/>
            <p:nvPr/>
          </p:nvCxnSpPr>
          <p:spPr>
            <a:xfrm>
              <a:off x="3280977" y="3648939"/>
              <a:ext cx="32219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gray">
            <a:xfrm>
              <a:off x="5769778" y="3178805"/>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87" name="Group 86"/>
          <p:cNvGrpSpPr/>
          <p:nvPr/>
        </p:nvGrpSpPr>
        <p:grpSpPr>
          <a:xfrm>
            <a:off x="3280978" y="4488254"/>
            <a:ext cx="3221987" cy="514252"/>
            <a:chOff x="3280977" y="4131369"/>
            <a:chExt cx="3221987" cy="514252"/>
          </a:xfrm>
        </p:grpSpPr>
        <p:sp>
          <p:nvSpPr>
            <p:cNvPr id="88" name="Rectangle 87"/>
            <p:cNvSpPr/>
            <p:nvPr/>
          </p:nvSpPr>
          <p:spPr>
            <a:xfrm>
              <a:off x="3280977" y="4184146"/>
              <a:ext cx="3221987"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Rectangle 88"/>
            <p:cNvSpPr/>
            <p:nvPr/>
          </p:nvSpPr>
          <p:spPr bwMode="gray">
            <a:xfrm>
              <a:off x="3280977"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Action1</a:t>
              </a:r>
            </a:p>
          </p:txBody>
        </p:sp>
        <p:sp>
          <p:nvSpPr>
            <p:cNvPr id="92" name="Rectangle 91"/>
            <p:cNvSpPr/>
            <p:nvPr/>
          </p:nvSpPr>
          <p:spPr bwMode="gray">
            <a:xfrm>
              <a:off x="4031616" y="4184148"/>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93" name="Rectangle 92"/>
            <p:cNvSpPr/>
            <p:nvPr/>
          </p:nvSpPr>
          <p:spPr bwMode="gray">
            <a:xfrm>
              <a:off x="4782255"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Action3</a:t>
              </a:r>
            </a:p>
          </p:txBody>
        </p:sp>
        <p:cxnSp>
          <p:nvCxnSpPr>
            <p:cNvPr id="94" name="Straight Connector 93"/>
            <p:cNvCxnSpPr/>
            <p:nvPr/>
          </p:nvCxnSpPr>
          <p:spPr>
            <a:xfrm>
              <a:off x="4031616" y="4181991"/>
              <a:ext cx="0" cy="426016"/>
            </a:xfrm>
            <a:prstGeom prst="line">
              <a:avLst/>
            </a:prstGeom>
            <a:solidFill>
              <a:srgbClr val="F2F2F2"/>
            </a:solidFill>
            <a:ln w="6350" algn="ctr">
              <a:solidFill>
                <a:schemeClr val="tx1"/>
              </a:solidFill>
              <a:miter lim="800000"/>
              <a:headEnd/>
              <a:tailEnd/>
            </a:ln>
          </p:spPr>
        </p:cxnSp>
        <p:cxnSp>
          <p:nvCxnSpPr>
            <p:cNvPr id="95" name="Straight Connector 94"/>
            <p:cNvCxnSpPr/>
            <p:nvPr/>
          </p:nvCxnSpPr>
          <p:spPr>
            <a:xfrm>
              <a:off x="4782255" y="4184148"/>
              <a:ext cx="0" cy="426016"/>
            </a:xfrm>
            <a:prstGeom prst="line">
              <a:avLst/>
            </a:prstGeom>
            <a:solidFill>
              <a:srgbClr val="F2F2F2"/>
            </a:solidFill>
            <a:ln w="6350" algn="ctr">
              <a:solidFill>
                <a:schemeClr val="tx1"/>
              </a:solidFill>
              <a:miter lim="800000"/>
              <a:headEnd/>
              <a:tailEnd/>
            </a:ln>
          </p:spPr>
        </p:cxnSp>
        <p:cxnSp>
          <p:nvCxnSpPr>
            <p:cNvPr id="96" name="Straight Connector 95"/>
            <p:cNvCxnSpPr/>
            <p:nvPr/>
          </p:nvCxnSpPr>
          <p:spPr>
            <a:xfrm>
              <a:off x="5532894" y="4181991"/>
              <a:ext cx="0" cy="426016"/>
            </a:xfrm>
            <a:prstGeom prst="line">
              <a:avLst/>
            </a:prstGeom>
            <a:solidFill>
              <a:srgbClr val="F2F2F2"/>
            </a:solidFill>
            <a:ln w="6350" algn="ctr">
              <a:solidFill>
                <a:schemeClr val="tx1"/>
              </a:solidFill>
              <a:miter lim="800000"/>
              <a:headEnd/>
              <a:tailEnd/>
            </a:ln>
          </p:spPr>
        </p:cxnSp>
        <p:sp>
          <p:nvSpPr>
            <p:cNvPr id="97" name="Rectangle 96"/>
            <p:cNvSpPr/>
            <p:nvPr/>
          </p:nvSpPr>
          <p:spPr bwMode="gray">
            <a:xfrm>
              <a:off x="5769777" y="4131369"/>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spTree>
    <p:extLst>
      <p:ext uri="{BB962C8B-B14F-4D97-AF65-F5344CB8AC3E}">
        <p14:creationId xmlns:p14="http://schemas.microsoft.com/office/powerpoint/2010/main" val="4247250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Select	</a:t>
            </a:r>
          </a:p>
        </p:txBody>
      </p:sp>
      <p:sp>
        <p:nvSpPr>
          <p:cNvPr id="3" name="Text Placeholder 2"/>
          <p:cNvSpPr>
            <a:spLocks noGrp="1"/>
          </p:cNvSpPr>
          <p:nvPr>
            <p:ph type="body" sz="quarter" idx="10"/>
          </p:nvPr>
        </p:nvSpPr>
        <p:spPr>
          <a:xfrm>
            <a:off x="324003" y="1690689"/>
            <a:ext cx="8494713" cy="823911"/>
          </a:xfrm>
        </p:spPr>
        <p:txBody>
          <a:bodyPr/>
          <a:lstStyle/>
          <a:p>
            <a:pPr lvl="0">
              <a:buClr>
                <a:srgbClr val="F0AB00"/>
              </a:buClr>
            </a:pPr>
            <a:r>
              <a:rPr lang="en-US" dirty="0">
                <a:solidFill>
                  <a:srgbClr val="006CA7"/>
                </a:solidFill>
                <a:latin typeface="BentonSans Light" panose="02000503000000020004" pitchFamily="2" charset="0"/>
              </a:rPr>
              <a:t>Used in Content Area</a:t>
            </a:r>
          </a:p>
        </p:txBody>
      </p:sp>
      <p:grpSp>
        <p:nvGrpSpPr>
          <p:cNvPr id="5" name="Group 4"/>
          <p:cNvGrpSpPr/>
          <p:nvPr/>
        </p:nvGrpSpPr>
        <p:grpSpPr>
          <a:xfrm>
            <a:off x="318966" y="2038182"/>
            <a:ext cx="2559951" cy="428279"/>
            <a:chOff x="318965" y="2590631"/>
            <a:chExt cx="2559951" cy="428279"/>
          </a:xfrm>
        </p:grpSpPr>
        <p:sp>
          <p:nvSpPr>
            <p:cNvPr id="44" name="Rectangle 350"/>
            <p:cNvSpPr>
              <a:spLocks noChangeArrowheads="1"/>
            </p:cNvSpPr>
            <p:nvPr/>
          </p:nvSpPr>
          <p:spPr bwMode="auto">
            <a:xfrm>
              <a:off x="318965" y="2590631"/>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crgbClr r="0" g="0" b="0"/>
                  </a:solidFill>
                  <a:latin typeface="Arial" panose="020B0604020202020204" pitchFamily="34" charset="0"/>
                  <a:cs typeface="Arial" panose="020B0604020202020204" pitchFamily="34" charset="0"/>
                </a:rPr>
                <a:t>Vacation</a:t>
              </a:r>
              <a:endParaRPr lang="en-US" sz="4000" dirty="0">
                <a:solidFill>
                  <a:scrgbClr r="0" g="0" b="0"/>
                </a:solidFill>
                <a:latin typeface="Arial" panose="020B0604020202020204" pitchFamily="34" charset="0"/>
                <a:cs typeface="Arial" panose="020B0604020202020204" pitchFamily="34" charset="0"/>
              </a:endParaRPr>
            </a:p>
          </p:txBody>
        </p:sp>
        <p:sp>
          <p:nvSpPr>
            <p:cNvPr id="46" name="Rectangle 362"/>
            <p:cNvSpPr>
              <a:spLocks noChangeArrowheads="1"/>
            </p:cNvSpPr>
            <p:nvPr/>
          </p:nvSpPr>
          <p:spPr bwMode="auto">
            <a:xfrm>
              <a:off x="2578614" y="268696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grpSp>
      <p:grpSp>
        <p:nvGrpSpPr>
          <p:cNvPr id="4" name="Group 3"/>
          <p:cNvGrpSpPr/>
          <p:nvPr/>
        </p:nvGrpSpPr>
        <p:grpSpPr>
          <a:xfrm>
            <a:off x="318966" y="2857332"/>
            <a:ext cx="2559951" cy="2144003"/>
            <a:chOff x="318965" y="3409781"/>
            <a:chExt cx="2559951" cy="2144003"/>
          </a:xfrm>
        </p:grpSpPr>
        <p:sp>
          <p:nvSpPr>
            <p:cNvPr id="57" name="Rectangle 350"/>
            <p:cNvSpPr>
              <a:spLocks noChangeArrowheads="1"/>
            </p:cNvSpPr>
            <p:nvPr/>
          </p:nvSpPr>
          <p:spPr bwMode="auto">
            <a:xfrm>
              <a:off x="318965" y="3838060"/>
              <a:ext cx="2559951"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2" name="Rectangle 350"/>
            <p:cNvSpPr>
              <a:spLocks noChangeArrowheads="1"/>
            </p:cNvSpPr>
            <p:nvPr/>
          </p:nvSpPr>
          <p:spPr bwMode="auto">
            <a:xfrm>
              <a:off x="318965" y="3409781"/>
              <a:ext cx="2559951" cy="428279"/>
            </a:xfrm>
            <a:prstGeom prst="rect">
              <a:avLst/>
            </a:prstGeom>
            <a:solidFill>
              <a:schemeClr val="bg1"/>
            </a:solidFill>
            <a:ln w="9525">
              <a:solidFill>
                <a:srgbClr val="007CC0"/>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5" name="Rectangle 362"/>
            <p:cNvSpPr>
              <a:spLocks noChangeArrowheads="1"/>
            </p:cNvSpPr>
            <p:nvPr/>
          </p:nvSpPr>
          <p:spPr bwMode="auto">
            <a:xfrm>
              <a:off x="2578614" y="350611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007CC0"/>
                  </a:solidFill>
                  <a:latin typeface="SAP-icons"/>
                </a:rPr>
                <a:t></a:t>
              </a:r>
              <a:endParaRPr lang="en-US" sz="7200" dirty="0">
                <a:solidFill>
                  <a:srgbClr val="007CC0"/>
                </a:solidFill>
                <a:latin typeface="SAP-icons" pitchFamily="2" charset="0"/>
                <a:cs typeface="Arial" pitchFamily="34" charset="0"/>
              </a:endParaRPr>
            </a:p>
          </p:txBody>
        </p:sp>
        <p:sp>
          <p:nvSpPr>
            <p:cNvPr id="14" name="Rectangle 350"/>
            <p:cNvSpPr>
              <a:spLocks noChangeArrowheads="1"/>
            </p:cNvSpPr>
            <p:nvPr/>
          </p:nvSpPr>
          <p:spPr bwMode="auto">
            <a:xfrm>
              <a:off x="318965" y="4268947"/>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Leave </a:t>
              </a:r>
              <a:r>
                <a:rPr lang="en-US" sz="1200" dirty="0">
                  <a:solidFill>
                    <a:srgbClr val="000000"/>
                  </a:solidFill>
                  <a:latin typeface="Arial" panose="020B0604020202020204" pitchFamily="34" charset="0"/>
                  <a:cs typeface="Arial" panose="020B0604020202020204" pitchFamily="34" charset="0"/>
                </a:rPr>
                <a:t>1/2 Day</a:t>
              </a:r>
              <a:endParaRPr lang="en-US" sz="4000" dirty="0">
                <a:latin typeface="Arial" panose="020B0604020202020204" pitchFamily="34" charset="0"/>
                <a:cs typeface="Arial" panose="020B0604020202020204" pitchFamily="34" charset="0"/>
              </a:endParaRPr>
            </a:p>
          </p:txBody>
        </p:sp>
        <p:sp>
          <p:nvSpPr>
            <p:cNvPr id="16" name="Rectangle 350"/>
            <p:cNvSpPr>
              <a:spLocks noChangeArrowheads="1"/>
            </p:cNvSpPr>
            <p:nvPr/>
          </p:nvSpPr>
          <p:spPr bwMode="auto">
            <a:xfrm>
              <a:off x="318965" y="4697226"/>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Sick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sp>
          <p:nvSpPr>
            <p:cNvPr id="18" name="Rectangle 350"/>
            <p:cNvSpPr>
              <a:spLocks noChangeArrowheads="1"/>
            </p:cNvSpPr>
            <p:nvPr/>
          </p:nvSpPr>
          <p:spPr bwMode="auto">
            <a:xfrm>
              <a:off x="318965" y="5125505"/>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Educational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grpSp>
      <p:grpSp>
        <p:nvGrpSpPr>
          <p:cNvPr id="6" name="Group 5"/>
          <p:cNvGrpSpPr/>
          <p:nvPr/>
        </p:nvGrpSpPr>
        <p:grpSpPr>
          <a:xfrm>
            <a:off x="2429202" y="2873656"/>
            <a:ext cx="440998" cy="402944"/>
            <a:chOff x="3038803" y="1273457"/>
            <a:chExt cx="379794" cy="312002"/>
          </a:xfrm>
        </p:grpSpPr>
        <p:sp>
          <p:nvSpPr>
            <p:cNvPr id="17" name="Rectangle 16"/>
            <p:cNvSpPr/>
            <p:nvPr/>
          </p:nvSpPr>
          <p:spPr bwMode="gray">
            <a:xfrm>
              <a:off x="3038803" y="1273457"/>
              <a:ext cx="379794" cy="312002"/>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362"/>
            <p:cNvSpPr>
              <a:spLocks noChangeArrowheads="1"/>
            </p:cNvSpPr>
            <p:nvPr/>
          </p:nvSpPr>
          <p:spPr bwMode="auto">
            <a:xfrm>
              <a:off x="3127896" y="1301505"/>
              <a:ext cx="166354" cy="1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grpSp>
      <p:sp>
        <p:nvSpPr>
          <p:cNvPr id="20" name="Text Placeholder 2"/>
          <p:cNvSpPr txBox="1">
            <a:spLocks/>
          </p:cNvSpPr>
          <p:nvPr/>
        </p:nvSpPr>
        <p:spPr bwMode="gray">
          <a:xfrm>
            <a:off x="3917950" y="1690689"/>
            <a:ext cx="4900766" cy="823911"/>
          </a:xfrm>
          <a:prstGeom prst="rect">
            <a:avLst/>
          </a:prstGeom>
        </p:spPr>
        <p:txBody>
          <a:bodyPr vert="horz" lIns="0" tIns="0" rIns="0" bIns="0" rtlCol="0">
            <a:noAutofit/>
          </a:bodyPr>
          <a:lstStyle>
            <a:lvl1pPr marL="0" indent="0" algn="l" defTabSz="9143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3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9989" indent="-179989" algn="l" defTabSz="9143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59978" indent="-179989" algn="l" defTabSz="9143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06" indent="-179989" algn="l" defTabSz="914345"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449"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21"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94"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66"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0AB00"/>
              </a:buClr>
            </a:pPr>
            <a:r>
              <a:rPr lang="en-US" sz="1700" dirty="0">
                <a:solidFill>
                  <a:srgbClr val="006CA7"/>
                </a:solidFill>
                <a:latin typeface="BentonSans Light" panose="02000503000000020004" pitchFamily="2" charset="0"/>
              </a:rPr>
              <a:t>Footer</a:t>
            </a:r>
          </a:p>
        </p:txBody>
      </p:sp>
      <p:grpSp>
        <p:nvGrpSpPr>
          <p:cNvPr id="21" name="Group 20"/>
          <p:cNvGrpSpPr/>
          <p:nvPr/>
        </p:nvGrpSpPr>
        <p:grpSpPr>
          <a:xfrm>
            <a:off x="4000820" y="2127149"/>
            <a:ext cx="2872029" cy="423863"/>
            <a:chOff x="4000820" y="5258940"/>
            <a:chExt cx="2872029" cy="423863"/>
          </a:xfrm>
        </p:grpSpPr>
        <p:sp>
          <p:nvSpPr>
            <p:cNvPr id="22" name="Rectangle 21"/>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5" name="Group 24"/>
          <p:cNvGrpSpPr/>
          <p:nvPr/>
        </p:nvGrpSpPr>
        <p:grpSpPr>
          <a:xfrm>
            <a:off x="4000820" y="2922735"/>
            <a:ext cx="2872029" cy="2135749"/>
            <a:chOff x="4000820" y="2922735"/>
            <a:chExt cx="2872029" cy="2135749"/>
          </a:xfrm>
        </p:grpSpPr>
        <p:grpSp>
          <p:nvGrpSpPr>
            <p:cNvPr id="26" name="Group 25"/>
            <p:cNvGrpSpPr/>
            <p:nvPr/>
          </p:nvGrpSpPr>
          <p:grpSpPr>
            <a:xfrm>
              <a:off x="4004997" y="2922735"/>
              <a:ext cx="2850742" cy="1706199"/>
              <a:chOff x="3079349" y="3448049"/>
              <a:chExt cx="2850742" cy="1706199"/>
            </a:xfrm>
          </p:grpSpPr>
          <p:sp>
            <p:nvSpPr>
              <p:cNvPr id="32" name="Rectangle 350"/>
              <p:cNvSpPr>
                <a:spLocks noChangeArrowheads="1"/>
              </p:cNvSpPr>
              <p:nvPr/>
            </p:nvSpPr>
            <p:spPr bwMode="auto">
              <a:xfrm>
                <a:off x="3079349" y="344804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3" name="Rectangle 350"/>
              <p:cNvSpPr>
                <a:spLocks noChangeArrowheads="1"/>
              </p:cNvSpPr>
              <p:nvPr/>
            </p:nvSpPr>
            <p:spPr bwMode="auto">
              <a:xfrm>
                <a:off x="3079349" y="3869411"/>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Item</a:t>
                </a:r>
                <a:endParaRPr lang="en-US" sz="4000" dirty="0">
                  <a:latin typeface="Arial" panose="020B0604020202020204" pitchFamily="34" charset="0"/>
                  <a:cs typeface="Arial" panose="020B0604020202020204" pitchFamily="34" charset="0"/>
                </a:endParaRPr>
              </a:p>
            </p:txBody>
          </p:sp>
          <p:sp>
            <p:nvSpPr>
              <p:cNvPr id="34" name="Rectangle 350"/>
              <p:cNvSpPr>
                <a:spLocks noChangeArrowheads="1"/>
              </p:cNvSpPr>
              <p:nvPr/>
            </p:nvSpPr>
            <p:spPr bwMode="auto">
              <a:xfrm>
                <a:off x="3079349" y="4297690"/>
                <a:ext cx="2850742"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5" name="Rectangle 350"/>
              <p:cNvSpPr>
                <a:spLocks noChangeArrowheads="1"/>
              </p:cNvSpPr>
              <p:nvPr/>
            </p:nvSpPr>
            <p:spPr bwMode="auto">
              <a:xfrm>
                <a:off x="3079349" y="472596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Scheduling</a:t>
                </a:r>
                <a:endParaRPr lang="en-US" sz="4000" dirty="0">
                  <a:latin typeface="Arial" panose="020B0604020202020204" pitchFamily="34" charset="0"/>
                  <a:cs typeface="Arial" panose="020B0604020202020204" pitchFamily="34" charset="0"/>
                </a:endParaRPr>
              </a:p>
            </p:txBody>
          </p:sp>
        </p:grpSp>
        <p:grpSp>
          <p:nvGrpSpPr>
            <p:cNvPr id="27" name="Group 26"/>
            <p:cNvGrpSpPr/>
            <p:nvPr/>
          </p:nvGrpSpPr>
          <p:grpSpPr>
            <a:xfrm>
              <a:off x="4000820" y="4634621"/>
              <a:ext cx="2872029" cy="423863"/>
              <a:chOff x="4000820" y="5258940"/>
              <a:chExt cx="2872029" cy="423863"/>
            </a:xfrm>
          </p:grpSpPr>
          <p:sp>
            <p:nvSpPr>
              <p:cNvPr id="28" name="Rectangle 27"/>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31" name="Rectangle 30"/>
              <p:cNvSpPr/>
              <p:nvPr/>
            </p:nvSpPr>
            <p:spPr bwMode="gray">
              <a:xfrm>
                <a:off x="6051550" y="5261871"/>
                <a:ext cx="395874" cy="420932"/>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sp>
        <p:nvSpPr>
          <p:cNvPr id="36" name="Rectangle 35"/>
          <p:cNvSpPr/>
          <p:nvPr/>
        </p:nvSpPr>
        <p:spPr>
          <a:xfrm>
            <a:off x="6064250" y="467428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
        <p:nvSpPr>
          <p:cNvPr id="37" name="Rectangle 36"/>
          <p:cNvSpPr/>
          <p:nvPr/>
        </p:nvSpPr>
        <p:spPr>
          <a:xfrm>
            <a:off x="6057900" y="216603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Tree>
    <p:extLst>
      <p:ext uri="{BB962C8B-B14F-4D97-AF65-F5344CB8AC3E}">
        <p14:creationId xmlns:p14="http://schemas.microsoft.com/office/powerpoint/2010/main" val="246933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Value Help Dialog</a:t>
            </a:r>
          </a:p>
        </p:txBody>
      </p:sp>
      <p:sp>
        <p:nvSpPr>
          <p:cNvPr id="4" name="Rectangle 23"/>
          <p:cNvSpPr>
            <a:spLocks noChangeArrowheads="1"/>
          </p:cNvSpPr>
          <p:nvPr/>
        </p:nvSpPr>
        <p:spPr bwMode="auto">
          <a:xfrm>
            <a:off x="549544" y="181287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5" name="Rectangle 350"/>
          <p:cNvSpPr>
            <a:spLocks noChangeArrowheads="1"/>
          </p:cNvSpPr>
          <p:nvPr/>
        </p:nvSpPr>
        <p:spPr bwMode="auto">
          <a:xfrm>
            <a:off x="549586" y="2080310"/>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6" name="TextBox 5"/>
          <p:cNvSpPr txBox="1"/>
          <p:nvPr/>
        </p:nvSpPr>
        <p:spPr>
          <a:xfrm>
            <a:off x="2744255" y="2137821"/>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7" name="Rectangle 23"/>
          <p:cNvSpPr>
            <a:spLocks noChangeArrowheads="1"/>
          </p:cNvSpPr>
          <p:nvPr/>
        </p:nvSpPr>
        <p:spPr bwMode="auto">
          <a:xfrm>
            <a:off x="549544" y="291228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8" name="Rectangle 350"/>
          <p:cNvSpPr>
            <a:spLocks noChangeArrowheads="1"/>
          </p:cNvSpPr>
          <p:nvPr/>
        </p:nvSpPr>
        <p:spPr bwMode="auto">
          <a:xfrm>
            <a:off x="542647" y="3096445"/>
            <a:ext cx="2559951" cy="421902"/>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t>Com</a:t>
            </a:r>
            <a:r>
              <a:rPr lang="en-US" sz="1000" b="1" dirty="0"/>
              <a:t>|</a:t>
            </a:r>
          </a:p>
        </p:txBody>
      </p:sp>
      <p:sp>
        <p:nvSpPr>
          <p:cNvPr id="9" name="TextBox 8"/>
          <p:cNvSpPr txBox="1"/>
          <p:nvPr/>
        </p:nvSpPr>
        <p:spPr>
          <a:xfrm>
            <a:off x="2744255" y="3112320"/>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grpSp>
        <p:nvGrpSpPr>
          <p:cNvPr id="10" name="Group 9"/>
          <p:cNvGrpSpPr/>
          <p:nvPr/>
        </p:nvGrpSpPr>
        <p:grpSpPr>
          <a:xfrm>
            <a:off x="542722" y="3516032"/>
            <a:ext cx="2563922" cy="1118569"/>
            <a:chOff x="3576145" y="4557899"/>
            <a:chExt cx="2563922" cy="1118569"/>
          </a:xfrm>
        </p:grpSpPr>
        <p:sp>
          <p:nvSpPr>
            <p:cNvPr id="11" name="Rectangle 350"/>
            <p:cNvSpPr>
              <a:spLocks noChangeArrowheads="1"/>
            </p:cNvSpPr>
            <p:nvPr/>
          </p:nvSpPr>
          <p:spPr bwMode="auto">
            <a:xfrm>
              <a:off x="3580116" y="4557899"/>
              <a:ext cx="2559951" cy="851868"/>
            </a:xfrm>
            <a:prstGeom prst="rect">
              <a:avLst/>
            </a:prstGeom>
            <a:noFill/>
            <a:ln w="9525">
              <a:noFill/>
              <a:miter lim="800000"/>
              <a:headEnd/>
              <a:tailEnd/>
            </a:ln>
            <a:extLst/>
          </p:spPr>
          <p:txBody>
            <a:bodyPr vert="horz" wrap="square" lIns="91440" tIns="45720" rIns="91440" bIns="45720" numCol="1" anchor="t" anchorCtr="0" compatLnSpc="1">
              <a:prstTxWarp prst="textNoShape">
                <a:avLst/>
              </a:prstTxWarp>
            </a:bodyPr>
            <a:lstStyle/>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1</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2		</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3</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4</a:t>
              </a:r>
              <a:endParaRPr lang="en-US" sz="3200" dirty="0">
                <a:latin typeface="Arial" panose="020B0604020202020204" pitchFamily="34" charset="0"/>
                <a:cs typeface="Arial" panose="020B0604020202020204" pitchFamily="34" charset="0"/>
              </a:endParaRPr>
            </a:p>
          </p:txBody>
        </p:sp>
        <p:sp>
          <p:nvSpPr>
            <p:cNvPr id="12" name="Rectangle 350"/>
            <p:cNvSpPr>
              <a:spLocks noChangeArrowheads="1"/>
            </p:cNvSpPr>
            <p:nvPr/>
          </p:nvSpPr>
          <p:spPr bwMode="auto">
            <a:xfrm>
              <a:off x="3576145" y="4565718"/>
              <a:ext cx="2559951" cy="1110750"/>
            </a:xfrm>
            <a:prstGeom prst="rect">
              <a:avLst/>
            </a:prstGeom>
            <a:noFill/>
            <a:ln w="9525">
              <a:solidFill>
                <a:schemeClr val="bg2"/>
              </a:solidFill>
              <a:miter lim="800000"/>
              <a:headEnd/>
              <a:tailEnd/>
            </a:ln>
            <a:extLst/>
          </p:spPr>
          <p:txBody>
            <a:bodyPr vert="horz" wrap="square" lIns="91440" tIns="45720" rIns="91440" bIns="45720" numCol="1" anchor="ctr" anchorCtr="0" compatLnSpc="1">
              <a:prstTxWarp prst="textNoShape">
                <a:avLst/>
              </a:prstTxWarp>
            </a:bodyPr>
            <a:lstStyle/>
            <a:p>
              <a:endParaRPr lang="en-US" sz="4000" dirty="0">
                <a:latin typeface="Arial" panose="020B0604020202020204" pitchFamily="34" charset="0"/>
                <a:cs typeface="Arial" panose="020B0604020202020204" pitchFamily="34" charset="0"/>
              </a:endParaRPr>
            </a:p>
          </p:txBody>
        </p:sp>
      </p:grpSp>
      <p:sp>
        <p:nvSpPr>
          <p:cNvPr id="13" name="Rectangle 23"/>
          <p:cNvSpPr>
            <a:spLocks noChangeArrowheads="1"/>
          </p:cNvSpPr>
          <p:nvPr/>
        </p:nvSpPr>
        <p:spPr bwMode="auto">
          <a:xfrm>
            <a:off x="549544" y="5109386"/>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21" name="Rectangle 350"/>
          <p:cNvSpPr>
            <a:spLocks noChangeArrowheads="1"/>
          </p:cNvSpPr>
          <p:nvPr/>
        </p:nvSpPr>
        <p:spPr bwMode="auto">
          <a:xfrm>
            <a:off x="549311" y="5417958"/>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22" name="TextBox 21"/>
          <p:cNvSpPr txBox="1"/>
          <p:nvPr/>
        </p:nvSpPr>
        <p:spPr>
          <a:xfrm>
            <a:off x="2743980" y="5475469"/>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26" name="Rounded Rectangle 25"/>
          <p:cNvSpPr/>
          <p:nvPr/>
        </p:nvSpPr>
        <p:spPr bwMode="gray">
          <a:xfrm>
            <a:off x="652337" y="5482236"/>
            <a:ext cx="1136594" cy="319219"/>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26"/>
          <p:cNvSpPr txBox="1"/>
          <p:nvPr/>
        </p:nvSpPr>
        <p:spPr>
          <a:xfrm>
            <a:off x="1402772" y="5544482"/>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30" name="Rectangle 29"/>
          <p:cNvSpPr/>
          <p:nvPr/>
        </p:nvSpPr>
        <p:spPr bwMode="gray">
          <a:xfrm>
            <a:off x="662702" y="5436046"/>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Company 1              | </a:t>
            </a:r>
            <a:endParaRPr lang="en-US" sz="1000" kern="0" dirty="0">
              <a:latin typeface="HelveticaNeueLT Std Med Ext"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3482825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7047"/>
            <a:ext cx="9144000" cy="6865047"/>
          </a:xfrm>
          <a:prstGeom prst="rect">
            <a:avLst/>
          </a:prstGeom>
          <a:solidFill>
            <a:sysClr val="window" lastClr="FFFFFF">
              <a:lumMod val="95000"/>
            </a:sysClr>
          </a:solidFill>
          <a:ln w="9525" cap="flat" cmpd="sng" algn="ctr">
            <a:solidFill>
              <a:schemeClr val="bg1">
                <a:lumMod val="65000"/>
              </a:schemeClr>
            </a:solidFill>
            <a:prstDash val="solid"/>
          </a:ln>
          <a:effectLst/>
        </p:spPr>
        <p:txBody>
          <a:bodyPr rtlCol="0" anchor="ctr"/>
          <a:lstStyle/>
          <a:p>
            <a:pPr lvl="0"/>
            <a:endParaRPr lang="en-US" sz="1000" dirty="0">
              <a:solidFill>
                <a:prstClr val="black"/>
              </a:solidFill>
              <a:latin typeface="Arial" panose="020B0604020202020204" pitchFamily="34" charset="0"/>
              <a:cs typeface="Arial" panose="020B0604020202020204" pitchFamily="34" charset="0"/>
            </a:endParaRPr>
          </a:p>
        </p:txBody>
      </p:sp>
      <p:sp>
        <p:nvSpPr>
          <p:cNvPr id="3" name="TextBox 2"/>
          <p:cNvSpPr txBox="1"/>
          <p:nvPr/>
        </p:nvSpPr>
        <p:spPr>
          <a:xfrm>
            <a:off x="4102100" y="63447"/>
            <a:ext cx="1029115"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Select “Company”</a:t>
            </a:r>
          </a:p>
        </p:txBody>
      </p:sp>
      <p:cxnSp>
        <p:nvCxnSpPr>
          <p:cNvPr id="30" name="Straight Connector 29"/>
          <p:cNvCxnSpPr/>
          <p:nvPr/>
        </p:nvCxnSpPr>
        <p:spPr>
          <a:xfrm flipV="1">
            <a:off x="0" y="338667"/>
            <a:ext cx="9144000" cy="2540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05022" y="522984"/>
            <a:ext cx="7565311" cy="264358"/>
            <a:chOff x="5142467" y="1322950"/>
            <a:chExt cx="2861305" cy="423863"/>
          </a:xfrm>
        </p:grpSpPr>
        <p:sp>
          <p:nvSpPr>
            <p:cNvPr id="39" name="Rectangle 38"/>
            <p:cNvSpPr/>
            <p:nvPr/>
          </p:nvSpPr>
          <p:spPr>
            <a:xfrm>
              <a:off x="5142467" y="1322950"/>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34055" y="1400415"/>
              <a:ext cx="169717" cy="24673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SAP-icons" pitchFamily="2" charset="0"/>
                </a:rPr>
                <a:t> </a:t>
              </a:r>
            </a:p>
          </p:txBody>
        </p:sp>
        <p:sp>
          <p:nvSpPr>
            <p:cNvPr id="42" name="TextBox 41"/>
            <p:cNvSpPr txBox="1"/>
            <p:nvPr/>
          </p:nvSpPr>
          <p:spPr>
            <a:xfrm>
              <a:off x="5204680" y="1413011"/>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43" name="Straight Connector 42"/>
            <p:cNvCxnSpPr/>
            <p:nvPr/>
          </p:nvCxnSpPr>
          <p:spPr>
            <a:xfrm>
              <a:off x="7843470"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816687" y="968621"/>
            <a:ext cx="1587845"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Advanced Search</a:t>
            </a:r>
          </a:p>
        </p:txBody>
      </p:sp>
      <p:sp>
        <p:nvSpPr>
          <p:cNvPr id="45" name="Rectangle 44"/>
          <p:cNvSpPr/>
          <p:nvPr/>
        </p:nvSpPr>
        <p:spPr>
          <a:xfrm>
            <a:off x="527330" y="937252"/>
            <a:ext cx="312906" cy="246221"/>
          </a:xfrm>
          <a:prstGeom prst="rect">
            <a:avLst/>
          </a:prstGeom>
        </p:spPr>
        <p:txBody>
          <a:bodyPr wrap="none">
            <a:spAutoFit/>
          </a:bodyPr>
          <a:lstStyle/>
          <a:p>
            <a:r>
              <a:rPr lang="en-US" sz="1000" dirty="0">
                <a:solidFill>
                  <a:srgbClr val="707070"/>
                </a:solidFill>
                <a:latin typeface="SAP-icons"/>
              </a:rPr>
              <a:t></a:t>
            </a:r>
            <a:endParaRPr lang="en-US" sz="1000" dirty="0">
              <a:solidFill>
                <a:srgbClr val="707070"/>
              </a:solidFill>
            </a:endParaRPr>
          </a:p>
        </p:txBody>
      </p:sp>
      <p:sp>
        <p:nvSpPr>
          <p:cNvPr id="46" name="Rectangle 45"/>
          <p:cNvSpPr/>
          <p:nvPr/>
        </p:nvSpPr>
        <p:spPr>
          <a:xfrm>
            <a:off x="2645489" y="1369641"/>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645489" y="1843775"/>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871289" y="1361174"/>
            <a:ext cx="2282111"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510954"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Company Code::</a:t>
            </a:r>
          </a:p>
        </p:txBody>
      </p:sp>
      <p:sp>
        <p:nvSpPr>
          <p:cNvPr id="50" name="TextBox 49"/>
          <p:cNvSpPr txBox="1"/>
          <p:nvPr/>
        </p:nvSpPr>
        <p:spPr>
          <a:xfrm>
            <a:off x="1502488" y="1913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Company Name::</a:t>
            </a:r>
          </a:p>
        </p:txBody>
      </p:sp>
      <p:sp>
        <p:nvSpPr>
          <p:cNvPr id="51" name="TextBox 50"/>
          <p:cNvSpPr txBox="1"/>
          <p:nvPr/>
        </p:nvSpPr>
        <p:spPr>
          <a:xfrm>
            <a:off x="4779088"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Currency Code::</a:t>
            </a:r>
          </a:p>
        </p:txBody>
      </p:sp>
      <p:pic>
        <p:nvPicPr>
          <p:cNvPr id="5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25346" y="2649859"/>
            <a:ext cx="7839721" cy="239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Rectangle 62"/>
          <p:cNvSpPr/>
          <p:nvPr/>
        </p:nvSpPr>
        <p:spPr bwMode="gray">
          <a:xfrm>
            <a:off x="0" y="2396009"/>
            <a:ext cx="9143999" cy="2650066"/>
          </a:xfrm>
          <a:prstGeom prst="rect">
            <a:avLst/>
          </a:prstGeom>
          <a:solidFill>
            <a:srgbClr val="FFFF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53" name="Table 52"/>
          <p:cNvGraphicFramePr>
            <a:graphicFrameLocks noGrp="1"/>
          </p:cNvGraphicFramePr>
          <p:nvPr>
            <p:extLst>
              <p:ext uri="{D42A27DB-BD31-4B8C-83A1-F6EECF244321}">
                <p14:modId xmlns:p14="http://schemas.microsoft.com/office/powerpoint/2010/main" val="622803554"/>
              </p:ext>
            </p:extLst>
          </p:nvPr>
        </p:nvGraphicFramePr>
        <p:xfrm>
          <a:off x="770476" y="2990797"/>
          <a:ext cx="7254219" cy="1890287"/>
        </p:xfrm>
        <a:graphic>
          <a:graphicData uri="http://schemas.openxmlformats.org/drawingml/2006/table">
            <a:tbl>
              <a:tblPr firstRow="1" bandRow="1">
                <a:solidFill>
                  <a:schemeClr val="bg1"/>
                </a:solidFill>
                <a:tableStyleId>{2D5ABB26-0587-4C30-8999-92F81FD0307C}</a:tableStyleId>
              </a:tblPr>
              <a:tblGrid>
                <a:gridCol w="1393166">
                  <a:extLst>
                    <a:ext uri="{9D8B030D-6E8A-4147-A177-3AD203B41FA5}">
                      <a16:colId xmlns:a16="http://schemas.microsoft.com/office/drawing/2014/main" val="20000"/>
                    </a:ext>
                  </a:extLst>
                </a:gridCol>
                <a:gridCol w="2486025">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695450">
                  <a:extLst>
                    <a:ext uri="{9D8B030D-6E8A-4147-A177-3AD203B41FA5}">
                      <a16:colId xmlns:a16="http://schemas.microsoft.com/office/drawing/2014/main" val="20003"/>
                    </a:ext>
                  </a:extLst>
                </a:gridCol>
                <a:gridCol w="231778">
                  <a:extLst>
                    <a:ext uri="{9D8B030D-6E8A-4147-A177-3AD203B41FA5}">
                      <a16:colId xmlns:a16="http://schemas.microsoft.com/office/drawing/2014/main" val="20004"/>
                    </a:ext>
                  </a:extLst>
                </a:gridCol>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Company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prstClr val="black"/>
                          </a:solidFill>
                          <a:latin typeface="Arial" panose="020B0604020202020204" pitchFamily="34" charset="0"/>
                          <a:cs typeface="Arial" panose="020B0604020202020204" pitchFamily="34" charset="0"/>
                        </a:rPr>
                        <a:t>Company Name</a:t>
                      </a:r>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City</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Currency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EUR</a:t>
                      </a: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18624">
                <a:tc>
                  <a:txBody>
                    <a:bodyPr/>
                    <a:lstStyle/>
                    <a:p>
                      <a:r>
                        <a:rPr lang="en-US" sz="1000" b="1">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54" name="Group 53"/>
          <p:cNvGrpSpPr/>
          <p:nvPr/>
        </p:nvGrpSpPr>
        <p:grpSpPr>
          <a:xfrm>
            <a:off x="762001" y="2558351"/>
            <a:ext cx="7266383" cy="360040"/>
            <a:chOff x="-1" y="2124113"/>
            <a:chExt cx="8133944" cy="360040"/>
          </a:xfrm>
        </p:grpSpPr>
        <p:sp>
          <p:nvSpPr>
            <p:cNvPr id="55" name="Rectangle 54"/>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56" name="TextBox 55"/>
            <p:cNvSpPr txBox="1"/>
            <p:nvPr/>
          </p:nvSpPr>
          <p:spPr>
            <a:xfrm>
              <a:off x="7999855" y="2148277"/>
              <a:ext cx="72703"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6765092" y="2164357"/>
              <a:ext cx="72703"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AP-icons"/>
                </a:rPr>
                <a:t> </a:t>
              </a:r>
            </a:p>
          </p:txBody>
        </p:sp>
      </p:grpSp>
      <p:sp>
        <p:nvSpPr>
          <p:cNvPr id="65" name="TextBox 64"/>
          <p:cNvSpPr txBox="1"/>
          <p:nvPr/>
        </p:nvSpPr>
        <p:spPr>
          <a:xfrm>
            <a:off x="689687" y="5198468"/>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anose="020B0604020202020204" pitchFamily="34" charset="0"/>
                <a:ea typeface="Open Sans Semibold" pitchFamily="34" charset="0"/>
                <a:cs typeface="Arial" panose="020B0604020202020204" pitchFamily="34" charset="0"/>
              </a:rPr>
              <a:t>Selected Items (1)</a:t>
            </a:r>
          </a:p>
        </p:txBody>
      </p:sp>
      <p:sp>
        <p:nvSpPr>
          <p:cNvPr id="66" name="TextBox 65"/>
          <p:cNvSpPr txBox="1"/>
          <p:nvPr/>
        </p:nvSpPr>
        <p:spPr>
          <a:xfrm>
            <a:off x="681220" y="5899393"/>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anose="020B0604020202020204" pitchFamily="34" charset="0"/>
                <a:ea typeface="Open Sans Semibold" pitchFamily="34" charset="0"/>
                <a:cs typeface="Arial" panose="020B0604020202020204" pitchFamily="34" charset="0"/>
              </a:rPr>
              <a:t>Excluded Items (1)</a:t>
            </a:r>
          </a:p>
        </p:txBody>
      </p:sp>
      <p:sp>
        <p:nvSpPr>
          <p:cNvPr id="67" name="Rectangle 66"/>
          <p:cNvSpPr/>
          <p:nvPr/>
        </p:nvSpPr>
        <p:spPr>
          <a:xfrm>
            <a:off x="674447" y="5469455"/>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808085" y="5428723"/>
            <a:ext cx="749863" cy="369332"/>
          </a:xfrm>
          <a:prstGeom prst="rect">
            <a:avLst/>
          </a:prstGeom>
        </p:spPr>
        <p:txBody>
          <a:bodyPr wrap="square">
            <a:spAutoFit/>
          </a:bodyPr>
          <a:lstStyle/>
          <a:p>
            <a:r>
              <a:rPr lang="de-DE" kern="0" dirty="0">
                <a:latin typeface="HelveticaNeueLT Std Med Ext" pitchFamily="34" charset="0"/>
                <a:ea typeface="Arial Unicode MS" pitchFamily="34" charset="-128"/>
                <a:cs typeface="Arial Unicode MS" pitchFamily="34" charset="-128"/>
              </a:rPr>
              <a:t> </a:t>
            </a:r>
            <a:endParaRPr lang="en-US" dirty="0"/>
          </a:p>
        </p:txBody>
      </p:sp>
      <p:sp>
        <p:nvSpPr>
          <p:cNvPr id="72" name="Rectangle 71"/>
          <p:cNvSpPr/>
          <p:nvPr/>
        </p:nvSpPr>
        <p:spPr>
          <a:xfrm>
            <a:off x="716776" y="6121408"/>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6570132"/>
            <a:ext cx="9144000" cy="28786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8" name="Rectangle 77"/>
          <p:cNvSpPr/>
          <p:nvPr/>
        </p:nvSpPr>
        <p:spPr bwMode="gray">
          <a:xfrm>
            <a:off x="7751378"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OK</a:t>
            </a:r>
          </a:p>
        </p:txBody>
      </p:sp>
      <p:sp>
        <p:nvSpPr>
          <p:cNvPr id="79" name="Rectangle 78"/>
          <p:cNvSpPr/>
          <p:nvPr/>
        </p:nvSpPr>
        <p:spPr bwMode="gray">
          <a:xfrm>
            <a:off x="8393361"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Cancel</a:t>
            </a:r>
          </a:p>
        </p:txBody>
      </p:sp>
      <p:sp>
        <p:nvSpPr>
          <p:cNvPr id="57" name="Rounded Rectangle 56"/>
          <p:cNvSpPr/>
          <p:nvPr/>
        </p:nvSpPr>
        <p:spPr bwMode="gray">
          <a:xfrm>
            <a:off x="734445" y="5522688"/>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TextBox 57"/>
          <p:cNvSpPr txBox="1"/>
          <p:nvPr/>
        </p:nvSpPr>
        <p:spPr>
          <a:xfrm>
            <a:off x="813849" y="5542436"/>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59" name="TextBox 58"/>
          <p:cNvSpPr txBox="1"/>
          <p:nvPr/>
        </p:nvSpPr>
        <p:spPr>
          <a:xfrm>
            <a:off x="1174391" y="5529762"/>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
        <p:nvSpPr>
          <p:cNvPr id="68" name="Rounded Rectangle 67"/>
          <p:cNvSpPr/>
          <p:nvPr/>
        </p:nvSpPr>
        <p:spPr bwMode="gray">
          <a:xfrm>
            <a:off x="759088" y="6171050"/>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9" name="TextBox 68"/>
          <p:cNvSpPr txBox="1"/>
          <p:nvPr/>
        </p:nvSpPr>
        <p:spPr>
          <a:xfrm>
            <a:off x="838492" y="6190798"/>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70" name="TextBox 69"/>
          <p:cNvSpPr txBox="1"/>
          <p:nvPr/>
        </p:nvSpPr>
        <p:spPr>
          <a:xfrm>
            <a:off x="1199034" y="6178124"/>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Tree>
    <p:extLst>
      <p:ext uri="{BB962C8B-B14F-4D97-AF65-F5344CB8AC3E}">
        <p14:creationId xmlns:p14="http://schemas.microsoft.com/office/powerpoint/2010/main" val="920595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ComboBox</a:t>
            </a:r>
            <a:r>
              <a:rPr lang="en-US" dirty="0">
                <a:latin typeface="BentonSans Light" panose="02000503000000020004" pitchFamily="2" charset="0"/>
              </a:rPr>
              <a:t>	</a:t>
            </a:r>
          </a:p>
        </p:txBody>
      </p:sp>
      <p:sp>
        <p:nvSpPr>
          <p:cNvPr id="11" name="Rectangle 350"/>
          <p:cNvSpPr>
            <a:spLocks noChangeArrowheads="1"/>
          </p:cNvSpPr>
          <p:nvPr/>
        </p:nvSpPr>
        <p:spPr bwMode="auto">
          <a:xfrm>
            <a:off x="5403605" y="1482005"/>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362"/>
          <p:cNvSpPr>
            <a:spLocks noChangeArrowheads="1"/>
          </p:cNvSpPr>
          <p:nvPr/>
        </p:nvSpPr>
        <p:spPr bwMode="auto">
          <a:xfrm>
            <a:off x="7632549" y="157489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16" name="Rectangle 15"/>
          <p:cNvSpPr/>
          <p:nvPr/>
        </p:nvSpPr>
        <p:spPr bwMode="gray">
          <a:xfrm>
            <a:off x="5403606" y="2971225"/>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89995" tIns="71995" rIns="89995" bIns="71995"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18" name="Rectangle 17"/>
          <p:cNvSpPr/>
          <p:nvPr/>
        </p:nvSpPr>
        <p:spPr bwMode="gray">
          <a:xfrm>
            <a:off x="7734766" y="2978723"/>
            <a:ext cx="189897" cy="3109605"/>
          </a:xfrm>
          <a:prstGeom prst="rect">
            <a:avLst/>
          </a:prstGeom>
          <a:solidFill>
            <a:schemeClr val="bg1">
              <a:lumMod val="9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18"/>
          <p:cNvSpPr/>
          <p:nvPr/>
        </p:nvSpPr>
        <p:spPr bwMode="gray">
          <a:xfrm>
            <a:off x="7737239" y="2971226"/>
            <a:ext cx="188841" cy="1525581"/>
          </a:xfrm>
          <a:prstGeom prst="rect">
            <a:avLst/>
          </a:prstGeom>
          <a:solidFill>
            <a:schemeClr val="bg1">
              <a:lumMod val="8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0" name="Rectangle 19"/>
          <p:cNvSpPr/>
          <p:nvPr/>
        </p:nvSpPr>
        <p:spPr bwMode="gray">
          <a:xfrm>
            <a:off x="5400089" y="4002524"/>
            <a:ext cx="2328528" cy="318005"/>
          </a:xfrm>
          <a:prstGeom prst="rect">
            <a:avLst/>
          </a:prstGeom>
          <a:solidFill>
            <a:srgbClr val="CDE5F3"/>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7" name="Rectangle 16"/>
          <p:cNvSpPr/>
          <p:nvPr/>
        </p:nvSpPr>
        <p:spPr>
          <a:xfrm>
            <a:off x="5419287" y="2995173"/>
            <a:ext cx="1332366" cy="3080326"/>
          </a:xfrm>
          <a:prstGeom prst="rect">
            <a:avLst/>
          </a:prstGeom>
        </p:spPr>
        <p:txBody>
          <a:bodyPr wrap="none" lIns="91434" tIns="45718" rIns="91434" bIns="45718">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Algeria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Argentina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Australia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Austria</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Bahrain</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Belgium</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Bosnia</a:t>
            </a:r>
            <a:r>
              <a:rPr lang="de-DE" sz="1000" dirty="0">
                <a:solidFill>
                  <a:srgbClr val="000000"/>
                </a:solidFill>
                <a:cs typeface="Arial" pitchFamily="34" charset="0"/>
              </a:rPr>
              <a:t> </a:t>
            </a:r>
            <a:r>
              <a:rPr lang="de-DE" sz="1000" dirty="0" err="1">
                <a:solidFill>
                  <a:srgbClr val="000000"/>
                </a:solidFill>
                <a:cs typeface="Arial" pitchFamily="34" charset="0"/>
              </a:rPr>
              <a:t>Herzegovina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Brazil</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Bulgaria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Canada</a:t>
            </a:r>
          </a:p>
        </p:txBody>
      </p:sp>
      <p:sp>
        <p:nvSpPr>
          <p:cNvPr id="22" name="Rectangle 350"/>
          <p:cNvSpPr>
            <a:spLocks noChangeArrowheads="1"/>
          </p:cNvSpPr>
          <p:nvPr/>
        </p:nvSpPr>
        <p:spPr bwMode="auto">
          <a:xfrm>
            <a:off x="5400783" y="2537516"/>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6" name="Rectangle 25"/>
          <p:cNvSpPr/>
          <p:nvPr/>
        </p:nvSpPr>
        <p:spPr bwMode="gray">
          <a:xfrm>
            <a:off x="7549405" y="2545429"/>
            <a:ext cx="370664" cy="417903"/>
          </a:xfrm>
          <a:prstGeom prst="rect">
            <a:avLst/>
          </a:prstGeom>
          <a:solidFill>
            <a:srgbClr val="0070C0"/>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7" name="Rectangle 362"/>
          <p:cNvSpPr>
            <a:spLocks noChangeArrowheads="1"/>
          </p:cNvSpPr>
          <p:nvPr/>
        </p:nvSpPr>
        <p:spPr bwMode="auto">
          <a:xfrm>
            <a:off x="7632541" y="2644033"/>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pic>
        <p:nvPicPr>
          <p:cNvPr id="24"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512" y="2782468"/>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350"/>
          <p:cNvSpPr>
            <a:spLocks noChangeArrowheads="1"/>
          </p:cNvSpPr>
          <p:nvPr/>
        </p:nvSpPr>
        <p:spPr bwMode="auto">
          <a:xfrm>
            <a:off x="560672" y="1479181"/>
            <a:ext cx="2525165" cy="437105"/>
          </a:xfrm>
          <a:prstGeom prst="rect">
            <a:avLst/>
          </a:prstGeom>
          <a:solidFill>
            <a:schemeClr val="bg1"/>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9" name="Rectangle 362"/>
          <p:cNvSpPr>
            <a:spLocks noChangeArrowheads="1"/>
          </p:cNvSpPr>
          <p:nvPr/>
        </p:nvSpPr>
        <p:spPr bwMode="auto">
          <a:xfrm>
            <a:off x="2789616" y="1572072"/>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pic>
        <p:nvPicPr>
          <p:cNvPr id="2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394" y="1735979"/>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371347"/>
      </p:ext>
    </p:extLst>
  </p:cSld>
  <p:clrMapOvr>
    <a:masterClrMapping/>
  </p:clrMapOvr>
</p:sld>
</file>

<file path=ppt/theme/theme1.xml><?xml version="1.0" encoding="utf-8"?>
<a:theme xmlns:a="http://schemas.openxmlformats.org/drawingml/2006/main" name="SAP_2014_16x9_v1.0">
  <a:themeElements>
    <a:clrScheme name="Custom 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00679E"/>
      </a:hlink>
      <a:folHlink>
        <a:srgbClr val="00679E"/>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sz="1200" kern="0" noProof="0" dirty="0" smtClean="0">
            <a:solidFill>
              <a:srgbClr val="666666"/>
            </a:solidFill>
            <a:latin typeface="BentonSans Book" panose="02000503000000020004" pitchFamily="2" charset="0"/>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6051</Words>
  <Application>Microsoft Office PowerPoint</Application>
  <PresentationFormat>On-screen Show (4:3)</PresentationFormat>
  <Paragraphs>3187</Paragraphs>
  <Slides>124</Slides>
  <Notes>5</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124</vt:i4>
      </vt:variant>
    </vt:vector>
  </HeadingPairs>
  <TitlesOfParts>
    <vt:vector size="146" baseType="lpstr">
      <vt:lpstr>Open Sans Semibold</vt:lpstr>
      <vt:lpstr>Wingdings</vt:lpstr>
      <vt:lpstr>Open Sans Condensed</vt:lpstr>
      <vt:lpstr>Sakkal Majalla</vt:lpstr>
      <vt:lpstr>Wingdings</vt:lpstr>
      <vt:lpstr>BentonSans Regular</vt:lpstr>
      <vt:lpstr>HelveticaNeueLT Std Med Ext</vt:lpstr>
      <vt:lpstr>BentonSans Bold</vt:lpstr>
      <vt:lpstr>Open Sans</vt:lpstr>
      <vt:lpstr>BentonSans Light</vt:lpstr>
      <vt:lpstr>BentonSans Book</vt:lpstr>
      <vt:lpstr>Symbol</vt:lpstr>
      <vt:lpstr>Calibri</vt:lpstr>
      <vt:lpstr>Arial Unicode MS</vt:lpstr>
      <vt:lpstr>MS PGothic</vt:lpstr>
      <vt:lpstr>Courier New</vt:lpstr>
      <vt:lpstr>Arial </vt:lpstr>
      <vt:lpstr>Arial Narrow</vt:lpstr>
      <vt:lpstr>Open Sans</vt:lpstr>
      <vt:lpstr>Arial</vt:lpstr>
      <vt:lpstr>SAP-icons</vt:lpstr>
      <vt:lpstr>SAP_2014_16x9_v1.0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Prototyping 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BusyIndicator</vt:lpstr>
      <vt:lpstr>Button</vt:lpstr>
      <vt:lpstr>Checkbox</vt:lpstr>
      <vt:lpstr>Dialog</vt:lpstr>
      <vt:lpstr>FileUploader</vt:lpstr>
      <vt:lpstr>PowerPoint Presentation</vt:lpstr>
      <vt:lpstr>FilterBar</vt:lpstr>
      <vt:lpstr>PowerPoint Presentation</vt:lpstr>
      <vt:lpstr>FacetFilter</vt:lpstr>
      <vt:lpstr>PowerPoint Presentation</vt:lpstr>
      <vt:lpstr>PowerPoint Presentation</vt:lpstr>
      <vt:lpstr>PowerPoint Presentation</vt:lpstr>
      <vt:lpstr>Contextual Filter </vt:lpstr>
      <vt:lpstr>PowerPoint Presentation</vt:lpstr>
      <vt:lpstr>SimpleForm </vt:lpstr>
      <vt:lpstr>FeedListItem</vt:lpstr>
      <vt:lpstr>FeedListItem</vt:lpstr>
      <vt:lpstr>FeedListItem</vt:lpstr>
      <vt:lpstr>Login</vt:lpstr>
      <vt:lpstr>MessageToast </vt:lpstr>
      <vt:lpstr>ObjectHeader </vt:lpstr>
      <vt:lpstr>ObjectHeader </vt:lpstr>
      <vt:lpstr>ObjectHeader </vt:lpstr>
      <vt:lpstr>ObjectHeader</vt:lpstr>
      <vt:lpstr>ObjectHeader </vt:lpstr>
      <vt:lpstr>Bar </vt:lpstr>
      <vt:lpstr>Popover</vt:lpstr>
      <vt:lpstr>Popover</vt:lpstr>
      <vt:lpstr>Progress Indicator</vt:lpstr>
      <vt:lpstr>RadioButton</vt:lpstr>
      <vt:lpstr>RatingIndicator</vt:lpstr>
      <vt:lpstr>SearchField </vt:lpstr>
      <vt:lpstr>SegmentedButton</vt:lpstr>
      <vt:lpstr>Select </vt:lpstr>
      <vt:lpstr>Value Help Dialog</vt:lpstr>
      <vt:lpstr>PowerPoint Presentation</vt:lpstr>
      <vt:lpstr>ComboBox </vt:lpstr>
      <vt:lpstr>Multi ComboBox</vt:lpstr>
      <vt:lpstr>Slider</vt:lpstr>
      <vt:lpstr>Switch</vt:lpstr>
      <vt:lpstr>TextArea</vt:lpstr>
      <vt:lpstr>Date picker</vt:lpstr>
      <vt:lpstr>Sharing</vt:lpstr>
      <vt:lpstr>IconTabBar </vt:lpstr>
      <vt:lpstr>IconTabBar </vt:lpstr>
      <vt:lpstr>IconTabBar </vt:lpstr>
      <vt:lpstr>IconTabBar </vt:lpstr>
      <vt:lpstr>PowerPoint Presentation</vt:lpstr>
      <vt:lpstr>Input</vt:lpstr>
      <vt:lpstr>Table</vt:lpstr>
      <vt:lpstr>PowerPoint Presentation</vt:lpstr>
      <vt:lpstr>Analytical Table (ALV)- NOT RESPONSIVE</vt:lpstr>
      <vt:lpstr>Timeline</vt:lpstr>
      <vt:lpstr>Tokenizer</vt:lpstr>
      <vt:lpstr>Panel / Tray – Expand</vt:lpstr>
      <vt:lpstr>Tree Table (Not Responsive) </vt:lpstr>
      <vt:lpstr>PowerPoint Presentation</vt:lpstr>
      <vt:lpstr>PowerPoint Presentation</vt:lpstr>
      <vt:lpstr>PowerPoint Presentation</vt:lpstr>
      <vt:lpstr>PowerPoint Presentation</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Luna De la Cruz, Marcia</cp:lastModifiedBy>
  <cp:revision>1221</cp:revision>
  <dcterms:created xsi:type="dcterms:W3CDTF">2013-01-24T14:24:38Z</dcterms:created>
  <dcterms:modified xsi:type="dcterms:W3CDTF">2017-04-11T14:53:48Z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-1348584351</vt:i4>
  </property>
  <property fmtid="{D5CDD505-2E9C-101B-9397-08002B2CF9AE}" pid="3" name="_NewReviewCycle">
    <vt:lpwstr/>
  </property>
  <property fmtid="{D5CDD505-2E9C-101B-9397-08002B2CF9AE}" pid="4" name="_EmailSubject">
    <vt:lpwstr>DRINGEND: Änderung auf der Plattform</vt:lpwstr>
  </property>
  <property fmtid="{D5CDD505-2E9C-101B-9397-08002B2CF9AE}" pid="5" name="_AuthorEmail">
    <vt:lpwstr>ian.macdonald@sap.com</vt:lpwstr>
  </property>
  <property fmtid="{D5CDD505-2E9C-101B-9397-08002B2CF9AE}" pid="6" name="_AuthorEmailDisplayName">
    <vt:lpwstr>MacDonald, Ian</vt:lpwstr>
  </property>
  <property fmtid="{D5CDD505-2E9C-101B-9397-08002B2CF9AE}" pid="7" name="_PreviousAdHocReviewCycleID">
    <vt:i4>-719661267</vt:i4>
  </property>
</Properties>
</file>